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7"/>
  </p:notesMasterIdLst>
  <p:sldIdLst>
    <p:sldId id="609" r:id="rId2"/>
    <p:sldId id="615" r:id="rId3"/>
    <p:sldId id="805" r:id="rId4"/>
    <p:sldId id="259" r:id="rId5"/>
    <p:sldId id="806" r:id="rId6"/>
    <p:sldId id="807" r:id="rId7"/>
    <p:sldId id="808" r:id="rId8"/>
    <p:sldId id="809" r:id="rId9"/>
    <p:sldId id="810" r:id="rId10"/>
    <p:sldId id="811" r:id="rId11"/>
    <p:sldId id="812" r:id="rId12"/>
    <p:sldId id="814" r:id="rId13"/>
    <p:sldId id="815" r:id="rId14"/>
    <p:sldId id="439" r:id="rId15"/>
    <p:sldId id="441" r:id="rId16"/>
    <p:sldId id="554" r:id="rId17"/>
    <p:sldId id="555" r:id="rId18"/>
    <p:sldId id="556" r:id="rId19"/>
    <p:sldId id="557" r:id="rId20"/>
    <p:sldId id="558" r:id="rId21"/>
    <p:sldId id="559" r:id="rId22"/>
    <p:sldId id="560" r:id="rId23"/>
    <p:sldId id="561" r:id="rId24"/>
    <p:sldId id="562" r:id="rId25"/>
    <p:sldId id="563" r:id="rId26"/>
    <p:sldId id="564" r:id="rId27"/>
    <p:sldId id="565" r:id="rId28"/>
    <p:sldId id="566" r:id="rId29"/>
    <p:sldId id="567" r:id="rId30"/>
    <p:sldId id="826" r:id="rId31"/>
    <p:sldId id="818" r:id="rId32"/>
    <p:sldId id="819" r:id="rId33"/>
    <p:sldId id="820" r:id="rId34"/>
    <p:sldId id="821" r:id="rId35"/>
    <p:sldId id="822" r:id="rId36"/>
    <p:sldId id="824" r:id="rId37"/>
    <p:sldId id="827" r:id="rId38"/>
    <p:sldId id="825" r:id="rId39"/>
    <p:sldId id="568" r:id="rId40"/>
    <p:sldId id="569" r:id="rId41"/>
    <p:sldId id="829" r:id="rId42"/>
    <p:sldId id="834" r:id="rId43"/>
    <p:sldId id="833" r:id="rId44"/>
    <p:sldId id="832" r:id="rId45"/>
    <p:sldId id="835" r:id="rId46"/>
    <p:sldId id="836" r:id="rId47"/>
    <p:sldId id="837" r:id="rId48"/>
    <p:sldId id="571" r:id="rId49"/>
    <p:sldId id="572" r:id="rId50"/>
    <p:sldId id="839" r:id="rId51"/>
    <p:sldId id="840" r:id="rId52"/>
    <p:sldId id="841" r:id="rId53"/>
    <p:sldId id="842" r:id="rId54"/>
    <p:sldId id="843" r:id="rId55"/>
    <p:sldId id="846" r:id="rId56"/>
    <p:sldId id="844" r:id="rId57"/>
    <p:sldId id="848" r:id="rId58"/>
    <p:sldId id="849" r:id="rId59"/>
    <p:sldId id="850" r:id="rId60"/>
    <p:sldId id="851" r:id="rId61"/>
    <p:sldId id="852" r:id="rId62"/>
    <p:sldId id="578" r:id="rId63"/>
    <p:sldId id="579" r:id="rId64"/>
    <p:sldId id="853" r:id="rId65"/>
    <p:sldId id="854" r:id="rId66"/>
    <p:sldId id="855" r:id="rId67"/>
    <p:sldId id="813" r:id="rId68"/>
    <p:sldId id="857" r:id="rId69"/>
    <p:sldId id="874" r:id="rId70"/>
    <p:sldId id="856" r:id="rId71"/>
    <p:sldId id="900" r:id="rId72"/>
    <p:sldId id="901" r:id="rId73"/>
    <p:sldId id="860" r:id="rId74"/>
    <p:sldId id="861" r:id="rId75"/>
    <p:sldId id="862" r:id="rId76"/>
    <p:sldId id="863" r:id="rId77"/>
    <p:sldId id="864" r:id="rId78"/>
    <p:sldId id="865" r:id="rId79"/>
    <p:sldId id="866" r:id="rId80"/>
    <p:sldId id="867" r:id="rId81"/>
    <p:sldId id="868" r:id="rId82"/>
    <p:sldId id="875" r:id="rId83"/>
    <p:sldId id="869" r:id="rId84"/>
    <p:sldId id="870" r:id="rId85"/>
    <p:sldId id="871" r:id="rId86"/>
    <p:sldId id="872" r:id="rId87"/>
    <p:sldId id="873" r:id="rId88"/>
    <p:sldId id="879" r:id="rId89"/>
    <p:sldId id="903" r:id="rId90"/>
    <p:sldId id="902" r:id="rId91"/>
    <p:sldId id="880" r:id="rId92"/>
    <p:sldId id="881" r:id="rId93"/>
    <p:sldId id="886" r:id="rId94"/>
    <p:sldId id="887" r:id="rId95"/>
    <p:sldId id="885" r:id="rId96"/>
    <p:sldId id="890" r:id="rId97"/>
    <p:sldId id="888" r:id="rId98"/>
    <p:sldId id="889" r:id="rId99"/>
    <p:sldId id="883" r:id="rId100"/>
    <p:sldId id="904" r:id="rId101"/>
    <p:sldId id="905" r:id="rId102"/>
    <p:sldId id="893" r:id="rId103"/>
    <p:sldId id="884" r:id="rId104"/>
    <p:sldId id="894" r:id="rId105"/>
    <p:sldId id="895" r:id="rId106"/>
    <p:sldId id="882" r:id="rId107"/>
    <p:sldId id="896" r:id="rId108"/>
    <p:sldId id="906" r:id="rId109"/>
    <p:sldId id="907" r:id="rId110"/>
    <p:sldId id="448" r:id="rId111"/>
    <p:sldId id="899" r:id="rId112"/>
    <p:sldId id="449" r:id="rId113"/>
    <p:sldId id="763" r:id="rId114"/>
    <p:sldId id="909" r:id="rId115"/>
    <p:sldId id="90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CE"/>
    <a:srgbClr val="C09662"/>
    <a:srgbClr val="EDD58F"/>
    <a:srgbClr val="52DEE5"/>
    <a:srgbClr val="FF7FD3"/>
    <a:srgbClr val="BF55B3"/>
    <a:srgbClr val="FF7F11"/>
    <a:srgbClr val="3A6E7A"/>
    <a:srgbClr val="FF6B6B"/>
    <a:srgbClr val="DE5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2"/>
    <p:restoredTop sz="87387"/>
  </p:normalViewPr>
  <p:slideViewPr>
    <p:cSldViewPr snapToGrid="0" snapToObjects="1">
      <p:cViewPr>
        <p:scale>
          <a:sx n="100" d="100"/>
          <a:sy n="100" d="100"/>
        </p:scale>
        <p:origin x="1088" y="45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3/28/21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748179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2347689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101</a:t>
            </a:fld>
            <a:endParaRPr lang="en-US"/>
          </a:p>
        </p:txBody>
      </p:sp>
    </p:spTree>
    <p:extLst>
      <p:ext uri="{BB962C8B-B14F-4D97-AF65-F5344CB8AC3E}">
        <p14:creationId xmlns:p14="http://schemas.microsoft.com/office/powerpoint/2010/main" val="3770411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102</a:t>
            </a:fld>
            <a:endParaRPr lang="en-US"/>
          </a:p>
        </p:txBody>
      </p:sp>
    </p:spTree>
    <p:extLst>
      <p:ext uri="{BB962C8B-B14F-4D97-AF65-F5344CB8AC3E}">
        <p14:creationId xmlns:p14="http://schemas.microsoft.com/office/powerpoint/2010/main" val="12002198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103</a:t>
            </a:fld>
            <a:endParaRPr lang="en-US"/>
          </a:p>
        </p:txBody>
      </p:sp>
    </p:spTree>
    <p:extLst>
      <p:ext uri="{BB962C8B-B14F-4D97-AF65-F5344CB8AC3E}">
        <p14:creationId xmlns:p14="http://schemas.microsoft.com/office/powerpoint/2010/main" val="37124363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104</a:t>
            </a:fld>
            <a:endParaRPr lang="en-US"/>
          </a:p>
        </p:txBody>
      </p:sp>
    </p:spTree>
    <p:extLst>
      <p:ext uri="{BB962C8B-B14F-4D97-AF65-F5344CB8AC3E}">
        <p14:creationId xmlns:p14="http://schemas.microsoft.com/office/powerpoint/2010/main" val="40771514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105</a:t>
            </a:fld>
            <a:endParaRPr lang="en-US"/>
          </a:p>
        </p:txBody>
      </p:sp>
    </p:spTree>
    <p:extLst>
      <p:ext uri="{BB962C8B-B14F-4D97-AF65-F5344CB8AC3E}">
        <p14:creationId xmlns:p14="http://schemas.microsoft.com/office/powerpoint/2010/main" val="18886126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106</a:t>
            </a:fld>
            <a:endParaRPr lang="en-US"/>
          </a:p>
        </p:txBody>
      </p:sp>
    </p:spTree>
    <p:extLst>
      <p:ext uri="{BB962C8B-B14F-4D97-AF65-F5344CB8AC3E}">
        <p14:creationId xmlns:p14="http://schemas.microsoft.com/office/powerpoint/2010/main" val="20310452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107</a:t>
            </a:fld>
            <a:endParaRPr lang="en-US"/>
          </a:p>
        </p:txBody>
      </p:sp>
    </p:spTree>
    <p:extLst>
      <p:ext uri="{BB962C8B-B14F-4D97-AF65-F5344CB8AC3E}">
        <p14:creationId xmlns:p14="http://schemas.microsoft.com/office/powerpoint/2010/main" val="33651556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108</a:t>
            </a:fld>
            <a:endParaRPr lang="en-US"/>
          </a:p>
        </p:txBody>
      </p:sp>
    </p:spTree>
    <p:extLst>
      <p:ext uri="{BB962C8B-B14F-4D97-AF65-F5344CB8AC3E}">
        <p14:creationId xmlns:p14="http://schemas.microsoft.com/office/powerpoint/2010/main" val="42809571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109</a:t>
            </a:fld>
            <a:endParaRPr lang="en-US"/>
          </a:p>
        </p:txBody>
      </p:sp>
    </p:spTree>
    <p:extLst>
      <p:ext uri="{BB962C8B-B14F-4D97-AF65-F5344CB8AC3E}">
        <p14:creationId xmlns:p14="http://schemas.microsoft.com/office/powerpoint/2010/main" val="9155860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110</a:t>
            </a:fld>
            <a:endParaRPr lang="en-US"/>
          </a:p>
        </p:txBody>
      </p:sp>
    </p:spTree>
    <p:extLst>
      <p:ext uri="{BB962C8B-B14F-4D97-AF65-F5344CB8AC3E}">
        <p14:creationId xmlns:p14="http://schemas.microsoft.com/office/powerpoint/2010/main" val="8127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36663627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111</a:t>
            </a:fld>
            <a:endParaRPr lang="en-US"/>
          </a:p>
        </p:txBody>
      </p:sp>
    </p:spTree>
    <p:extLst>
      <p:ext uri="{BB962C8B-B14F-4D97-AF65-F5344CB8AC3E}">
        <p14:creationId xmlns:p14="http://schemas.microsoft.com/office/powerpoint/2010/main" val="13278878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112</a:t>
            </a:fld>
            <a:endParaRPr lang="en-US"/>
          </a:p>
        </p:txBody>
      </p:sp>
    </p:spTree>
    <p:extLst>
      <p:ext uri="{BB962C8B-B14F-4D97-AF65-F5344CB8AC3E}">
        <p14:creationId xmlns:p14="http://schemas.microsoft.com/office/powerpoint/2010/main" val="6879728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113</a:t>
            </a:fld>
            <a:endParaRPr lang="en-US"/>
          </a:p>
        </p:txBody>
      </p:sp>
    </p:spTree>
    <p:extLst>
      <p:ext uri="{BB962C8B-B14F-4D97-AF65-F5344CB8AC3E}">
        <p14:creationId xmlns:p14="http://schemas.microsoft.com/office/powerpoint/2010/main" val="3706614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114</a:t>
            </a:fld>
            <a:endParaRPr lang="en-US"/>
          </a:p>
        </p:txBody>
      </p:sp>
    </p:spTree>
    <p:extLst>
      <p:ext uri="{BB962C8B-B14F-4D97-AF65-F5344CB8AC3E}">
        <p14:creationId xmlns:p14="http://schemas.microsoft.com/office/powerpoint/2010/main" val="37936045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115</a:t>
            </a:fld>
            <a:endParaRPr lang="en-US"/>
          </a:p>
        </p:txBody>
      </p:sp>
    </p:spTree>
    <p:extLst>
      <p:ext uri="{BB962C8B-B14F-4D97-AF65-F5344CB8AC3E}">
        <p14:creationId xmlns:p14="http://schemas.microsoft.com/office/powerpoint/2010/main" val="208966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72781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143800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1955254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86239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367537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3524348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2363774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38243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4205379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2182690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1381256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3065501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normalize these attention scores</a:t>
            </a:r>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1132302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3766056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3036954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34037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2636532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3273599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408499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3677532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2583311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3308343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1376423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3863875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3106293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335511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1250881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3443290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171613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228670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2530481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1498188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3726695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1973411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2069192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2666762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3217498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3620324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2035209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add a non-linearity by passing it through a FFNN. It may not seem necessary for now, but soon you’ll see why it’s useful.</a:t>
            </a:r>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1361001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643510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267296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667492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entire block: the self-attention combined w/ the FFNN is a Transformer Encoder</a:t>
            </a:r>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1370440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1414561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42771318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1379438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750711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823788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24255910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1741157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195846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1597807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1749403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3821497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3502400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42578643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1808397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926210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1461499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426423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13351201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41004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3067498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2964572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3753825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73</a:t>
            </a:fld>
            <a:endParaRPr lang="en-US"/>
          </a:p>
        </p:txBody>
      </p:sp>
    </p:spTree>
    <p:extLst>
      <p:ext uri="{BB962C8B-B14F-4D97-AF65-F5344CB8AC3E}">
        <p14:creationId xmlns:p14="http://schemas.microsoft.com/office/powerpoint/2010/main" val="41178224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36292578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30934540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25955602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77</a:t>
            </a:fld>
            <a:endParaRPr lang="en-US"/>
          </a:p>
        </p:txBody>
      </p:sp>
    </p:spTree>
    <p:extLst>
      <p:ext uri="{BB962C8B-B14F-4D97-AF65-F5344CB8AC3E}">
        <p14:creationId xmlns:p14="http://schemas.microsoft.com/office/powerpoint/2010/main" val="24565407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78</a:t>
            </a:fld>
            <a:endParaRPr lang="en-US"/>
          </a:p>
        </p:txBody>
      </p:sp>
    </p:spTree>
    <p:extLst>
      <p:ext uri="{BB962C8B-B14F-4D97-AF65-F5344CB8AC3E}">
        <p14:creationId xmlns:p14="http://schemas.microsoft.com/office/powerpoint/2010/main" val="1185741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79</a:t>
            </a:fld>
            <a:endParaRPr lang="en-US"/>
          </a:p>
        </p:txBody>
      </p:sp>
    </p:spTree>
    <p:extLst>
      <p:ext uri="{BB962C8B-B14F-4D97-AF65-F5344CB8AC3E}">
        <p14:creationId xmlns:p14="http://schemas.microsoft.com/office/powerpoint/2010/main" val="41787117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80</a:t>
            </a:fld>
            <a:endParaRPr lang="en-US"/>
          </a:p>
        </p:txBody>
      </p:sp>
    </p:spTree>
    <p:extLst>
      <p:ext uri="{BB962C8B-B14F-4D97-AF65-F5344CB8AC3E}">
        <p14:creationId xmlns:p14="http://schemas.microsoft.com/office/powerpoint/2010/main" val="3188483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3551342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81</a:t>
            </a:fld>
            <a:endParaRPr lang="en-US"/>
          </a:p>
        </p:txBody>
      </p:sp>
    </p:spTree>
    <p:extLst>
      <p:ext uri="{BB962C8B-B14F-4D97-AF65-F5344CB8AC3E}">
        <p14:creationId xmlns:p14="http://schemas.microsoft.com/office/powerpoint/2010/main" val="10903991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82</a:t>
            </a:fld>
            <a:endParaRPr lang="en-US"/>
          </a:p>
        </p:txBody>
      </p:sp>
    </p:spTree>
    <p:extLst>
      <p:ext uri="{BB962C8B-B14F-4D97-AF65-F5344CB8AC3E}">
        <p14:creationId xmlns:p14="http://schemas.microsoft.com/office/powerpoint/2010/main" val="17930636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83</a:t>
            </a:fld>
            <a:endParaRPr lang="en-US"/>
          </a:p>
        </p:txBody>
      </p:sp>
    </p:spTree>
    <p:extLst>
      <p:ext uri="{BB962C8B-B14F-4D97-AF65-F5344CB8AC3E}">
        <p14:creationId xmlns:p14="http://schemas.microsoft.com/office/powerpoint/2010/main" val="26328989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84</a:t>
            </a:fld>
            <a:endParaRPr lang="en-US"/>
          </a:p>
        </p:txBody>
      </p:sp>
    </p:spTree>
    <p:extLst>
      <p:ext uri="{BB962C8B-B14F-4D97-AF65-F5344CB8AC3E}">
        <p14:creationId xmlns:p14="http://schemas.microsoft.com/office/powerpoint/2010/main" val="39204001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85</a:t>
            </a:fld>
            <a:endParaRPr lang="en-US"/>
          </a:p>
        </p:txBody>
      </p:sp>
    </p:spTree>
    <p:extLst>
      <p:ext uri="{BB962C8B-B14F-4D97-AF65-F5344CB8AC3E}">
        <p14:creationId xmlns:p14="http://schemas.microsoft.com/office/powerpoint/2010/main" val="3014811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86</a:t>
            </a:fld>
            <a:endParaRPr lang="en-US"/>
          </a:p>
        </p:txBody>
      </p:sp>
    </p:spTree>
    <p:extLst>
      <p:ext uri="{BB962C8B-B14F-4D97-AF65-F5344CB8AC3E}">
        <p14:creationId xmlns:p14="http://schemas.microsoft.com/office/powerpoint/2010/main" val="37644398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87</a:t>
            </a:fld>
            <a:endParaRPr lang="en-US"/>
          </a:p>
        </p:txBody>
      </p:sp>
    </p:spTree>
    <p:extLst>
      <p:ext uri="{BB962C8B-B14F-4D97-AF65-F5344CB8AC3E}">
        <p14:creationId xmlns:p14="http://schemas.microsoft.com/office/powerpoint/2010/main" val="8940128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88</a:t>
            </a:fld>
            <a:endParaRPr lang="en-US"/>
          </a:p>
        </p:txBody>
      </p:sp>
    </p:spTree>
    <p:extLst>
      <p:ext uri="{BB962C8B-B14F-4D97-AF65-F5344CB8AC3E}">
        <p14:creationId xmlns:p14="http://schemas.microsoft.com/office/powerpoint/2010/main" val="17280328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89</a:t>
            </a:fld>
            <a:endParaRPr lang="en-US"/>
          </a:p>
        </p:txBody>
      </p:sp>
    </p:spTree>
    <p:extLst>
      <p:ext uri="{BB962C8B-B14F-4D97-AF65-F5344CB8AC3E}">
        <p14:creationId xmlns:p14="http://schemas.microsoft.com/office/powerpoint/2010/main" val="41640955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90</a:t>
            </a:fld>
            <a:endParaRPr lang="en-US"/>
          </a:p>
        </p:txBody>
      </p:sp>
    </p:spTree>
    <p:extLst>
      <p:ext uri="{BB962C8B-B14F-4D97-AF65-F5344CB8AC3E}">
        <p14:creationId xmlns:p14="http://schemas.microsoft.com/office/powerpoint/2010/main" val="325375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18831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91</a:t>
            </a:fld>
            <a:endParaRPr lang="en-US"/>
          </a:p>
        </p:txBody>
      </p:sp>
    </p:spTree>
    <p:extLst>
      <p:ext uri="{BB962C8B-B14F-4D97-AF65-F5344CB8AC3E}">
        <p14:creationId xmlns:p14="http://schemas.microsoft.com/office/powerpoint/2010/main" val="2083059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92</a:t>
            </a:fld>
            <a:endParaRPr lang="en-US"/>
          </a:p>
        </p:txBody>
      </p:sp>
    </p:spTree>
    <p:extLst>
      <p:ext uri="{BB962C8B-B14F-4D97-AF65-F5344CB8AC3E}">
        <p14:creationId xmlns:p14="http://schemas.microsoft.com/office/powerpoint/2010/main" val="24806298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93</a:t>
            </a:fld>
            <a:endParaRPr lang="en-US"/>
          </a:p>
        </p:txBody>
      </p:sp>
    </p:spTree>
    <p:extLst>
      <p:ext uri="{BB962C8B-B14F-4D97-AF65-F5344CB8AC3E}">
        <p14:creationId xmlns:p14="http://schemas.microsoft.com/office/powerpoint/2010/main" val="34190798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94</a:t>
            </a:fld>
            <a:endParaRPr lang="en-US"/>
          </a:p>
        </p:txBody>
      </p:sp>
    </p:spTree>
    <p:extLst>
      <p:ext uri="{BB962C8B-B14F-4D97-AF65-F5344CB8AC3E}">
        <p14:creationId xmlns:p14="http://schemas.microsoft.com/office/powerpoint/2010/main" val="10445970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95</a:t>
            </a:fld>
            <a:endParaRPr lang="en-US"/>
          </a:p>
        </p:txBody>
      </p:sp>
    </p:spTree>
    <p:extLst>
      <p:ext uri="{BB962C8B-B14F-4D97-AF65-F5344CB8AC3E}">
        <p14:creationId xmlns:p14="http://schemas.microsoft.com/office/powerpoint/2010/main" val="36192872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96</a:t>
            </a:fld>
            <a:endParaRPr lang="en-US"/>
          </a:p>
        </p:txBody>
      </p:sp>
    </p:spTree>
    <p:extLst>
      <p:ext uri="{BB962C8B-B14F-4D97-AF65-F5344CB8AC3E}">
        <p14:creationId xmlns:p14="http://schemas.microsoft.com/office/powerpoint/2010/main" val="15542564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97</a:t>
            </a:fld>
            <a:endParaRPr lang="en-US"/>
          </a:p>
        </p:txBody>
      </p:sp>
    </p:spTree>
    <p:extLst>
      <p:ext uri="{BB962C8B-B14F-4D97-AF65-F5344CB8AC3E}">
        <p14:creationId xmlns:p14="http://schemas.microsoft.com/office/powerpoint/2010/main" val="3103713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98</a:t>
            </a:fld>
            <a:endParaRPr lang="en-US"/>
          </a:p>
        </p:txBody>
      </p:sp>
    </p:spTree>
    <p:extLst>
      <p:ext uri="{BB962C8B-B14F-4D97-AF65-F5344CB8AC3E}">
        <p14:creationId xmlns:p14="http://schemas.microsoft.com/office/powerpoint/2010/main" val="2042866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99</a:t>
            </a:fld>
            <a:endParaRPr lang="en-US"/>
          </a:p>
        </p:txBody>
      </p:sp>
    </p:spTree>
    <p:extLst>
      <p:ext uri="{BB962C8B-B14F-4D97-AF65-F5344CB8AC3E}">
        <p14:creationId xmlns:p14="http://schemas.microsoft.com/office/powerpoint/2010/main" val="37136223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100</a:t>
            </a:fld>
            <a:endParaRPr lang="en-US"/>
          </a:p>
        </p:txBody>
      </p:sp>
    </p:spTree>
    <p:extLst>
      <p:ext uri="{BB962C8B-B14F-4D97-AF65-F5344CB8AC3E}">
        <p14:creationId xmlns:p14="http://schemas.microsoft.com/office/powerpoint/2010/main" val="262901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66578E98-C637-DE48-912A-CB1B3013F317}" type="datetime1">
              <a:rPr lang="en-US" smtClean="0"/>
              <a:t>3/28/21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a:xfrm>
            <a:off x="9137073" y="6254028"/>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64E7926F-5305-CE4E-A6B7-3EC7157494D0}" type="datetime1">
              <a:rPr lang="en-US" smtClean="0"/>
              <a:t>3/28/21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0C102E3-39CE-9E4A-8CB2-FAE42926AFF3}" type="datetime1">
              <a:rPr lang="en-US" smtClean="0"/>
              <a:t>3/28/21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3/28/21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202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1570E602-125A-D841-BBD6-EADF0C39E925}" type="datetime1">
              <a:rPr lang="en-US" smtClean="0"/>
              <a:t>3/28/21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54F14BB8-74D2-3E43-890F-8F2F42968950}" type="datetime1">
              <a:rPr lang="en-US" smtClean="0"/>
              <a:t>3/28/21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F378214F-A4C9-C041-8305-3968946FB632}" type="datetime1">
              <a:rPr lang="en-US" smtClean="0"/>
              <a:t>3/28/21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EE428675-3694-DC45-9CCE-9680EB1371B3}" type="datetime1">
              <a:rPr lang="en-US" smtClean="0"/>
              <a:t>3/28/21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7F258AD8-F8E7-F946-BD46-7844CB5C97A2}" type="datetime1">
              <a:rPr lang="en-US" smtClean="0"/>
              <a:t>3/28/21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2B4D590F-AA81-D540-B26C-6D991D63D543}" type="datetime1">
              <a:rPr lang="en-US" smtClean="0"/>
              <a:t>3/28/21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4C8E4644-B9A4-C04E-9C16-7219A5F573A5}" type="datetime1">
              <a:rPr lang="en-US" smtClean="0"/>
              <a:t>3/28/21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3/28/21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3.png"/><Relationship Id="rId7" Type="http://schemas.openxmlformats.org/officeDocument/2006/relationships/image" Target="../media/image59.png"/><Relationship Id="rId12"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11" Type="http://schemas.openxmlformats.org/officeDocument/2006/relationships/image" Target="../media/image63.png"/><Relationship Id="rId15" Type="http://schemas.openxmlformats.org/officeDocument/2006/relationships/image" Target="../media/image45.png"/><Relationship Id="rId10" Type="http://schemas.openxmlformats.org/officeDocument/2006/relationships/image" Target="../media/image62.png"/><Relationship Id="rId9" Type="http://schemas.openxmlformats.org/officeDocument/2006/relationships/image" Target="../media/image47.png"/><Relationship Id="rId1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3.png"/><Relationship Id="rId7" Type="http://schemas.openxmlformats.org/officeDocument/2006/relationships/image" Target="../media/image59.png"/><Relationship Id="rId12"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11" Type="http://schemas.openxmlformats.org/officeDocument/2006/relationships/image" Target="../media/image63.png"/><Relationship Id="rId15" Type="http://schemas.openxmlformats.org/officeDocument/2006/relationships/image" Target="../media/image45.png"/><Relationship Id="rId10" Type="http://schemas.openxmlformats.org/officeDocument/2006/relationships/image" Target="../media/image62.png"/><Relationship Id="rId9" Type="http://schemas.openxmlformats.org/officeDocument/2006/relationships/image" Target="../media/image47.png"/><Relationship Id="rId1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41.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3.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42.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6.png"/><Relationship Id="rId10" Type="http://schemas.openxmlformats.org/officeDocument/2006/relationships/image" Target="../media/image76.png"/><Relationship Id="rId19"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81.png"/><Relationship Id="rId21" Type="http://schemas.openxmlformats.org/officeDocument/2006/relationships/image" Target="../media/image87.png"/><Relationship Id="rId7" Type="http://schemas.openxmlformats.org/officeDocument/2006/relationships/image" Target="../media/image8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43.xml"/><Relationship Id="rId16" Type="http://schemas.openxmlformats.org/officeDocument/2006/relationships/image" Target="../media/image77.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72.png"/><Relationship Id="rId5" Type="http://schemas.openxmlformats.org/officeDocument/2006/relationships/image" Target="../media/image83.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82.png"/><Relationship Id="rId9" Type="http://schemas.openxmlformats.org/officeDocument/2006/relationships/image" Target="../media/image70.png"/><Relationship Id="rId14"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44.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6.png"/><Relationship Id="rId2" Type="http://schemas.openxmlformats.org/officeDocument/2006/relationships/notesSlide" Target="../notesSlides/notesSlide45.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96.png"/><Relationship Id="rId5" Type="http://schemas.openxmlformats.org/officeDocument/2006/relationships/image" Target="../media/image104.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94.png"/><Relationship Id="rId14"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6.png"/><Relationship Id="rId2" Type="http://schemas.openxmlformats.org/officeDocument/2006/relationships/notesSlide" Target="../notesSlides/notesSlide46.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96.png"/><Relationship Id="rId5" Type="http://schemas.openxmlformats.org/officeDocument/2006/relationships/image" Target="../media/image104.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94.png"/><Relationship Id="rId1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1731683" y="3682952"/>
            <a:ext cx="9144000" cy="2054980"/>
          </a:xfrm>
        </p:spPr>
        <p:txBody>
          <a:bodyPr>
            <a:normAutofit/>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CS109B</a:t>
            </a:r>
          </a:p>
          <a:p>
            <a:pPr algn="l"/>
            <a:r>
              <a:rPr lang="en-US" sz="1800" dirty="0">
                <a:solidFill>
                  <a:schemeClr val="tx1">
                    <a:lumMod val="75000"/>
                    <a:lumOff val="25000"/>
                  </a:schemeClr>
                </a:solidFill>
                <a:latin typeface="Avenir Medium" panose="02000503020000020003" pitchFamily="2" charset="0"/>
              </a:rPr>
              <a:t>Pavlos Protopapas, Mark Glickman, and 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523374" y="3607088"/>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1640886" y="3220202"/>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1640886" y="3309233"/>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1722812" y="2332557"/>
            <a:ext cx="5146194" cy="461665"/>
          </a:xfrm>
          <a:prstGeom prst="rect">
            <a:avLst/>
          </a:prstGeom>
        </p:spPr>
        <p:txBody>
          <a:bodyPr wrap="square">
            <a:spAutoFit/>
          </a:bodyPr>
          <a:lstStyle/>
          <a:p>
            <a:r>
              <a:rPr lang="en-US" sz="2400" b="1" dirty="0">
                <a:latin typeface="Avenir Book" panose="02000503020000020003" pitchFamily="2" charset="0"/>
              </a:rPr>
              <a:t>NLP Lectures: Part 4 of 4</a:t>
            </a:r>
          </a:p>
        </p:txBody>
      </p:sp>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1640886" y="1450951"/>
            <a:ext cx="9312569" cy="805742"/>
          </a:xfrm>
        </p:spPr>
        <p:txBody>
          <a:bodyPr anchor="b" anchorCtr="0">
            <a:normAutofit/>
          </a:bodyPr>
          <a:lstStyle/>
          <a:p>
            <a:pPr algn="l"/>
            <a:r>
              <a:rPr lang="en-US" sz="4000" dirty="0">
                <a:latin typeface="Avenir Medium" panose="02000503020000020003" pitchFamily="2" charset="0"/>
              </a:rPr>
              <a:t>Lecture 25: Transformers</a:t>
            </a:r>
            <a:endParaRPr lang="en-US" sz="2400" dirty="0">
              <a:latin typeface="Karla" pitchFamily="2" charset="0"/>
              <a:ea typeface="Karla" pitchFamily="2" charset="0"/>
            </a:endParaRPr>
          </a:p>
        </p:txBody>
      </p:sp>
      <p:pic>
        <p:nvPicPr>
          <p:cNvPr id="10" name="Picture 9">
            <a:extLst>
              <a:ext uri="{FF2B5EF4-FFF2-40B4-BE49-F238E27FC236}">
                <a16:creationId xmlns:a16="http://schemas.microsoft.com/office/drawing/2014/main" id="{48FD5604-7E18-A549-9B60-96A545A16014}"/>
              </a:ext>
            </a:extLst>
          </p:cNvPr>
          <p:cNvPicPr>
            <a:picLocks noChangeAspect="1"/>
          </p:cNvPicPr>
          <p:nvPr/>
        </p:nvPicPr>
        <p:blipFill>
          <a:blip r:embed="rId4"/>
          <a:stretch>
            <a:fillRect/>
          </a:stretch>
        </p:blipFill>
        <p:spPr>
          <a:xfrm>
            <a:off x="8226854" y="5903912"/>
            <a:ext cx="954088" cy="954088"/>
          </a:xfrm>
          <a:prstGeom prst="rect">
            <a:avLst/>
          </a:prstGeom>
        </p:spPr>
      </p:pic>
      <p:pic>
        <p:nvPicPr>
          <p:cNvPr id="11" name="Picture 10">
            <a:extLst>
              <a:ext uri="{FF2B5EF4-FFF2-40B4-BE49-F238E27FC236}">
                <a16:creationId xmlns:a16="http://schemas.microsoft.com/office/drawing/2014/main" id="{43C1B95C-C3D9-0B4C-AA82-EDA0350E0FC3}"/>
              </a:ext>
            </a:extLst>
          </p:cNvPr>
          <p:cNvPicPr>
            <a:picLocks noChangeAspect="1"/>
          </p:cNvPicPr>
          <p:nvPr/>
        </p:nvPicPr>
        <p:blipFill>
          <a:blip r:embed="rId5"/>
          <a:stretch>
            <a:fillRect/>
          </a:stretch>
        </p:blipFill>
        <p:spPr>
          <a:xfrm>
            <a:off x="9465275" y="5123493"/>
            <a:ext cx="1248033" cy="1734507"/>
          </a:xfrm>
          <a:prstGeom prst="rect">
            <a:avLst/>
          </a:prstGeom>
        </p:spPr>
      </p:pic>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5" name="Content Placeholder 2">
            <a:extLst>
              <a:ext uri="{FF2B5EF4-FFF2-40B4-BE49-F238E27FC236}">
                <a16:creationId xmlns:a16="http://schemas.microsoft.com/office/drawing/2014/main" id="{85E5D14F-4D15-C94C-8355-280E28400179}"/>
              </a:ext>
            </a:extLst>
          </p:cNvPr>
          <p:cNvSpPr txBox="1">
            <a:spLocks/>
          </p:cNvSpPr>
          <p:nvPr/>
        </p:nvSpPr>
        <p:spPr>
          <a:xfrm>
            <a:off x="224175" y="55421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246" name="Content Placeholder 2">
            <a:extLst>
              <a:ext uri="{FF2B5EF4-FFF2-40B4-BE49-F238E27FC236}">
                <a16:creationId xmlns:a16="http://schemas.microsoft.com/office/drawing/2014/main" id="{E9A16FBE-3B82-664F-BE63-3F39F4F864BB}"/>
              </a:ext>
            </a:extLst>
          </p:cNvPr>
          <p:cNvSpPr txBox="1">
            <a:spLocks/>
          </p:cNvSpPr>
          <p:nvPr/>
        </p:nvSpPr>
        <p:spPr>
          <a:xfrm>
            <a:off x="120606" y="38733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47" name="Group 246">
            <a:extLst>
              <a:ext uri="{FF2B5EF4-FFF2-40B4-BE49-F238E27FC236}">
                <a16:creationId xmlns:a16="http://schemas.microsoft.com/office/drawing/2014/main" id="{D2CDAF18-9285-1448-B1AC-E92994518C11}"/>
              </a:ext>
            </a:extLst>
          </p:cNvPr>
          <p:cNvGrpSpPr/>
          <p:nvPr/>
        </p:nvGrpSpPr>
        <p:grpSpPr>
          <a:xfrm rot="16200000">
            <a:off x="1699690" y="4032593"/>
            <a:ext cx="1364224" cy="311369"/>
            <a:chOff x="2297660" y="4140835"/>
            <a:chExt cx="1364224" cy="311369"/>
          </a:xfrm>
        </p:grpSpPr>
        <p:sp>
          <p:nvSpPr>
            <p:cNvPr id="248" name="Rounded Rectangle 247">
              <a:extLst>
                <a:ext uri="{FF2B5EF4-FFF2-40B4-BE49-F238E27FC236}">
                  <a16:creationId xmlns:a16="http://schemas.microsoft.com/office/drawing/2014/main" id="{E29389F8-F067-8549-A5CC-9D15C577F23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0DFCA35-6FCA-8E44-AB96-ACABBC70195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9E79B11B-ECAF-B743-9AC2-8CC68AB6D89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154DC236-F099-B14C-B133-89EE90569DF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548F7F10-BB8C-FB47-BA87-6C0378BB89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E595708-D633-3545-9FA8-F9856467DFC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3" name="Right Arrow 262">
            <a:extLst>
              <a:ext uri="{FF2B5EF4-FFF2-40B4-BE49-F238E27FC236}">
                <a16:creationId xmlns:a16="http://schemas.microsoft.com/office/drawing/2014/main" id="{61F2BBC3-2A02-9D41-A689-0FEF6B4DB6F8}"/>
              </a:ext>
            </a:extLst>
          </p:cNvPr>
          <p:cNvSpPr/>
          <p:nvPr/>
        </p:nvSpPr>
        <p:spPr>
          <a:xfrm rot="16200000">
            <a:off x="2096979" y="51082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ight Arrow 263">
            <a:extLst>
              <a:ext uri="{FF2B5EF4-FFF2-40B4-BE49-F238E27FC236}">
                <a16:creationId xmlns:a16="http://schemas.microsoft.com/office/drawing/2014/main" id="{97F02AF6-C69F-F34B-8B51-161C8DD050F9}"/>
              </a:ext>
            </a:extLst>
          </p:cNvPr>
          <p:cNvSpPr/>
          <p:nvPr/>
        </p:nvSpPr>
        <p:spPr>
          <a:xfrm>
            <a:off x="2634542" y="40107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D32A57E1-B8B3-B742-B035-DDC6FFE3448F}"/>
              </a:ext>
            </a:extLst>
          </p:cNvPr>
          <p:cNvGrpSpPr/>
          <p:nvPr/>
        </p:nvGrpSpPr>
        <p:grpSpPr>
          <a:xfrm rot="16200000">
            <a:off x="2781851" y="4032593"/>
            <a:ext cx="1364224" cy="311369"/>
            <a:chOff x="2297660" y="4140835"/>
            <a:chExt cx="1364224" cy="311369"/>
          </a:xfrm>
        </p:grpSpPr>
        <p:sp>
          <p:nvSpPr>
            <p:cNvPr id="266" name="Rounded Rectangle 265">
              <a:extLst>
                <a:ext uri="{FF2B5EF4-FFF2-40B4-BE49-F238E27FC236}">
                  <a16:creationId xmlns:a16="http://schemas.microsoft.com/office/drawing/2014/main" id="{2EE46499-6935-4D44-B688-629A794F03D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C33CE92-0E51-1D45-ABBC-EB7E5586413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F414A78-B5E8-2840-825E-D530B31B9E2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526B8A4F-A1F8-B141-85BC-B89840C949D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0704CB5-F8ED-854E-9C1F-A66CBCAA956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0D57A0B-2456-704B-B9AF-8A89BF8F353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2" name="Right Arrow 271">
            <a:extLst>
              <a:ext uri="{FF2B5EF4-FFF2-40B4-BE49-F238E27FC236}">
                <a16:creationId xmlns:a16="http://schemas.microsoft.com/office/drawing/2014/main" id="{A30A590E-AE2C-0440-AEB7-DF6C3D9FA258}"/>
              </a:ext>
            </a:extLst>
          </p:cNvPr>
          <p:cNvSpPr/>
          <p:nvPr/>
        </p:nvSpPr>
        <p:spPr>
          <a:xfrm rot="16200000">
            <a:off x="3179140" y="51082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ight Arrow 272">
            <a:extLst>
              <a:ext uri="{FF2B5EF4-FFF2-40B4-BE49-F238E27FC236}">
                <a16:creationId xmlns:a16="http://schemas.microsoft.com/office/drawing/2014/main" id="{4182F4D3-04A6-0444-89A2-B8A83DAB4AAE}"/>
              </a:ext>
            </a:extLst>
          </p:cNvPr>
          <p:cNvSpPr/>
          <p:nvPr/>
        </p:nvSpPr>
        <p:spPr>
          <a:xfrm>
            <a:off x="3716703" y="40107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273">
            <a:extLst>
              <a:ext uri="{FF2B5EF4-FFF2-40B4-BE49-F238E27FC236}">
                <a16:creationId xmlns:a16="http://schemas.microsoft.com/office/drawing/2014/main" id="{BA6E8C5E-F68A-1F43-A173-D077285203C0}"/>
              </a:ext>
            </a:extLst>
          </p:cNvPr>
          <p:cNvGrpSpPr/>
          <p:nvPr/>
        </p:nvGrpSpPr>
        <p:grpSpPr>
          <a:xfrm rot="16200000">
            <a:off x="3836610" y="4032593"/>
            <a:ext cx="1364224" cy="311369"/>
            <a:chOff x="2297660" y="4140835"/>
            <a:chExt cx="1364224" cy="311369"/>
          </a:xfrm>
        </p:grpSpPr>
        <p:sp>
          <p:nvSpPr>
            <p:cNvPr id="275" name="Rounded Rectangle 274">
              <a:extLst>
                <a:ext uri="{FF2B5EF4-FFF2-40B4-BE49-F238E27FC236}">
                  <a16:creationId xmlns:a16="http://schemas.microsoft.com/office/drawing/2014/main" id="{27E149B2-B341-9845-B4FC-8AB6D8B42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79482336-E560-634B-823A-90F2922685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7D0B3209-951D-994F-8650-4310FB14AFC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E9550A9-EBB5-C14D-AB22-2BEDF503233E}"/>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E2FF9DA1-3BFE-8F4F-B812-93CEBCC614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0C76B65-C842-F54B-991B-2F381F11FE2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1" name="Right Arrow 280">
            <a:extLst>
              <a:ext uri="{FF2B5EF4-FFF2-40B4-BE49-F238E27FC236}">
                <a16:creationId xmlns:a16="http://schemas.microsoft.com/office/drawing/2014/main" id="{407290E4-0C7D-2547-898F-3A8C63395B8B}"/>
              </a:ext>
            </a:extLst>
          </p:cNvPr>
          <p:cNvSpPr/>
          <p:nvPr/>
        </p:nvSpPr>
        <p:spPr>
          <a:xfrm rot="16200000">
            <a:off x="4233899" y="51082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ight Arrow 281">
            <a:extLst>
              <a:ext uri="{FF2B5EF4-FFF2-40B4-BE49-F238E27FC236}">
                <a16:creationId xmlns:a16="http://schemas.microsoft.com/office/drawing/2014/main" id="{3764895D-77A9-7C49-B5E3-69572DBF369F}"/>
              </a:ext>
            </a:extLst>
          </p:cNvPr>
          <p:cNvSpPr/>
          <p:nvPr/>
        </p:nvSpPr>
        <p:spPr>
          <a:xfrm>
            <a:off x="4771462" y="40107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3" name="Group 282">
            <a:extLst>
              <a:ext uri="{FF2B5EF4-FFF2-40B4-BE49-F238E27FC236}">
                <a16:creationId xmlns:a16="http://schemas.microsoft.com/office/drawing/2014/main" id="{8417A1A5-2EEB-A04F-99FB-F8D440B95D99}"/>
              </a:ext>
            </a:extLst>
          </p:cNvPr>
          <p:cNvGrpSpPr/>
          <p:nvPr/>
        </p:nvGrpSpPr>
        <p:grpSpPr>
          <a:xfrm rot="16200000">
            <a:off x="4924854" y="4032592"/>
            <a:ext cx="1364224" cy="311369"/>
            <a:chOff x="2297660" y="4140835"/>
            <a:chExt cx="1364224" cy="311369"/>
          </a:xfrm>
        </p:grpSpPr>
        <p:sp>
          <p:nvSpPr>
            <p:cNvPr id="284" name="Rounded Rectangle 283">
              <a:extLst>
                <a:ext uri="{FF2B5EF4-FFF2-40B4-BE49-F238E27FC236}">
                  <a16:creationId xmlns:a16="http://schemas.microsoft.com/office/drawing/2014/main" id="{6D70040D-B213-8845-86FF-58C4DCC3E98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215A8F5-C0D6-CF46-A2EF-FD0340ACEF7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D8DA8CE-A20F-5642-A59A-916E96F90F3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ABD55F6-72AB-D94B-869E-5A5C5979E7D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9F3E107-665C-EB4E-BA44-8F635437F0F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88DE444-183F-6741-8066-F386E7AAB71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Right Arrow 289">
            <a:extLst>
              <a:ext uri="{FF2B5EF4-FFF2-40B4-BE49-F238E27FC236}">
                <a16:creationId xmlns:a16="http://schemas.microsoft.com/office/drawing/2014/main" id="{61FF0ECC-494E-3E4C-A68D-BFF718737AE5}"/>
              </a:ext>
            </a:extLst>
          </p:cNvPr>
          <p:cNvSpPr/>
          <p:nvPr/>
        </p:nvSpPr>
        <p:spPr>
          <a:xfrm rot="16200000">
            <a:off x="5322143" y="51082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Content Placeholder 2">
            <a:extLst>
              <a:ext uri="{FF2B5EF4-FFF2-40B4-BE49-F238E27FC236}">
                <a16:creationId xmlns:a16="http://schemas.microsoft.com/office/drawing/2014/main" id="{90F88DD7-28A6-1E4B-AE82-FA4175BA77F3}"/>
              </a:ext>
            </a:extLst>
          </p:cNvPr>
          <p:cNvSpPr txBox="1">
            <a:spLocks/>
          </p:cNvSpPr>
          <p:nvPr/>
        </p:nvSpPr>
        <p:spPr>
          <a:xfrm>
            <a:off x="1968059" y="55421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292" name="Content Placeholder 2">
            <a:extLst>
              <a:ext uri="{FF2B5EF4-FFF2-40B4-BE49-F238E27FC236}">
                <a16:creationId xmlns:a16="http://schemas.microsoft.com/office/drawing/2014/main" id="{E488D871-3C2E-C542-A484-C6238E464F86}"/>
              </a:ext>
            </a:extLst>
          </p:cNvPr>
          <p:cNvSpPr txBox="1">
            <a:spLocks/>
          </p:cNvSpPr>
          <p:nvPr/>
        </p:nvSpPr>
        <p:spPr>
          <a:xfrm>
            <a:off x="2826045" y="55421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293" name="Content Placeholder 2">
            <a:extLst>
              <a:ext uri="{FF2B5EF4-FFF2-40B4-BE49-F238E27FC236}">
                <a16:creationId xmlns:a16="http://schemas.microsoft.com/office/drawing/2014/main" id="{BB7370A6-E3BA-5945-BE09-4CD572353A22}"/>
              </a:ext>
            </a:extLst>
          </p:cNvPr>
          <p:cNvSpPr txBox="1">
            <a:spLocks/>
          </p:cNvSpPr>
          <p:nvPr/>
        </p:nvSpPr>
        <p:spPr>
          <a:xfrm>
            <a:off x="3862836" y="55549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294" name="Content Placeholder 2">
            <a:extLst>
              <a:ext uri="{FF2B5EF4-FFF2-40B4-BE49-F238E27FC236}">
                <a16:creationId xmlns:a16="http://schemas.microsoft.com/office/drawing/2014/main" id="{ECEB12EA-8F2B-C041-A23F-507111391B80}"/>
              </a:ext>
            </a:extLst>
          </p:cNvPr>
          <p:cNvSpPr txBox="1">
            <a:spLocks/>
          </p:cNvSpPr>
          <p:nvPr/>
        </p:nvSpPr>
        <p:spPr>
          <a:xfrm>
            <a:off x="4985790" y="55677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95" name="Content Placeholder 2">
            <a:extLst>
              <a:ext uri="{FF2B5EF4-FFF2-40B4-BE49-F238E27FC236}">
                <a16:creationId xmlns:a16="http://schemas.microsoft.com/office/drawing/2014/main" id="{BA5A31D2-ABC0-4F44-8B86-94D81575BAD5}"/>
              </a:ext>
            </a:extLst>
          </p:cNvPr>
          <p:cNvSpPr txBox="1">
            <a:spLocks/>
          </p:cNvSpPr>
          <p:nvPr/>
        </p:nvSpPr>
        <p:spPr>
          <a:xfrm>
            <a:off x="2279384" y="61376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296" name="Content Placeholder 2">
                <a:extLst>
                  <a:ext uri="{FF2B5EF4-FFF2-40B4-BE49-F238E27FC236}">
                    <a16:creationId xmlns:a16="http://schemas.microsoft.com/office/drawing/2014/main" id="{1A01B461-E1EC-2241-B24D-B2C217847160}"/>
                  </a:ext>
                </a:extLst>
              </p:cNvPr>
              <p:cNvSpPr txBox="1">
                <a:spLocks/>
              </p:cNvSpPr>
              <p:nvPr/>
            </p:nvSpPr>
            <p:spPr>
              <a:xfrm>
                <a:off x="2139543" y="29494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6" name="Content Placeholder 2">
                <a:extLst>
                  <a:ext uri="{FF2B5EF4-FFF2-40B4-BE49-F238E27FC236}">
                    <a16:creationId xmlns:a16="http://schemas.microsoft.com/office/drawing/2014/main" id="{1A01B461-E1EC-2241-B24D-B2C217847160}"/>
                  </a:ext>
                </a:extLst>
              </p:cNvPr>
              <p:cNvSpPr txBox="1">
                <a:spLocks noRot="1" noChangeAspect="1" noMove="1" noResize="1" noEditPoints="1" noAdjustHandles="1" noChangeArrowheads="1" noChangeShapeType="1" noTextEdit="1"/>
              </p:cNvSpPr>
              <p:nvPr/>
            </p:nvSpPr>
            <p:spPr>
              <a:xfrm>
                <a:off x="2139543" y="2949407"/>
                <a:ext cx="466367" cy="503588"/>
              </a:xfrm>
              <a:prstGeom prst="rect">
                <a:avLst/>
              </a:prstGeom>
              <a:blipFill>
                <a:blip r:embed="rId3"/>
                <a:stretch>
                  <a:fillRect l="-2703" r="-5405"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7" name="Content Placeholder 2">
                <a:extLst>
                  <a:ext uri="{FF2B5EF4-FFF2-40B4-BE49-F238E27FC236}">
                    <a16:creationId xmlns:a16="http://schemas.microsoft.com/office/drawing/2014/main" id="{148F4E53-F05D-804E-81FC-BCCF1264FA0B}"/>
                  </a:ext>
                </a:extLst>
              </p:cNvPr>
              <p:cNvSpPr txBox="1">
                <a:spLocks/>
              </p:cNvSpPr>
              <p:nvPr/>
            </p:nvSpPr>
            <p:spPr>
              <a:xfrm>
                <a:off x="3173923" y="29734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7" name="Content Placeholder 2">
                <a:extLst>
                  <a:ext uri="{FF2B5EF4-FFF2-40B4-BE49-F238E27FC236}">
                    <a16:creationId xmlns:a16="http://schemas.microsoft.com/office/drawing/2014/main" id="{148F4E53-F05D-804E-81FC-BCCF1264FA0B}"/>
                  </a:ext>
                </a:extLst>
              </p:cNvPr>
              <p:cNvSpPr txBox="1">
                <a:spLocks noRot="1" noChangeAspect="1" noMove="1" noResize="1" noEditPoints="1" noAdjustHandles="1" noChangeArrowheads="1" noChangeShapeType="1" noTextEdit="1"/>
              </p:cNvSpPr>
              <p:nvPr/>
            </p:nvSpPr>
            <p:spPr>
              <a:xfrm>
                <a:off x="3173923" y="2973469"/>
                <a:ext cx="466367" cy="503588"/>
              </a:xfrm>
              <a:prstGeom prst="rect">
                <a:avLst/>
              </a:prstGeom>
              <a:blipFill>
                <a:blip r:embed="rId4"/>
                <a:stretch>
                  <a:fillRect l="-5405" r="-2703"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8" name="Content Placeholder 2">
                <a:extLst>
                  <a:ext uri="{FF2B5EF4-FFF2-40B4-BE49-F238E27FC236}">
                    <a16:creationId xmlns:a16="http://schemas.microsoft.com/office/drawing/2014/main" id="{69D8C33A-79B0-EA4F-8545-5F595FE40BC6}"/>
                  </a:ext>
                </a:extLst>
              </p:cNvPr>
              <p:cNvSpPr txBox="1">
                <a:spLocks/>
              </p:cNvSpPr>
              <p:nvPr/>
            </p:nvSpPr>
            <p:spPr>
              <a:xfrm>
                <a:off x="4286526" y="29735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8" name="Content Placeholder 2">
                <a:extLst>
                  <a:ext uri="{FF2B5EF4-FFF2-40B4-BE49-F238E27FC236}">
                    <a16:creationId xmlns:a16="http://schemas.microsoft.com/office/drawing/2014/main" id="{69D8C33A-79B0-EA4F-8545-5F595FE40BC6}"/>
                  </a:ext>
                </a:extLst>
              </p:cNvPr>
              <p:cNvSpPr txBox="1">
                <a:spLocks noRot="1" noChangeAspect="1" noMove="1" noResize="1" noEditPoints="1" noAdjustHandles="1" noChangeArrowheads="1" noChangeShapeType="1" noTextEdit="1"/>
              </p:cNvSpPr>
              <p:nvPr/>
            </p:nvSpPr>
            <p:spPr>
              <a:xfrm>
                <a:off x="4286526" y="2973505"/>
                <a:ext cx="466367" cy="503588"/>
              </a:xfrm>
              <a:prstGeom prst="rect">
                <a:avLst/>
              </a:prstGeom>
              <a:blipFill>
                <a:blip r:embed="rId5"/>
                <a:stretch>
                  <a:fillRect l="-2632" r="-2632"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9" name="Content Placeholder 2">
                <a:extLst>
                  <a:ext uri="{FF2B5EF4-FFF2-40B4-BE49-F238E27FC236}">
                    <a16:creationId xmlns:a16="http://schemas.microsoft.com/office/drawing/2014/main" id="{73446014-9169-DD40-BF76-62E02A1661E2}"/>
                  </a:ext>
                </a:extLst>
              </p:cNvPr>
              <p:cNvSpPr txBox="1">
                <a:spLocks/>
              </p:cNvSpPr>
              <p:nvPr/>
            </p:nvSpPr>
            <p:spPr>
              <a:xfrm>
                <a:off x="5364706" y="29616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9" name="Content Placeholder 2">
                <a:extLst>
                  <a:ext uri="{FF2B5EF4-FFF2-40B4-BE49-F238E27FC236}">
                    <a16:creationId xmlns:a16="http://schemas.microsoft.com/office/drawing/2014/main" id="{73446014-9169-DD40-BF76-62E02A1661E2}"/>
                  </a:ext>
                </a:extLst>
              </p:cNvPr>
              <p:cNvSpPr txBox="1">
                <a:spLocks noRot="1" noChangeAspect="1" noMove="1" noResize="1" noEditPoints="1" noAdjustHandles="1" noChangeArrowheads="1" noChangeShapeType="1" noTextEdit="1"/>
              </p:cNvSpPr>
              <p:nvPr/>
            </p:nvSpPr>
            <p:spPr>
              <a:xfrm>
                <a:off x="5364706" y="2961697"/>
                <a:ext cx="466367" cy="503588"/>
              </a:xfrm>
              <a:prstGeom prst="rect">
                <a:avLst/>
              </a:prstGeom>
              <a:blipFill>
                <a:blip r:embed="rId6"/>
                <a:stretch>
                  <a:fillRect l="-5263" r="-2632" b="-2500"/>
                </a:stretch>
              </a:blipFill>
            </p:spPr>
            <p:txBody>
              <a:bodyPr/>
              <a:lstStyle/>
              <a:p>
                <a:r>
                  <a:rPr lang="en-US">
                    <a:noFill/>
                  </a:rPr>
                  <a:t> </a:t>
                </a:r>
              </a:p>
            </p:txBody>
          </p:sp>
        </mc:Fallback>
      </mc:AlternateContent>
      <p:grpSp>
        <p:nvGrpSpPr>
          <p:cNvPr id="300" name="Group 299">
            <a:extLst>
              <a:ext uri="{FF2B5EF4-FFF2-40B4-BE49-F238E27FC236}">
                <a16:creationId xmlns:a16="http://schemas.microsoft.com/office/drawing/2014/main" id="{AE7B564A-FF68-3F49-B0C9-3D775CC0A919}"/>
              </a:ext>
            </a:extLst>
          </p:cNvPr>
          <p:cNvGrpSpPr/>
          <p:nvPr/>
        </p:nvGrpSpPr>
        <p:grpSpPr>
          <a:xfrm rot="16200000">
            <a:off x="6202595" y="4032592"/>
            <a:ext cx="1364224" cy="311369"/>
            <a:chOff x="2297660" y="4140835"/>
            <a:chExt cx="1364224" cy="311369"/>
          </a:xfrm>
        </p:grpSpPr>
        <p:sp>
          <p:nvSpPr>
            <p:cNvPr id="301" name="Rounded Rectangle 300">
              <a:extLst>
                <a:ext uri="{FF2B5EF4-FFF2-40B4-BE49-F238E27FC236}">
                  <a16:creationId xmlns:a16="http://schemas.microsoft.com/office/drawing/2014/main" id="{5A364E15-9B70-FB43-A272-9CF1A63CC59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2" name="Oval 301">
              <a:extLst>
                <a:ext uri="{FF2B5EF4-FFF2-40B4-BE49-F238E27FC236}">
                  <a16:creationId xmlns:a16="http://schemas.microsoft.com/office/drawing/2014/main" id="{7CAE912C-5CE5-F643-91CE-58D7EDBD95C4}"/>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3" name="Oval 302">
              <a:extLst>
                <a:ext uri="{FF2B5EF4-FFF2-40B4-BE49-F238E27FC236}">
                  <a16:creationId xmlns:a16="http://schemas.microsoft.com/office/drawing/2014/main" id="{86FE43EE-72E9-0844-BB3A-0B43F1440B5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4" name="Oval 303">
              <a:extLst>
                <a:ext uri="{FF2B5EF4-FFF2-40B4-BE49-F238E27FC236}">
                  <a16:creationId xmlns:a16="http://schemas.microsoft.com/office/drawing/2014/main" id="{2CC1E07D-466B-3343-B2BD-8185BCB4BE8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5" name="Oval 304">
              <a:extLst>
                <a:ext uri="{FF2B5EF4-FFF2-40B4-BE49-F238E27FC236}">
                  <a16:creationId xmlns:a16="http://schemas.microsoft.com/office/drawing/2014/main" id="{3D37C11F-D66D-754F-A1D1-1BC8622A8AE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6" name="Oval 305">
              <a:extLst>
                <a:ext uri="{FF2B5EF4-FFF2-40B4-BE49-F238E27FC236}">
                  <a16:creationId xmlns:a16="http://schemas.microsoft.com/office/drawing/2014/main" id="{23F810AE-0ABB-804E-8842-DB860233F0B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307" name="Content Placeholder 2">
            <a:extLst>
              <a:ext uri="{FF2B5EF4-FFF2-40B4-BE49-F238E27FC236}">
                <a16:creationId xmlns:a16="http://schemas.microsoft.com/office/drawing/2014/main" id="{F3233E3C-4734-F347-9563-681FF19EFD4F}"/>
              </a:ext>
            </a:extLst>
          </p:cNvPr>
          <p:cNvSpPr txBox="1">
            <a:spLocks/>
          </p:cNvSpPr>
          <p:nvPr/>
        </p:nvSpPr>
        <p:spPr>
          <a:xfrm>
            <a:off x="6495712" y="55701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308" name="Content Placeholder 2">
                <a:extLst>
                  <a:ext uri="{FF2B5EF4-FFF2-40B4-BE49-F238E27FC236}">
                    <a16:creationId xmlns:a16="http://schemas.microsoft.com/office/drawing/2014/main" id="{BEF2EB2B-96D0-5847-A462-EBEFE2678C6C}"/>
                  </a:ext>
                </a:extLst>
              </p:cNvPr>
              <p:cNvSpPr txBox="1">
                <a:spLocks/>
              </p:cNvSpPr>
              <p:nvPr/>
            </p:nvSpPr>
            <p:spPr>
              <a:xfrm>
                <a:off x="6263819" y="28943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08" name="Content Placeholder 2">
                <a:extLst>
                  <a:ext uri="{FF2B5EF4-FFF2-40B4-BE49-F238E27FC236}">
                    <a16:creationId xmlns:a16="http://schemas.microsoft.com/office/drawing/2014/main" id="{BEF2EB2B-96D0-5847-A462-EBEFE2678C6C}"/>
                  </a:ext>
                </a:extLst>
              </p:cNvPr>
              <p:cNvSpPr txBox="1">
                <a:spLocks noRot="1" noChangeAspect="1" noMove="1" noResize="1" noEditPoints="1" noAdjustHandles="1" noChangeArrowheads="1" noChangeShapeType="1" noTextEdit="1"/>
              </p:cNvSpPr>
              <p:nvPr/>
            </p:nvSpPr>
            <p:spPr>
              <a:xfrm>
                <a:off x="6263819" y="2894333"/>
                <a:ext cx="1240142" cy="503588"/>
              </a:xfrm>
              <a:prstGeom prst="rect">
                <a:avLst/>
              </a:prstGeom>
              <a:blipFill>
                <a:blip r:embed="rId7"/>
                <a:stretch>
                  <a:fillRect l="-1020" r="-5102" b="-30000"/>
                </a:stretch>
              </a:blipFill>
            </p:spPr>
            <p:txBody>
              <a:bodyPr/>
              <a:lstStyle/>
              <a:p>
                <a:r>
                  <a:rPr lang="en-US">
                    <a:noFill/>
                  </a:rPr>
                  <a:t> </a:t>
                </a:r>
              </a:p>
            </p:txBody>
          </p:sp>
        </mc:Fallback>
      </mc:AlternateContent>
      <p:sp>
        <p:nvSpPr>
          <p:cNvPr id="309" name="Right Arrow 308">
            <a:extLst>
              <a:ext uri="{FF2B5EF4-FFF2-40B4-BE49-F238E27FC236}">
                <a16:creationId xmlns:a16="http://schemas.microsoft.com/office/drawing/2014/main" id="{0B9C6D05-C137-9341-BABF-3B88E5423157}"/>
              </a:ext>
            </a:extLst>
          </p:cNvPr>
          <p:cNvSpPr/>
          <p:nvPr/>
        </p:nvSpPr>
        <p:spPr>
          <a:xfrm rot="12116029">
            <a:off x="3121228" y="24727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0" name="Content Placeholder 2">
                <a:extLst>
                  <a:ext uri="{FF2B5EF4-FFF2-40B4-BE49-F238E27FC236}">
                    <a16:creationId xmlns:a16="http://schemas.microsoft.com/office/drawing/2014/main" id="{21F65952-F861-CC4B-9426-4170684A3C81}"/>
                  </a:ext>
                </a:extLst>
              </p:cNvPr>
              <p:cNvSpPr txBox="1">
                <a:spLocks/>
              </p:cNvSpPr>
              <p:nvPr/>
            </p:nvSpPr>
            <p:spPr>
              <a:xfrm>
                <a:off x="2996555" y="12146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310" name="Content Placeholder 2">
                <a:extLst>
                  <a:ext uri="{FF2B5EF4-FFF2-40B4-BE49-F238E27FC236}">
                    <a16:creationId xmlns:a16="http://schemas.microsoft.com/office/drawing/2014/main" id="{21F65952-F861-CC4B-9426-4170684A3C81}"/>
                  </a:ext>
                </a:extLst>
              </p:cNvPr>
              <p:cNvSpPr txBox="1">
                <a:spLocks noRot="1" noChangeAspect="1" noMove="1" noResize="1" noEditPoints="1" noAdjustHandles="1" noChangeArrowheads="1" noChangeShapeType="1" noTextEdit="1"/>
              </p:cNvSpPr>
              <p:nvPr/>
            </p:nvSpPr>
            <p:spPr>
              <a:xfrm>
                <a:off x="2996555" y="1214662"/>
                <a:ext cx="466367" cy="503588"/>
              </a:xfrm>
              <a:prstGeom prst="rect">
                <a:avLst/>
              </a:prstGeom>
              <a:blipFill>
                <a:blip r:embed="rId8"/>
                <a:stretch>
                  <a:fillRect l="-10811" b="-9756"/>
                </a:stretch>
              </a:blipFill>
            </p:spPr>
            <p:txBody>
              <a:bodyPr/>
              <a:lstStyle/>
              <a:p>
                <a:r>
                  <a:rPr lang="en-US">
                    <a:noFill/>
                  </a:rPr>
                  <a:t> </a:t>
                </a:r>
              </a:p>
            </p:txBody>
          </p:sp>
        </mc:Fallback>
      </mc:AlternateContent>
      <p:sp>
        <p:nvSpPr>
          <p:cNvPr id="311" name="Right Arrow 310">
            <a:extLst>
              <a:ext uri="{FF2B5EF4-FFF2-40B4-BE49-F238E27FC236}">
                <a16:creationId xmlns:a16="http://schemas.microsoft.com/office/drawing/2014/main" id="{53476304-2686-4441-8B2C-936FA8BA4277}"/>
              </a:ext>
            </a:extLst>
          </p:cNvPr>
          <p:cNvSpPr/>
          <p:nvPr/>
        </p:nvSpPr>
        <p:spPr>
          <a:xfrm rot="17919751">
            <a:off x="2053001" y="24948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ight Arrow 311">
            <a:extLst>
              <a:ext uri="{FF2B5EF4-FFF2-40B4-BE49-F238E27FC236}">
                <a16:creationId xmlns:a16="http://schemas.microsoft.com/office/drawing/2014/main" id="{75BFAE11-BFC5-3944-86E7-CF3020EAA0DC}"/>
              </a:ext>
            </a:extLst>
          </p:cNvPr>
          <p:cNvSpPr/>
          <p:nvPr/>
        </p:nvSpPr>
        <p:spPr>
          <a:xfrm rot="14738398">
            <a:off x="2770065" y="24873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ight Arrow 312">
            <a:extLst>
              <a:ext uri="{FF2B5EF4-FFF2-40B4-BE49-F238E27FC236}">
                <a16:creationId xmlns:a16="http://schemas.microsoft.com/office/drawing/2014/main" id="{024453BD-AB50-274A-A514-C56039B1C3DA}"/>
              </a:ext>
            </a:extLst>
          </p:cNvPr>
          <p:cNvSpPr/>
          <p:nvPr/>
        </p:nvSpPr>
        <p:spPr>
          <a:xfrm rot="12608806">
            <a:off x="3067376" y="24511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4" name="Content Placeholder 2">
                <a:extLst>
                  <a:ext uri="{FF2B5EF4-FFF2-40B4-BE49-F238E27FC236}">
                    <a16:creationId xmlns:a16="http://schemas.microsoft.com/office/drawing/2014/main" id="{56F05ADA-1F40-1B49-9FB9-6B19AD4FBB04}"/>
                  </a:ext>
                </a:extLst>
              </p:cNvPr>
              <p:cNvSpPr txBox="1">
                <a:spLocks/>
              </p:cNvSpPr>
              <p:nvPr/>
            </p:nvSpPr>
            <p:spPr>
              <a:xfrm>
                <a:off x="2188302" y="21790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4" name="Content Placeholder 2">
                <a:extLst>
                  <a:ext uri="{FF2B5EF4-FFF2-40B4-BE49-F238E27FC236}">
                    <a16:creationId xmlns:a16="http://schemas.microsoft.com/office/drawing/2014/main" id="{56F05ADA-1F40-1B49-9FB9-6B19AD4FBB04}"/>
                  </a:ext>
                </a:extLst>
              </p:cNvPr>
              <p:cNvSpPr txBox="1">
                <a:spLocks noRot="1" noChangeAspect="1" noMove="1" noResize="1" noEditPoints="1" noAdjustHandles="1" noChangeArrowheads="1" noChangeShapeType="1" noTextEdit="1"/>
              </p:cNvSpPr>
              <p:nvPr/>
            </p:nvSpPr>
            <p:spPr>
              <a:xfrm>
                <a:off x="2188302" y="2179036"/>
                <a:ext cx="466367" cy="503588"/>
              </a:xfrm>
              <a:prstGeom prst="rect">
                <a:avLst/>
              </a:prstGeom>
              <a:blipFill>
                <a:blip r:embed="rId9"/>
                <a:stretch>
                  <a:fillRect l="-8108"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5" name="Content Placeholder 2">
                <a:extLst>
                  <a:ext uri="{FF2B5EF4-FFF2-40B4-BE49-F238E27FC236}">
                    <a16:creationId xmlns:a16="http://schemas.microsoft.com/office/drawing/2014/main" id="{5DDB69D7-C4F8-4248-A6D9-2A045C3F274C}"/>
                  </a:ext>
                </a:extLst>
              </p:cNvPr>
              <p:cNvSpPr txBox="1">
                <a:spLocks/>
              </p:cNvSpPr>
              <p:nvPr/>
            </p:nvSpPr>
            <p:spPr>
              <a:xfrm>
                <a:off x="2825317" y="23293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5" name="Content Placeholder 2">
                <a:extLst>
                  <a:ext uri="{FF2B5EF4-FFF2-40B4-BE49-F238E27FC236}">
                    <a16:creationId xmlns:a16="http://schemas.microsoft.com/office/drawing/2014/main" id="{5DDB69D7-C4F8-4248-A6D9-2A045C3F274C}"/>
                  </a:ext>
                </a:extLst>
              </p:cNvPr>
              <p:cNvSpPr txBox="1">
                <a:spLocks noRot="1" noChangeAspect="1" noMove="1" noResize="1" noEditPoints="1" noAdjustHandles="1" noChangeArrowheads="1" noChangeShapeType="1" noTextEdit="1"/>
              </p:cNvSpPr>
              <p:nvPr/>
            </p:nvSpPr>
            <p:spPr>
              <a:xfrm>
                <a:off x="2825317" y="2329377"/>
                <a:ext cx="466367" cy="503588"/>
              </a:xfrm>
              <a:prstGeom prst="rect">
                <a:avLst/>
              </a:prstGeom>
              <a:blipFill>
                <a:blip r:embed="rId10"/>
                <a:stretch>
                  <a:fillRect l="-7895"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6" name="Content Placeholder 2">
                <a:extLst>
                  <a:ext uri="{FF2B5EF4-FFF2-40B4-BE49-F238E27FC236}">
                    <a16:creationId xmlns:a16="http://schemas.microsoft.com/office/drawing/2014/main" id="{DD82C2A5-42D2-854E-BB17-22D353C8A632}"/>
                  </a:ext>
                </a:extLst>
              </p:cNvPr>
              <p:cNvSpPr txBox="1">
                <a:spLocks/>
              </p:cNvSpPr>
              <p:nvPr/>
            </p:nvSpPr>
            <p:spPr>
              <a:xfrm>
                <a:off x="3487555" y="22513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6" name="Content Placeholder 2">
                <a:extLst>
                  <a:ext uri="{FF2B5EF4-FFF2-40B4-BE49-F238E27FC236}">
                    <a16:creationId xmlns:a16="http://schemas.microsoft.com/office/drawing/2014/main" id="{DD82C2A5-42D2-854E-BB17-22D353C8A632}"/>
                  </a:ext>
                </a:extLst>
              </p:cNvPr>
              <p:cNvSpPr txBox="1">
                <a:spLocks noRot="1" noChangeAspect="1" noMove="1" noResize="1" noEditPoints="1" noAdjustHandles="1" noChangeArrowheads="1" noChangeShapeType="1" noTextEdit="1"/>
              </p:cNvSpPr>
              <p:nvPr/>
            </p:nvSpPr>
            <p:spPr>
              <a:xfrm>
                <a:off x="3487555" y="2251337"/>
                <a:ext cx="466367" cy="503588"/>
              </a:xfrm>
              <a:prstGeom prst="rect">
                <a:avLst/>
              </a:prstGeom>
              <a:blipFill>
                <a:blip r:embed="rId11"/>
                <a:stretch>
                  <a:fillRect l="-7895"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7" name="Content Placeholder 2">
                <a:extLst>
                  <a:ext uri="{FF2B5EF4-FFF2-40B4-BE49-F238E27FC236}">
                    <a16:creationId xmlns:a16="http://schemas.microsoft.com/office/drawing/2014/main" id="{1EB0BC6B-788E-B14B-A05E-9AF77A847BC9}"/>
                  </a:ext>
                </a:extLst>
              </p:cNvPr>
              <p:cNvSpPr txBox="1">
                <a:spLocks/>
              </p:cNvSpPr>
              <p:nvPr/>
            </p:nvSpPr>
            <p:spPr>
              <a:xfrm>
                <a:off x="4336518" y="21429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7" name="Content Placeholder 2">
                <a:extLst>
                  <a:ext uri="{FF2B5EF4-FFF2-40B4-BE49-F238E27FC236}">
                    <a16:creationId xmlns:a16="http://schemas.microsoft.com/office/drawing/2014/main" id="{1EB0BC6B-788E-B14B-A05E-9AF77A847BC9}"/>
                  </a:ext>
                </a:extLst>
              </p:cNvPr>
              <p:cNvSpPr txBox="1">
                <a:spLocks noRot="1" noChangeAspect="1" noMove="1" noResize="1" noEditPoints="1" noAdjustHandles="1" noChangeArrowheads="1" noChangeShapeType="1" noTextEdit="1"/>
              </p:cNvSpPr>
              <p:nvPr/>
            </p:nvSpPr>
            <p:spPr>
              <a:xfrm>
                <a:off x="4336518" y="2142956"/>
                <a:ext cx="466367" cy="503588"/>
              </a:xfrm>
              <a:prstGeom prst="rect">
                <a:avLst/>
              </a:prstGeom>
              <a:blipFill>
                <a:blip r:embed="rId12"/>
                <a:stretch>
                  <a:fillRect l="-7895" b="-4878"/>
                </a:stretch>
              </a:blipFill>
            </p:spPr>
            <p:txBody>
              <a:bodyPr/>
              <a:lstStyle/>
              <a:p>
                <a:r>
                  <a:rPr lang="en-US">
                    <a:noFill/>
                  </a:rPr>
                  <a:t> </a:t>
                </a:r>
              </a:p>
            </p:txBody>
          </p:sp>
        </mc:Fallback>
      </mc:AlternateContent>
      <p:grpSp>
        <p:nvGrpSpPr>
          <p:cNvPr id="318" name="Group 317">
            <a:extLst>
              <a:ext uri="{FF2B5EF4-FFF2-40B4-BE49-F238E27FC236}">
                <a16:creationId xmlns:a16="http://schemas.microsoft.com/office/drawing/2014/main" id="{3AA05003-21C9-9245-AD95-20290C3F0738}"/>
              </a:ext>
            </a:extLst>
          </p:cNvPr>
          <p:cNvGrpSpPr/>
          <p:nvPr/>
        </p:nvGrpSpPr>
        <p:grpSpPr>
          <a:xfrm>
            <a:off x="2425250" y="1745904"/>
            <a:ext cx="1364224" cy="311369"/>
            <a:chOff x="2297660" y="4140835"/>
            <a:chExt cx="1364224" cy="311369"/>
          </a:xfrm>
        </p:grpSpPr>
        <p:sp>
          <p:nvSpPr>
            <p:cNvPr id="319" name="Rounded Rectangle 318">
              <a:extLst>
                <a:ext uri="{FF2B5EF4-FFF2-40B4-BE49-F238E27FC236}">
                  <a16:creationId xmlns:a16="http://schemas.microsoft.com/office/drawing/2014/main" id="{ED7FB756-FC2A-1547-B2F9-5D48E03C3DA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B76ED5C2-C184-7746-B6E1-36B0719D4B47}"/>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17E267D-FA1A-EE4C-AFBB-EF5E2B603B20}"/>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31E27BC2-3AD4-334F-A5FC-282AD5815CA8}"/>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0AEF403B-2B5B-BC42-A54F-49F3D6C2A27F}"/>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20C1B184-A620-6045-A91E-D0C0D8F5D64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5" name="Right Arrow 324">
            <a:extLst>
              <a:ext uri="{FF2B5EF4-FFF2-40B4-BE49-F238E27FC236}">
                <a16:creationId xmlns:a16="http://schemas.microsoft.com/office/drawing/2014/main" id="{0F3DF4CF-8A83-344C-8BCA-E688CBBEEDF0}"/>
              </a:ext>
            </a:extLst>
          </p:cNvPr>
          <p:cNvSpPr/>
          <p:nvPr/>
        </p:nvSpPr>
        <p:spPr>
          <a:xfrm rot="16200000">
            <a:off x="6625445" y="24647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6" name="Content Placeholder 2">
                <a:extLst>
                  <a:ext uri="{FF2B5EF4-FFF2-40B4-BE49-F238E27FC236}">
                    <a16:creationId xmlns:a16="http://schemas.microsoft.com/office/drawing/2014/main" id="{630BAE30-3742-F141-8E6B-67307D71D86B}"/>
                  </a:ext>
                </a:extLst>
              </p:cNvPr>
              <p:cNvSpPr txBox="1">
                <a:spLocks/>
              </p:cNvSpPr>
              <p:nvPr/>
            </p:nvSpPr>
            <p:spPr>
              <a:xfrm>
                <a:off x="6613592" y="18186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326" name="Content Placeholder 2">
                <a:extLst>
                  <a:ext uri="{FF2B5EF4-FFF2-40B4-BE49-F238E27FC236}">
                    <a16:creationId xmlns:a16="http://schemas.microsoft.com/office/drawing/2014/main" id="{630BAE30-3742-F141-8E6B-67307D71D86B}"/>
                  </a:ext>
                </a:extLst>
              </p:cNvPr>
              <p:cNvSpPr txBox="1">
                <a:spLocks noRot="1" noChangeAspect="1" noMove="1" noResize="1" noEditPoints="1" noAdjustHandles="1" noChangeArrowheads="1" noChangeShapeType="1" noTextEdit="1"/>
              </p:cNvSpPr>
              <p:nvPr/>
            </p:nvSpPr>
            <p:spPr>
              <a:xfrm>
                <a:off x="6613592" y="1818626"/>
                <a:ext cx="750397" cy="503588"/>
              </a:xfrm>
              <a:prstGeom prst="rect">
                <a:avLst/>
              </a:prstGeom>
              <a:blipFill>
                <a:blip r:embed="rId13"/>
                <a:stretch>
                  <a:fillRect b="-10000"/>
                </a:stretch>
              </a:blipFill>
            </p:spPr>
            <p:txBody>
              <a:bodyPr/>
              <a:lstStyle/>
              <a:p>
                <a:r>
                  <a:rPr lang="en-US">
                    <a:noFill/>
                  </a:rPr>
                  <a:t> </a:t>
                </a:r>
              </a:p>
            </p:txBody>
          </p:sp>
        </mc:Fallback>
      </mc:AlternateContent>
      <p:sp>
        <p:nvSpPr>
          <p:cNvPr id="327" name="Content Placeholder 2">
            <a:extLst>
              <a:ext uri="{FF2B5EF4-FFF2-40B4-BE49-F238E27FC236}">
                <a16:creationId xmlns:a16="http://schemas.microsoft.com/office/drawing/2014/main" id="{C97EF0A8-374A-C84A-844F-39D2A409AE7E}"/>
              </a:ext>
            </a:extLst>
          </p:cNvPr>
          <p:cNvSpPr txBox="1">
            <a:spLocks/>
          </p:cNvSpPr>
          <p:nvPr/>
        </p:nvSpPr>
        <p:spPr>
          <a:xfrm>
            <a:off x="6477530" y="14585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328" name="Right Arrow 327">
            <a:extLst>
              <a:ext uri="{FF2B5EF4-FFF2-40B4-BE49-F238E27FC236}">
                <a16:creationId xmlns:a16="http://schemas.microsoft.com/office/drawing/2014/main" id="{74132A32-2518-6840-8786-2A92A9AA7EEC}"/>
              </a:ext>
            </a:extLst>
          </p:cNvPr>
          <p:cNvSpPr/>
          <p:nvPr/>
        </p:nvSpPr>
        <p:spPr>
          <a:xfrm rot="16200000">
            <a:off x="6600171" y="51080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a:extLst>
              <a:ext uri="{FF2B5EF4-FFF2-40B4-BE49-F238E27FC236}">
                <a16:creationId xmlns:a16="http://schemas.microsoft.com/office/drawing/2014/main" id="{D187C7AA-C3A4-3E4A-A252-9638FDF138C0}"/>
              </a:ext>
            </a:extLst>
          </p:cNvPr>
          <p:cNvGrpSpPr/>
          <p:nvPr/>
        </p:nvGrpSpPr>
        <p:grpSpPr>
          <a:xfrm rot="16200000">
            <a:off x="7375453" y="4032593"/>
            <a:ext cx="1364224" cy="311369"/>
            <a:chOff x="2297660" y="4140835"/>
            <a:chExt cx="1364224" cy="311369"/>
          </a:xfrm>
        </p:grpSpPr>
        <p:sp>
          <p:nvSpPr>
            <p:cNvPr id="330" name="Rounded Rectangle 329">
              <a:extLst>
                <a:ext uri="{FF2B5EF4-FFF2-40B4-BE49-F238E27FC236}">
                  <a16:creationId xmlns:a16="http://schemas.microsoft.com/office/drawing/2014/main" id="{6A675BDD-8ACD-E143-B260-8BDEBF54BEF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1" name="Oval 330">
              <a:extLst>
                <a:ext uri="{FF2B5EF4-FFF2-40B4-BE49-F238E27FC236}">
                  <a16:creationId xmlns:a16="http://schemas.microsoft.com/office/drawing/2014/main" id="{ACFFD742-F79D-3C4C-82C1-011B13C4F814}"/>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2" name="Oval 331">
              <a:extLst>
                <a:ext uri="{FF2B5EF4-FFF2-40B4-BE49-F238E27FC236}">
                  <a16:creationId xmlns:a16="http://schemas.microsoft.com/office/drawing/2014/main" id="{5F05A1E4-3190-4A4C-8F48-6BC8F45E860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3" name="Oval 332">
              <a:extLst>
                <a:ext uri="{FF2B5EF4-FFF2-40B4-BE49-F238E27FC236}">
                  <a16:creationId xmlns:a16="http://schemas.microsoft.com/office/drawing/2014/main" id="{857CDEB7-386C-DA4F-BF1A-1D0358E8939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4" name="Oval 333">
              <a:extLst>
                <a:ext uri="{FF2B5EF4-FFF2-40B4-BE49-F238E27FC236}">
                  <a16:creationId xmlns:a16="http://schemas.microsoft.com/office/drawing/2014/main" id="{9A531480-152A-D642-89E0-F5EDC52B3F5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5" name="Oval 334">
              <a:extLst>
                <a:ext uri="{FF2B5EF4-FFF2-40B4-BE49-F238E27FC236}">
                  <a16:creationId xmlns:a16="http://schemas.microsoft.com/office/drawing/2014/main" id="{C2CCBB35-8C36-DA44-A939-467A66425E10}"/>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336" name="Content Placeholder 2">
            <a:extLst>
              <a:ext uri="{FF2B5EF4-FFF2-40B4-BE49-F238E27FC236}">
                <a16:creationId xmlns:a16="http://schemas.microsoft.com/office/drawing/2014/main" id="{FE1D6CF5-9710-8448-96A4-DE3B09C3F8B2}"/>
              </a:ext>
            </a:extLst>
          </p:cNvPr>
          <p:cNvSpPr txBox="1">
            <a:spLocks/>
          </p:cNvSpPr>
          <p:nvPr/>
        </p:nvSpPr>
        <p:spPr>
          <a:xfrm>
            <a:off x="7668570" y="55701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mc:Choice xmlns:a14="http://schemas.microsoft.com/office/drawing/2010/main" Requires="a14">
          <p:sp>
            <p:nvSpPr>
              <p:cNvPr id="337" name="Content Placeholder 2">
                <a:extLst>
                  <a:ext uri="{FF2B5EF4-FFF2-40B4-BE49-F238E27FC236}">
                    <a16:creationId xmlns:a16="http://schemas.microsoft.com/office/drawing/2014/main" id="{DC723E11-3591-EE47-B093-87CE34143AFD}"/>
                  </a:ext>
                </a:extLst>
              </p:cNvPr>
              <p:cNvSpPr txBox="1">
                <a:spLocks/>
              </p:cNvSpPr>
              <p:nvPr/>
            </p:nvSpPr>
            <p:spPr>
              <a:xfrm>
                <a:off x="7436677" y="28943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37" name="Content Placeholder 2">
                <a:extLst>
                  <a:ext uri="{FF2B5EF4-FFF2-40B4-BE49-F238E27FC236}">
                    <a16:creationId xmlns:a16="http://schemas.microsoft.com/office/drawing/2014/main" id="{DC723E11-3591-EE47-B093-87CE34143AFD}"/>
                  </a:ext>
                </a:extLst>
              </p:cNvPr>
              <p:cNvSpPr txBox="1">
                <a:spLocks noRot="1" noChangeAspect="1" noMove="1" noResize="1" noEditPoints="1" noAdjustHandles="1" noChangeArrowheads="1" noChangeShapeType="1" noTextEdit="1"/>
              </p:cNvSpPr>
              <p:nvPr/>
            </p:nvSpPr>
            <p:spPr>
              <a:xfrm>
                <a:off x="7436677" y="2894334"/>
                <a:ext cx="1240142" cy="503588"/>
              </a:xfrm>
              <a:prstGeom prst="rect">
                <a:avLst/>
              </a:prstGeom>
              <a:blipFill>
                <a:blip r:embed="rId14"/>
                <a:stretch>
                  <a:fillRect l="-1010" r="-4040" b="-30000"/>
                </a:stretch>
              </a:blipFill>
            </p:spPr>
            <p:txBody>
              <a:bodyPr/>
              <a:lstStyle/>
              <a:p>
                <a:r>
                  <a:rPr lang="en-US">
                    <a:noFill/>
                  </a:rPr>
                  <a:t> </a:t>
                </a:r>
              </a:p>
            </p:txBody>
          </p:sp>
        </mc:Fallback>
      </mc:AlternateContent>
      <p:sp>
        <p:nvSpPr>
          <p:cNvPr id="338" name="Right Arrow 337">
            <a:extLst>
              <a:ext uri="{FF2B5EF4-FFF2-40B4-BE49-F238E27FC236}">
                <a16:creationId xmlns:a16="http://schemas.microsoft.com/office/drawing/2014/main" id="{6523C48E-B412-224E-9AD1-41FEB632CBF2}"/>
              </a:ext>
            </a:extLst>
          </p:cNvPr>
          <p:cNvSpPr/>
          <p:nvPr/>
        </p:nvSpPr>
        <p:spPr>
          <a:xfrm rot="16200000">
            <a:off x="7798303" y="24647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9" name="Content Placeholder 2">
                <a:extLst>
                  <a:ext uri="{FF2B5EF4-FFF2-40B4-BE49-F238E27FC236}">
                    <a16:creationId xmlns:a16="http://schemas.microsoft.com/office/drawing/2014/main" id="{6BDD4A64-915A-2F45-AE56-9A1C0F184117}"/>
                  </a:ext>
                </a:extLst>
              </p:cNvPr>
              <p:cNvSpPr txBox="1">
                <a:spLocks/>
              </p:cNvSpPr>
              <p:nvPr/>
            </p:nvSpPr>
            <p:spPr>
              <a:xfrm>
                <a:off x="7786450" y="18186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339" name="Content Placeholder 2">
                <a:extLst>
                  <a:ext uri="{FF2B5EF4-FFF2-40B4-BE49-F238E27FC236}">
                    <a16:creationId xmlns:a16="http://schemas.microsoft.com/office/drawing/2014/main" id="{6BDD4A64-915A-2F45-AE56-9A1C0F184117}"/>
                  </a:ext>
                </a:extLst>
              </p:cNvPr>
              <p:cNvSpPr txBox="1">
                <a:spLocks noRot="1" noChangeAspect="1" noMove="1" noResize="1" noEditPoints="1" noAdjustHandles="1" noChangeArrowheads="1" noChangeShapeType="1" noTextEdit="1"/>
              </p:cNvSpPr>
              <p:nvPr/>
            </p:nvSpPr>
            <p:spPr>
              <a:xfrm>
                <a:off x="7786450" y="1818627"/>
                <a:ext cx="750397" cy="503588"/>
              </a:xfrm>
              <a:prstGeom prst="rect">
                <a:avLst/>
              </a:prstGeom>
              <a:blipFill>
                <a:blip r:embed="rId15"/>
                <a:stretch>
                  <a:fillRect b="-10000"/>
                </a:stretch>
              </a:blipFill>
            </p:spPr>
            <p:txBody>
              <a:bodyPr/>
              <a:lstStyle/>
              <a:p>
                <a:r>
                  <a:rPr lang="en-US">
                    <a:noFill/>
                  </a:rPr>
                  <a:t> </a:t>
                </a:r>
              </a:p>
            </p:txBody>
          </p:sp>
        </mc:Fallback>
      </mc:AlternateContent>
      <p:sp>
        <p:nvSpPr>
          <p:cNvPr id="340" name="Content Placeholder 2">
            <a:extLst>
              <a:ext uri="{FF2B5EF4-FFF2-40B4-BE49-F238E27FC236}">
                <a16:creationId xmlns:a16="http://schemas.microsoft.com/office/drawing/2014/main" id="{58497AAD-D025-154D-A7FB-94C0B79E0215}"/>
              </a:ext>
            </a:extLst>
          </p:cNvPr>
          <p:cNvSpPr txBox="1">
            <a:spLocks/>
          </p:cNvSpPr>
          <p:nvPr/>
        </p:nvSpPr>
        <p:spPr>
          <a:xfrm>
            <a:off x="7568805" y="14585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341" name="Right Arrow 340">
            <a:extLst>
              <a:ext uri="{FF2B5EF4-FFF2-40B4-BE49-F238E27FC236}">
                <a16:creationId xmlns:a16="http://schemas.microsoft.com/office/drawing/2014/main" id="{72CD864C-F089-8A4A-9C73-4B5134239912}"/>
              </a:ext>
            </a:extLst>
          </p:cNvPr>
          <p:cNvSpPr/>
          <p:nvPr/>
        </p:nvSpPr>
        <p:spPr>
          <a:xfrm rot="16200000">
            <a:off x="7773029" y="51080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ight Arrow 341">
            <a:extLst>
              <a:ext uri="{FF2B5EF4-FFF2-40B4-BE49-F238E27FC236}">
                <a16:creationId xmlns:a16="http://schemas.microsoft.com/office/drawing/2014/main" id="{8894C321-2648-AD41-9494-FAB896544E7A}"/>
              </a:ext>
            </a:extLst>
          </p:cNvPr>
          <p:cNvSpPr/>
          <p:nvPr/>
        </p:nvSpPr>
        <p:spPr>
          <a:xfrm>
            <a:off x="7217382" y="40287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3" name="Group 342">
            <a:extLst>
              <a:ext uri="{FF2B5EF4-FFF2-40B4-BE49-F238E27FC236}">
                <a16:creationId xmlns:a16="http://schemas.microsoft.com/office/drawing/2014/main" id="{386B3312-1AE9-6D4C-B816-8225B1F680B0}"/>
              </a:ext>
            </a:extLst>
          </p:cNvPr>
          <p:cNvGrpSpPr/>
          <p:nvPr/>
        </p:nvGrpSpPr>
        <p:grpSpPr>
          <a:xfrm rot="16200000">
            <a:off x="8528782" y="4032591"/>
            <a:ext cx="1364224" cy="311369"/>
            <a:chOff x="2297660" y="4140835"/>
            <a:chExt cx="1364224" cy="311369"/>
          </a:xfrm>
        </p:grpSpPr>
        <p:sp>
          <p:nvSpPr>
            <p:cNvPr id="344" name="Rounded Rectangle 343">
              <a:extLst>
                <a:ext uri="{FF2B5EF4-FFF2-40B4-BE49-F238E27FC236}">
                  <a16:creationId xmlns:a16="http://schemas.microsoft.com/office/drawing/2014/main" id="{DB360BE1-0095-BE48-BCEF-CCD2E00088E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5" name="Oval 344">
              <a:extLst>
                <a:ext uri="{FF2B5EF4-FFF2-40B4-BE49-F238E27FC236}">
                  <a16:creationId xmlns:a16="http://schemas.microsoft.com/office/drawing/2014/main" id="{1F5DB3FF-4626-FB4B-A243-07122B9A3B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6" name="Oval 345">
              <a:extLst>
                <a:ext uri="{FF2B5EF4-FFF2-40B4-BE49-F238E27FC236}">
                  <a16:creationId xmlns:a16="http://schemas.microsoft.com/office/drawing/2014/main" id="{035D05ED-A7CC-E94D-9688-4E9279408EC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7" name="Oval 346">
              <a:extLst>
                <a:ext uri="{FF2B5EF4-FFF2-40B4-BE49-F238E27FC236}">
                  <a16:creationId xmlns:a16="http://schemas.microsoft.com/office/drawing/2014/main" id="{125A23FF-E87F-A44C-B89C-CD3E2EDA05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8" name="Oval 347">
              <a:extLst>
                <a:ext uri="{FF2B5EF4-FFF2-40B4-BE49-F238E27FC236}">
                  <a16:creationId xmlns:a16="http://schemas.microsoft.com/office/drawing/2014/main" id="{CEE8DB40-4163-E445-AF80-41518F693DC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9" name="Oval 348">
              <a:extLst>
                <a:ext uri="{FF2B5EF4-FFF2-40B4-BE49-F238E27FC236}">
                  <a16:creationId xmlns:a16="http://schemas.microsoft.com/office/drawing/2014/main" id="{1F9F628D-F881-CB42-8D16-471CDE2DF9C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350" name="Content Placeholder 2">
                <a:extLst>
                  <a:ext uri="{FF2B5EF4-FFF2-40B4-BE49-F238E27FC236}">
                    <a16:creationId xmlns:a16="http://schemas.microsoft.com/office/drawing/2014/main" id="{2DAFD148-F25E-2049-B56B-F77B324DFBD7}"/>
                  </a:ext>
                </a:extLst>
              </p:cNvPr>
              <p:cNvSpPr txBox="1">
                <a:spLocks/>
              </p:cNvSpPr>
              <p:nvPr/>
            </p:nvSpPr>
            <p:spPr>
              <a:xfrm>
                <a:off x="8590006" y="28943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3</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50" name="Content Placeholder 2">
                <a:extLst>
                  <a:ext uri="{FF2B5EF4-FFF2-40B4-BE49-F238E27FC236}">
                    <a16:creationId xmlns:a16="http://schemas.microsoft.com/office/drawing/2014/main" id="{2DAFD148-F25E-2049-B56B-F77B324DFBD7}"/>
                  </a:ext>
                </a:extLst>
              </p:cNvPr>
              <p:cNvSpPr txBox="1">
                <a:spLocks noRot="1" noChangeAspect="1" noMove="1" noResize="1" noEditPoints="1" noAdjustHandles="1" noChangeArrowheads="1" noChangeShapeType="1" noTextEdit="1"/>
              </p:cNvSpPr>
              <p:nvPr/>
            </p:nvSpPr>
            <p:spPr>
              <a:xfrm>
                <a:off x="8590006" y="2894332"/>
                <a:ext cx="1240142" cy="503588"/>
              </a:xfrm>
              <a:prstGeom prst="rect">
                <a:avLst/>
              </a:prstGeom>
              <a:blipFill>
                <a:blip r:embed="rId16"/>
                <a:stretch>
                  <a:fillRect l="-1010" r="-4040" b="-30000"/>
                </a:stretch>
              </a:blipFill>
            </p:spPr>
            <p:txBody>
              <a:bodyPr/>
              <a:lstStyle/>
              <a:p>
                <a:r>
                  <a:rPr lang="en-US">
                    <a:noFill/>
                  </a:rPr>
                  <a:t> </a:t>
                </a:r>
              </a:p>
            </p:txBody>
          </p:sp>
        </mc:Fallback>
      </mc:AlternateContent>
      <p:sp>
        <p:nvSpPr>
          <p:cNvPr id="351" name="Right Arrow 350">
            <a:extLst>
              <a:ext uri="{FF2B5EF4-FFF2-40B4-BE49-F238E27FC236}">
                <a16:creationId xmlns:a16="http://schemas.microsoft.com/office/drawing/2014/main" id="{D43622D0-6848-DC45-B98E-A76C11A5DE78}"/>
              </a:ext>
            </a:extLst>
          </p:cNvPr>
          <p:cNvSpPr/>
          <p:nvPr/>
        </p:nvSpPr>
        <p:spPr>
          <a:xfrm rot="16200000">
            <a:off x="8951632" y="24647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2" name="Content Placeholder 2">
                <a:extLst>
                  <a:ext uri="{FF2B5EF4-FFF2-40B4-BE49-F238E27FC236}">
                    <a16:creationId xmlns:a16="http://schemas.microsoft.com/office/drawing/2014/main" id="{462F769E-1CE0-B646-B648-32D162EC1C58}"/>
                  </a:ext>
                </a:extLst>
              </p:cNvPr>
              <p:cNvSpPr txBox="1">
                <a:spLocks/>
              </p:cNvSpPr>
              <p:nvPr/>
            </p:nvSpPr>
            <p:spPr>
              <a:xfrm>
                <a:off x="8939779" y="18186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p:sp>
            <p:nvSpPr>
              <p:cNvPr id="352" name="Content Placeholder 2">
                <a:extLst>
                  <a:ext uri="{FF2B5EF4-FFF2-40B4-BE49-F238E27FC236}">
                    <a16:creationId xmlns:a16="http://schemas.microsoft.com/office/drawing/2014/main" id="{462F769E-1CE0-B646-B648-32D162EC1C58}"/>
                  </a:ext>
                </a:extLst>
              </p:cNvPr>
              <p:cNvSpPr txBox="1">
                <a:spLocks noRot="1" noChangeAspect="1" noMove="1" noResize="1" noEditPoints="1" noAdjustHandles="1" noChangeArrowheads="1" noChangeShapeType="1" noTextEdit="1"/>
              </p:cNvSpPr>
              <p:nvPr/>
            </p:nvSpPr>
            <p:spPr>
              <a:xfrm>
                <a:off x="8939779" y="1818625"/>
                <a:ext cx="750397" cy="503588"/>
              </a:xfrm>
              <a:prstGeom prst="rect">
                <a:avLst/>
              </a:prstGeom>
              <a:blipFill>
                <a:blip r:embed="rId17"/>
                <a:stretch>
                  <a:fillRect b="-10000"/>
                </a:stretch>
              </a:blipFill>
            </p:spPr>
            <p:txBody>
              <a:bodyPr/>
              <a:lstStyle/>
              <a:p>
                <a:r>
                  <a:rPr lang="en-US">
                    <a:noFill/>
                  </a:rPr>
                  <a:t> </a:t>
                </a:r>
              </a:p>
            </p:txBody>
          </p:sp>
        </mc:Fallback>
      </mc:AlternateContent>
      <p:sp>
        <p:nvSpPr>
          <p:cNvPr id="353" name="Content Placeholder 2">
            <a:extLst>
              <a:ext uri="{FF2B5EF4-FFF2-40B4-BE49-F238E27FC236}">
                <a16:creationId xmlns:a16="http://schemas.microsoft.com/office/drawing/2014/main" id="{860A67FF-D11F-4D49-86F0-3043903EC41E}"/>
              </a:ext>
            </a:extLst>
          </p:cNvPr>
          <p:cNvSpPr txBox="1">
            <a:spLocks/>
          </p:cNvSpPr>
          <p:nvPr/>
        </p:nvSpPr>
        <p:spPr>
          <a:xfrm>
            <a:off x="8722134" y="1458587"/>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354" name="Right Arrow 353">
            <a:extLst>
              <a:ext uri="{FF2B5EF4-FFF2-40B4-BE49-F238E27FC236}">
                <a16:creationId xmlns:a16="http://schemas.microsoft.com/office/drawing/2014/main" id="{FC88B4DE-E739-D845-88D0-5C80D297AC3D}"/>
              </a:ext>
            </a:extLst>
          </p:cNvPr>
          <p:cNvSpPr/>
          <p:nvPr/>
        </p:nvSpPr>
        <p:spPr>
          <a:xfrm rot="16200000">
            <a:off x="8926358" y="51080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ight Arrow 354">
            <a:extLst>
              <a:ext uri="{FF2B5EF4-FFF2-40B4-BE49-F238E27FC236}">
                <a16:creationId xmlns:a16="http://schemas.microsoft.com/office/drawing/2014/main" id="{3540F18D-4AAA-FE44-98A5-116DD944E10B}"/>
              </a:ext>
            </a:extLst>
          </p:cNvPr>
          <p:cNvSpPr/>
          <p:nvPr/>
        </p:nvSpPr>
        <p:spPr>
          <a:xfrm>
            <a:off x="8370711" y="40287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Content Placeholder 2">
            <a:extLst>
              <a:ext uri="{FF2B5EF4-FFF2-40B4-BE49-F238E27FC236}">
                <a16:creationId xmlns:a16="http://schemas.microsoft.com/office/drawing/2014/main" id="{F0AB7B12-526B-0B4A-B3B8-91A7708F32C9}"/>
              </a:ext>
            </a:extLst>
          </p:cNvPr>
          <p:cNvSpPr txBox="1">
            <a:spLocks/>
          </p:cNvSpPr>
          <p:nvPr/>
        </p:nvSpPr>
        <p:spPr>
          <a:xfrm>
            <a:off x="8572603" y="5573162"/>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chien</a:t>
            </a:r>
            <a:endParaRPr lang="en-US" sz="2400" dirty="0">
              <a:latin typeface="Avenir Light" panose="020B0402020203020204" pitchFamily="34" charset="77"/>
            </a:endParaRPr>
          </a:p>
        </p:txBody>
      </p:sp>
      <p:grpSp>
        <p:nvGrpSpPr>
          <p:cNvPr id="357" name="Group 356">
            <a:extLst>
              <a:ext uri="{FF2B5EF4-FFF2-40B4-BE49-F238E27FC236}">
                <a16:creationId xmlns:a16="http://schemas.microsoft.com/office/drawing/2014/main" id="{25B29DF6-1563-264A-A8F3-AEFF8F0CDB09}"/>
              </a:ext>
            </a:extLst>
          </p:cNvPr>
          <p:cNvGrpSpPr/>
          <p:nvPr/>
        </p:nvGrpSpPr>
        <p:grpSpPr>
          <a:xfrm rot="16200000">
            <a:off x="9595936" y="4032590"/>
            <a:ext cx="1364224" cy="311369"/>
            <a:chOff x="2297660" y="4140835"/>
            <a:chExt cx="1364224" cy="311369"/>
          </a:xfrm>
        </p:grpSpPr>
        <p:sp>
          <p:nvSpPr>
            <p:cNvPr id="358" name="Rounded Rectangle 357">
              <a:extLst>
                <a:ext uri="{FF2B5EF4-FFF2-40B4-BE49-F238E27FC236}">
                  <a16:creationId xmlns:a16="http://schemas.microsoft.com/office/drawing/2014/main" id="{EB07FD77-47DC-2D4D-8EDA-A306BC5987D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9" name="Oval 358">
              <a:extLst>
                <a:ext uri="{FF2B5EF4-FFF2-40B4-BE49-F238E27FC236}">
                  <a16:creationId xmlns:a16="http://schemas.microsoft.com/office/drawing/2014/main" id="{93BF69B0-BD57-DB48-B541-E578ECCA67FA}"/>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0" name="Oval 359">
              <a:extLst>
                <a:ext uri="{FF2B5EF4-FFF2-40B4-BE49-F238E27FC236}">
                  <a16:creationId xmlns:a16="http://schemas.microsoft.com/office/drawing/2014/main" id="{7C9465E4-46F2-0A45-A17E-6763C0BB00B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1" name="Oval 360">
              <a:extLst>
                <a:ext uri="{FF2B5EF4-FFF2-40B4-BE49-F238E27FC236}">
                  <a16:creationId xmlns:a16="http://schemas.microsoft.com/office/drawing/2014/main" id="{7C0A9D8F-E2AB-4B47-A3C1-9E90F66699F4}"/>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2" name="Oval 361">
              <a:extLst>
                <a:ext uri="{FF2B5EF4-FFF2-40B4-BE49-F238E27FC236}">
                  <a16:creationId xmlns:a16="http://schemas.microsoft.com/office/drawing/2014/main" id="{0A64F8FD-F5B5-5747-9528-8034BA30C6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3" name="Oval 362">
              <a:extLst>
                <a:ext uri="{FF2B5EF4-FFF2-40B4-BE49-F238E27FC236}">
                  <a16:creationId xmlns:a16="http://schemas.microsoft.com/office/drawing/2014/main" id="{613F13EE-523D-224B-AC5E-AED437C7F7AF}"/>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364" name="Content Placeholder 2">
                <a:extLst>
                  <a:ext uri="{FF2B5EF4-FFF2-40B4-BE49-F238E27FC236}">
                    <a16:creationId xmlns:a16="http://schemas.microsoft.com/office/drawing/2014/main" id="{AAB71640-83C6-2443-BBF6-3FD48D53CCED}"/>
                  </a:ext>
                </a:extLst>
              </p:cNvPr>
              <p:cNvSpPr txBox="1">
                <a:spLocks/>
              </p:cNvSpPr>
              <p:nvPr/>
            </p:nvSpPr>
            <p:spPr>
              <a:xfrm>
                <a:off x="9657160" y="289433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4</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4</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64" name="Content Placeholder 2">
                <a:extLst>
                  <a:ext uri="{FF2B5EF4-FFF2-40B4-BE49-F238E27FC236}">
                    <a16:creationId xmlns:a16="http://schemas.microsoft.com/office/drawing/2014/main" id="{AAB71640-83C6-2443-BBF6-3FD48D53CCED}"/>
                  </a:ext>
                </a:extLst>
              </p:cNvPr>
              <p:cNvSpPr txBox="1">
                <a:spLocks noRot="1" noChangeAspect="1" noMove="1" noResize="1" noEditPoints="1" noAdjustHandles="1" noChangeArrowheads="1" noChangeShapeType="1" noTextEdit="1"/>
              </p:cNvSpPr>
              <p:nvPr/>
            </p:nvSpPr>
            <p:spPr>
              <a:xfrm>
                <a:off x="9657160" y="2894331"/>
                <a:ext cx="1240142" cy="503588"/>
              </a:xfrm>
              <a:prstGeom prst="rect">
                <a:avLst/>
              </a:prstGeom>
              <a:blipFill>
                <a:blip r:embed="rId18"/>
                <a:stretch>
                  <a:fillRect l="-1010" r="-4040" b="-30000"/>
                </a:stretch>
              </a:blipFill>
            </p:spPr>
            <p:txBody>
              <a:bodyPr/>
              <a:lstStyle/>
              <a:p>
                <a:r>
                  <a:rPr lang="en-US">
                    <a:noFill/>
                  </a:rPr>
                  <a:t> </a:t>
                </a:r>
              </a:p>
            </p:txBody>
          </p:sp>
        </mc:Fallback>
      </mc:AlternateContent>
      <p:sp>
        <p:nvSpPr>
          <p:cNvPr id="365" name="Right Arrow 364">
            <a:extLst>
              <a:ext uri="{FF2B5EF4-FFF2-40B4-BE49-F238E27FC236}">
                <a16:creationId xmlns:a16="http://schemas.microsoft.com/office/drawing/2014/main" id="{1F0D4136-DB7B-9045-9B74-D8729FA5BF60}"/>
              </a:ext>
            </a:extLst>
          </p:cNvPr>
          <p:cNvSpPr/>
          <p:nvPr/>
        </p:nvSpPr>
        <p:spPr>
          <a:xfrm rot="16200000">
            <a:off x="10018786" y="24647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6" name="Content Placeholder 2">
                <a:extLst>
                  <a:ext uri="{FF2B5EF4-FFF2-40B4-BE49-F238E27FC236}">
                    <a16:creationId xmlns:a16="http://schemas.microsoft.com/office/drawing/2014/main" id="{EA07C381-2654-974E-86C4-3C6C20CA7A12}"/>
                  </a:ext>
                </a:extLst>
              </p:cNvPr>
              <p:cNvSpPr txBox="1">
                <a:spLocks/>
              </p:cNvSpPr>
              <p:nvPr/>
            </p:nvSpPr>
            <p:spPr>
              <a:xfrm>
                <a:off x="10006933" y="181862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366" name="Content Placeholder 2">
                <a:extLst>
                  <a:ext uri="{FF2B5EF4-FFF2-40B4-BE49-F238E27FC236}">
                    <a16:creationId xmlns:a16="http://schemas.microsoft.com/office/drawing/2014/main" id="{EA07C381-2654-974E-86C4-3C6C20CA7A12}"/>
                  </a:ext>
                </a:extLst>
              </p:cNvPr>
              <p:cNvSpPr txBox="1">
                <a:spLocks noRot="1" noChangeAspect="1" noMove="1" noResize="1" noEditPoints="1" noAdjustHandles="1" noChangeArrowheads="1" noChangeShapeType="1" noTextEdit="1"/>
              </p:cNvSpPr>
              <p:nvPr/>
            </p:nvSpPr>
            <p:spPr>
              <a:xfrm>
                <a:off x="10006933" y="1818624"/>
                <a:ext cx="750397" cy="503588"/>
              </a:xfrm>
              <a:prstGeom prst="rect">
                <a:avLst/>
              </a:prstGeom>
              <a:blipFill>
                <a:blip r:embed="rId19"/>
                <a:stretch>
                  <a:fillRect b="-10000"/>
                </a:stretch>
              </a:blipFill>
            </p:spPr>
            <p:txBody>
              <a:bodyPr/>
              <a:lstStyle/>
              <a:p>
                <a:r>
                  <a:rPr lang="en-US">
                    <a:noFill/>
                  </a:rPr>
                  <a:t> </a:t>
                </a:r>
              </a:p>
            </p:txBody>
          </p:sp>
        </mc:Fallback>
      </mc:AlternateContent>
      <p:sp>
        <p:nvSpPr>
          <p:cNvPr id="367" name="Content Placeholder 2">
            <a:extLst>
              <a:ext uri="{FF2B5EF4-FFF2-40B4-BE49-F238E27FC236}">
                <a16:creationId xmlns:a16="http://schemas.microsoft.com/office/drawing/2014/main" id="{C09F0C02-8B59-814F-B2E4-3E862557538D}"/>
              </a:ext>
            </a:extLst>
          </p:cNvPr>
          <p:cNvSpPr txBox="1">
            <a:spLocks/>
          </p:cNvSpPr>
          <p:nvPr/>
        </p:nvSpPr>
        <p:spPr>
          <a:xfrm>
            <a:off x="9789288" y="1458586"/>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368" name="Right Arrow 367">
            <a:extLst>
              <a:ext uri="{FF2B5EF4-FFF2-40B4-BE49-F238E27FC236}">
                <a16:creationId xmlns:a16="http://schemas.microsoft.com/office/drawing/2014/main" id="{5A069D6E-995B-7C47-B827-34C0705DE03A}"/>
              </a:ext>
            </a:extLst>
          </p:cNvPr>
          <p:cNvSpPr/>
          <p:nvPr/>
        </p:nvSpPr>
        <p:spPr>
          <a:xfrm rot="16200000">
            <a:off x="9993512" y="510808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ight Arrow 368">
            <a:extLst>
              <a:ext uri="{FF2B5EF4-FFF2-40B4-BE49-F238E27FC236}">
                <a16:creationId xmlns:a16="http://schemas.microsoft.com/office/drawing/2014/main" id="{C4895E14-DAC1-204B-BAF8-D999DED58D13}"/>
              </a:ext>
            </a:extLst>
          </p:cNvPr>
          <p:cNvSpPr/>
          <p:nvPr/>
        </p:nvSpPr>
        <p:spPr>
          <a:xfrm>
            <a:off x="9437865" y="402877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Content Placeholder 2">
            <a:extLst>
              <a:ext uri="{FF2B5EF4-FFF2-40B4-BE49-F238E27FC236}">
                <a16:creationId xmlns:a16="http://schemas.microsoft.com/office/drawing/2014/main" id="{22A3FC58-DDA6-A248-A74B-F21B8CC78BB4}"/>
              </a:ext>
            </a:extLst>
          </p:cNvPr>
          <p:cNvSpPr txBox="1">
            <a:spLocks/>
          </p:cNvSpPr>
          <p:nvPr/>
        </p:nvSpPr>
        <p:spPr>
          <a:xfrm>
            <a:off x="9639757" y="5573161"/>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brun</a:t>
            </a:r>
            <a:endParaRPr lang="en-US" sz="2400" dirty="0">
              <a:latin typeface="Avenir Light" panose="020B0402020203020204" pitchFamily="34" charset="77"/>
            </a:endParaRPr>
          </a:p>
        </p:txBody>
      </p:sp>
      <p:grpSp>
        <p:nvGrpSpPr>
          <p:cNvPr id="371" name="Group 370">
            <a:extLst>
              <a:ext uri="{FF2B5EF4-FFF2-40B4-BE49-F238E27FC236}">
                <a16:creationId xmlns:a16="http://schemas.microsoft.com/office/drawing/2014/main" id="{FB3455D8-EABC-E240-AC47-6BA04CDF6849}"/>
              </a:ext>
            </a:extLst>
          </p:cNvPr>
          <p:cNvGrpSpPr/>
          <p:nvPr/>
        </p:nvGrpSpPr>
        <p:grpSpPr>
          <a:xfrm rot="16200000">
            <a:off x="10685837" y="4032589"/>
            <a:ext cx="1364224" cy="311369"/>
            <a:chOff x="2297660" y="4140835"/>
            <a:chExt cx="1364224" cy="311369"/>
          </a:xfrm>
        </p:grpSpPr>
        <p:sp>
          <p:nvSpPr>
            <p:cNvPr id="372" name="Rounded Rectangle 371">
              <a:extLst>
                <a:ext uri="{FF2B5EF4-FFF2-40B4-BE49-F238E27FC236}">
                  <a16:creationId xmlns:a16="http://schemas.microsoft.com/office/drawing/2014/main" id="{210FA06D-819E-0240-9BF0-2A278E4C5E4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3" name="Oval 372">
              <a:extLst>
                <a:ext uri="{FF2B5EF4-FFF2-40B4-BE49-F238E27FC236}">
                  <a16:creationId xmlns:a16="http://schemas.microsoft.com/office/drawing/2014/main" id="{14A21D48-19E7-8D4C-8CD4-5F6479E1A52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4" name="Oval 373">
              <a:extLst>
                <a:ext uri="{FF2B5EF4-FFF2-40B4-BE49-F238E27FC236}">
                  <a16:creationId xmlns:a16="http://schemas.microsoft.com/office/drawing/2014/main" id="{42C0D16F-05DD-0942-BD43-CF8F7E8BCC9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5" name="Oval 374">
              <a:extLst>
                <a:ext uri="{FF2B5EF4-FFF2-40B4-BE49-F238E27FC236}">
                  <a16:creationId xmlns:a16="http://schemas.microsoft.com/office/drawing/2014/main" id="{1E99E049-CF0A-8043-8A2B-19F1D093A9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6" name="Oval 375">
              <a:extLst>
                <a:ext uri="{FF2B5EF4-FFF2-40B4-BE49-F238E27FC236}">
                  <a16:creationId xmlns:a16="http://schemas.microsoft.com/office/drawing/2014/main" id="{A794A943-C1AA-D54F-BC6C-951A2C71FB9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7" name="Oval 376">
              <a:extLst>
                <a:ext uri="{FF2B5EF4-FFF2-40B4-BE49-F238E27FC236}">
                  <a16:creationId xmlns:a16="http://schemas.microsoft.com/office/drawing/2014/main" id="{8E1BE57F-1179-D843-A0B0-AF5F0DCA796C}"/>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378" name="Content Placeholder 2">
                <a:extLst>
                  <a:ext uri="{FF2B5EF4-FFF2-40B4-BE49-F238E27FC236}">
                    <a16:creationId xmlns:a16="http://schemas.microsoft.com/office/drawing/2014/main" id="{1BD43CAA-B198-F046-A6F7-C0058059BB4A}"/>
                  </a:ext>
                </a:extLst>
              </p:cNvPr>
              <p:cNvSpPr txBox="1">
                <a:spLocks/>
              </p:cNvSpPr>
              <p:nvPr/>
            </p:nvSpPr>
            <p:spPr>
              <a:xfrm>
                <a:off x="10747061" y="28943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5</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78" name="Content Placeholder 2">
                <a:extLst>
                  <a:ext uri="{FF2B5EF4-FFF2-40B4-BE49-F238E27FC236}">
                    <a16:creationId xmlns:a16="http://schemas.microsoft.com/office/drawing/2014/main" id="{1BD43CAA-B198-F046-A6F7-C0058059BB4A}"/>
                  </a:ext>
                </a:extLst>
              </p:cNvPr>
              <p:cNvSpPr txBox="1">
                <a:spLocks noRot="1" noChangeAspect="1" noMove="1" noResize="1" noEditPoints="1" noAdjustHandles="1" noChangeArrowheads="1" noChangeShapeType="1" noTextEdit="1"/>
              </p:cNvSpPr>
              <p:nvPr/>
            </p:nvSpPr>
            <p:spPr>
              <a:xfrm>
                <a:off x="10747061" y="2894330"/>
                <a:ext cx="1240142" cy="503588"/>
              </a:xfrm>
              <a:prstGeom prst="rect">
                <a:avLst/>
              </a:prstGeom>
              <a:blipFill>
                <a:blip r:embed="rId20"/>
                <a:stretch>
                  <a:fillRect l="-1020" r="-5102" b="-32500"/>
                </a:stretch>
              </a:blipFill>
            </p:spPr>
            <p:txBody>
              <a:bodyPr/>
              <a:lstStyle/>
              <a:p>
                <a:r>
                  <a:rPr lang="en-US">
                    <a:noFill/>
                  </a:rPr>
                  <a:t> </a:t>
                </a:r>
              </a:p>
            </p:txBody>
          </p:sp>
        </mc:Fallback>
      </mc:AlternateContent>
      <p:sp>
        <p:nvSpPr>
          <p:cNvPr id="379" name="Right Arrow 378">
            <a:extLst>
              <a:ext uri="{FF2B5EF4-FFF2-40B4-BE49-F238E27FC236}">
                <a16:creationId xmlns:a16="http://schemas.microsoft.com/office/drawing/2014/main" id="{B9B1D515-D1AE-0144-886D-9996B799E484}"/>
              </a:ext>
            </a:extLst>
          </p:cNvPr>
          <p:cNvSpPr/>
          <p:nvPr/>
        </p:nvSpPr>
        <p:spPr>
          <a:xfrm rot="16200000">
            <a:off x="11108687" y="24647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0" name="Content Placeholder 2">
                <a:extLst>
                  <a:ext uri="{FF2B5EF4-FFF2-40B4-BE49-F238E27FC236}">
                    <a16:creationId xmlns:a16="http://schemas.microsoft.com/office/drawing/2014/main" id="{C7FDB6E7-F6C7-7246-9866-07454DD61414}"/>
                  </a:ext>
                </a:extLst>
              </p:cNvPr>
              <p:cNvSpPr txBox="1">
                <a:spLocks/>
              </p:cNvSpPr>
              <p:nvPr/>
            </p:nvSpPr>
            <p:spPr>
              <a:xfrm>
                <a:off x="11096834" y="1818623"/>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380" name="Content Placeholder 2">
                <a:extLst>
                  <a:ext uri="{FF2B5EF4-FFF2-40B4-BE49-F238E27FC236}">
                    <a16:creationId xmlns:a16="http://schemas.microsoft.com/office/drawing/2014/main" id="{C7FDB6E7-F6C7-7246-9866-07454DD61414}"/>
                  </a:ext>
                </a:extLst>
              </p:cNvPr>
              <p:cNvSpPr txBox="1">
                <a:spLocks noRot="1" noChangeAspect="1" noMove="1" noResize="1" noEditPoints="1" noAdjustHandles="1" noChangeArrowheads="1" noChangeShapeType="1" noTextEdit="1"/>
              </p:cNvSpPr>
              <p:nvPr/>
            </p:nvSpPr>
            <p:spPr>
              <a:xfrm>
                <a:off x="11096834" y="1818623"/>
                <a:ext cx="750397" cy="503588"/>
              </a:xfrm>
              <a:prstGeom prst="rect">
                <a:avLst/>
              </a:prstGeom>
              <a:blipFill>
                <a:blip r:embed="rId21"/>
                <a:stretch>
                  <a:fillRect b="-10000"/>
                </a:stretch>
              </a:blipFill>
            </p:spPr>
            <p:txBody>
              <a:bodyPr/>
              <a:lstStyle/>
              <a:p>
                <a:r>
                  <a:rPr lang="en-US">
                    <a:noFill/>
                  </a:rPr>
                  <a:t> </a:t>
                </a:r>
              </a:p>
            </p:txBody>
          </p:sp>
        </mc:Fallback>
      </mc:AlternateContent>
      <p:sp>
        <p:nvSpPr>
          <p:cNvPr id="381" name="Content Placeholder 2">
            <a:extLst>
              <a:ext uri="{FF2B5EF4-FFF2-40B4-BE49-F238E27FC236}">
                <a16:creationId xmlns:a16="http://schemas.microsoft.com/office/drawing/2014/main" id="{6B2E4EE1-49DE-2444-A77F-5C94DC263E5C}"/>
              </a:ext>
            </a:extLst>
          </p:cNvPr>
          <p:cNvSpPr txBox="1">
            <a:spLocks/>
          </p:cNvSpPr>
          <p:nvPr/>
        </p:nvSpPr>
        <p:spPr>
          <a:xfrm>
            <a:off x="10879189" y="1458585"/>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382" name="Right Arrow 381">
            <a:extLst>
              <a:ext uri="{FF2B5EF4-FFF2-40B4-BE49-F238E27FC236}">
                <a16:creationId xmlns:a16="http://schemas.microsoft.com/office/drawing/2014/main" id="{B8106732-3775-0442-A905-95712A944D54}"/>
              </a:ext>
            </a:extLst>
          </p:cNvPr>
          <p:cNvSpPr/>
          <p:nvPr/>
        </p:nvSpPr>
        <p:spPr>
          <a:xfrm rot="16200000">
            <a:off x="11083413" y="510808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ight Arrow 382">
            <a:extLst>
              <a:ext uri="{FF2B5EF4-FFF2-40B4-BE49-F238E27FC236}">
                <a16:creationId xmlns:a16="http://schemas.microsoft.com/office/drawing/2014/main" id="{9FEB00B6-0996-2B4A-A43D-4B0581CBEE8F}"/>
              </a:ext>
            </a:extLst>
          </p:cNvPr>
          <p:cNvSpPr/>
          <p:nvPr/>
        </p:nvSpPr>
        <p:spPr>
          <a:xfrm>
            <a:off x="10527766" y="402877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Content Placeholder 2">
            <a:extLst>
              <a:ext uri="{FF2B5EF4-FFF2-40B4-BE49-F238E27FC236}">
                <a16:creationId xmlns:a16="http://schemas.microsoft.com/office/drawing/2014/main" id="{1E7EA94C-5805-6940-A584-6C9370AAD71E}"/>
              </a:ext>
            </a:extLst>
          </p:cNvPr>
          <p:cNvSpPr txBox="1">
            <a:spLocks/>
          </p:cNvSpPr>
          <p:nvPr/>
        </p:nvSpPr>
        <p:spPr>
          <a:xfrm>
            <a:off x="10729658" y="5573160"/>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a:t>
            </a:r>
          </a:p>
        </p:txBody>
      </p:sp>
      <p:sp>
        <p:nvSpPr>
          <p:cNvPr id="385" name="Content Placeholder 2">
            <a:extLst>
              <a:ext uri="{FF2B5EF4-FFF2-40B4-BE49-F238E27FC236}">
                <a16:creationId xmlns:a16="http://schemas.microsoft.com/office/drawing/2014/main" id="{2FB9CF11-6D61-0A47-BBE5-9DE415FF5804}"/>
              </a:ext>
            </a:extLst>
          </p:cNvPr>
          <p:cNvSpPr txBox="1">
            <a:spLocks/>
          </p:cNvSpPr>
          <p:nvPr/>
        </p:nvSpPr>
        <p:spPr>
          <a:xfrm>
            <a:off x="7787710" y="61307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386" name="Content Placeholder 2">
            <a:extLst>
              <a:ext uri="{FF2B5EF4-FFF2-40B4-BE49-F238E27FC236}">
                <a16:creationId xmlns:a16="http://schemas.microsoft.com/office/drawing/2014/main" id="{675C8DA0-1F49-B448-8976-027A9A6DEECB}"/>
              </a:ext>
            </a:extLst>
          </p:cNvPr>
          <p:cNvSpPr>
            <a:spLocks noGrp="1"/>
          </p:cNvSpPr>
          <p:nvPr>
            <p:ph idx="1"/>
          </p:nvPr>
        </p:nvSpPr>
        <p:spPr>
          <a:xfrm>
            <a:off x="1830739" y="156874"/>
            <a:ext cx="8880765" cy="822473"/>
          </a:xfrm>
        </p:spPr>
        <p:txBody>
          <a:bodyPr>
            <a:noAutofit/>
          </a:bodyPr>
          <a:lstStyle/>
          <a:p>
            <a:pPr marL="0" indent="0" algn="ctr">
              <a:lnSpc>
                <a:spcPct val="150000"/>
              </a:lnSpc>
              <a:buNone/>
            </a:pPr>
            <a:r>
              <a:rPr lang="en-US" dirty="0">
                <a:latin typeface="Avenir Light" panose="020B0402020203020204" pitchFamily="34" charset="77"/>
              </a:rPr>
              <a:t>Next, we learned about </a:t>
            </a:r>
            <a:r>
              <a:rPr lang="en-US" b="1" dirty="0">
                <a:latin typeface="Avenir Black" panose="02000503020000020003" pitchFamily="2" charset="0"/>
              </a:rPr>
              <a:t>seq2seq</a:t>
            </a:r>
            <a:r>
              <a:rPr lang="en-US" dirty="0">
                <a:latin typeface="Avenir Light" panose="020B0402020203020204" pitchFamily="34" charset="77"/>
              </a:rPr>
              <a:t> and </a:t>
            </a:r>
            <a:r>
              <a:rPr lang="en-US" b="1" dirty="0">
                <a:latin typeface="Avenir Black" panose="02000503020000020003" pitchFamily="2" charset="0"/>
              </a:rPr>
              <a:t>Attention</a:t>
            </a:r>
            <a:endParaRPr lang="en-US" b="1" u="sng" dirty="0">
              <a:latin typeface="Avenir Black" panose="02000503020000020003" pitchFamily="2" charset="0"/>
            </a:endParaRPr>
          </a:p>
        </p:txBody>
      </p:sp>
    </p:spTree>
    <p:extLst>
      <p:ext uri="{BB962C8B-B14F-4D97-AF65-F5344CB8AC3E}">
        <p14:creationId xmlns:p14="http://schemas.microsoft.com/office/powerpoint/2010/main" val="1423567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560811" y="3612188"/>
            <a:ext cx="1608981"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100</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26" name="Subtitle 2">
            <a:extLst>
              <a:ext uri="{FF2B5EF4-FFF2-40B4-BE49-F238E27FC236}">
                <a16:creationId xmlns:a16="http://schemas.microsoft.com/office/drawing/2014/main" id="{AF9F7FC2-AEA9-4C47-8605-41F524E27848}"/>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Tree>
    <p:extLst>
      <p:ext uri="{BB962C8B-B14F-4D97-AF65-F5344CB8AC3E}">
        <p14:creationId xmlns:p14="http://schemas.microsoft.com/office/powerpoint/2010/main" val="33460893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560811" y="4470940"/>
            <a:ext cx="2055334"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101</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27" name="Subtitle 2">
            <a:extLst>
              <a:ext uri="{FF2B5EF4-FFF2-40B4-BE49-F238E27FC236}">
                <a16:creationId xmlns:a16="http://schemas.microsoft.com/office/drawing/2014/main" id="{C7674907-A082-634B-8E42-50E587C4E7AD}"/>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Tree>
    <p:extLst>
      <p:ext uri="{BB962C8B-B14F-4D97-AF65-F5344CB8AC3E}">
        <p14:creationId xmlns:p14="http://schemas.microsoft.com/office/powerpoint/2010/main" val="92502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030416"/>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is trained on a lot of text data:</a:t>
            </a:r>
          </a:p>
          <a:p>
            <a:pPr marL="342900" indent="-342900">
              <a:lnSpc>
                <a:spcPct val="150000"/>
              </a:lnSpc>
              <a:buFont typeface="Arial" panose="020B0604020202020204" pitchFamily="34" charset="0"/>
              <a:buChar char="•"/>
            </a:pPr>
            <a:r>
              <a:rPr lang="en-US" sz="2400" dirty="0" err="1">
                <a:latin typeface="Avenir Medium" panose="02000503020000020003" pitchFamily="2" charset="0"/>
              </a:rPr>
              <a:t>BooksCorpus</a:t>
            </a:r>
            <a:r>
              <a:rPr lang="en-US" sz="2400" dirty="0">
                <a:latin typeface="Avenir Medium" panose="02000503020000020003" pitchFamily="2" charset="0"/>
              </a:rPr>
              <a:t> (800M words)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English Wikipedia (2.5B words)</a:t>
            </a:r>
          </a:p>
          <a:p>
            <a:pPr>
              <a:lnSpc>
                <a:spcPct val="150000"/>
              </a:lnSpc>
            </a:pPr>
            <a:endParaRPr lang="en-US" sz="2400" dirty="0">
              <a:solidFill>
                <a:srgbClr val="C00000"/>
              </a:solidFill>
              <a:latin typeface="Avenir Medium" panose="02000503020000020003" pitchFamily="2" charset="0"/>
            </a:endParaRPr>
          </a:p>
          <a:p>
            <a:pPr>
              <a:lnSpc>
                <a:spcPct val="150000"/>
              </a:lnSpc>
            </a:pPr>
            <a:r>
              <a:rPr lang="en-US" sz="2400" dirty="0">
                <a:solidFill>
                  <a:srgbClr val="C00000"/>
                </a:solidFill>
                <a:latin typeface="Avenir Medium" panose="02000503020000020003" pitchFamily="2" charset="0"/>
              </a:rPr>
              <a:t>BERT-Base</a:t>
            </a:r>
            <a:r>
              <a:rPr lang="en-US" sz="2400" dirty="0">
                <a:latin typeface="Avenir Medium" panose="02000503020000020003" pitchFamily="2" charset="0"/>
              </a:rPr>
              <a:t> model has 12 transformer blocks, 12 attention heads, </a:t>
            </a:r>
            <a:r>
              <a:rPr lang="en-US" sz="2400" dirty="0">
                <a:highlight>
                  <a:srgbClr val="FFFF00"/>
                </a:highlight>
                <a:latin typeface="Avenir Medium" panose="02000503020000020003" pitchFamily="2" charset="0"/>
              </a:rPr>
              <a:t>110M parameters!</a:t>
            </a:r>
          </a:p>
          <a:p>
            <a:pPr>
              <a:lnSpc>
                <a:spcPct val="150000"/>
              </a:lnSpc>
            </a:pPr>
            <a:endParaRPr lang="en-US" sz="2400" dirty="0">
              <a:latin typeface="Avenir Medium" panose="02000503020000020003" pitchFamily="2" charset="0"/>
            </a:endParaRPr>
          </a:p>
          <a:p>
            <a:pPr>
              <a:lnSpc>
                <a:spcPct val="150000"/>
              </a:lnSpc>
            </a:pPr>
            <a:r>
              <a:rPr lang="en-US" sz="2400" dirty="0">
                <a:solidFill>
                  <a:srgbClr val="C00000"/>
                </a:solidFill>
                <a:latin typeface="Avenir Medium" panose="02000503020000020003" pitchFamily="2" charset="0"/>
              </a:rPr>
              <a:t>BERT-Large</a:t>
            </a:r>
            <a:r>
              <a:rPr lang="en-US" sz="2400" dirty="0">
                <a:latin typeface="Avenir Medium" panose="02000503020000020003" pitchFamily="2" charset="0"/>
              </a:rPr>
              <a:t> model has 24 transformer blocks, 16 attention heads, </a:t>
            </a:r>
            <a:r>
              <a:rPr lang="en-US" sz="2400" dirty="0">
                <a:highlight>
                  <a:srgbClr val="FFFF00"/>
                </a:highlight>
                <a:latin typeface="Avenir Medium" panose="02000503020000020003" pitchFamily="2" charset="0"/>
              </a:rPr>
              <a:t>340M parameters!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sp>
        <p:nvSpPr>
          <p:cNvPr id="5" name="Rectangle 4">
            <a:extLst>
              <a:ext uri="{FF2B5EF4-FFF2-40B4-BE49-F238E27FC236}">
                <a16:creationId xmlns:a16="http://schemas.microsoft.com/office/drawing/2014/main" id="{71E97A64-10B1-B940-87A7-741EC37D4978}"/>
              </a:ext>
            </a:extLst>
          </p:cNvPr>
          <p:cNvSpPr/>
          <p:nvPr/>
        </p:nvSpPr>
        <p:spPr>
          <a:xfrm>
            <a:off x="7663708" y="1530493"/>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6" name="Slide Number Placeholder 9">
            <a:extLst>
              <a:ext uri="{FF2B5EF4-FFF2-40B4-BE49-F238E27FC236}">
                <a16:creationId xmlns:a16="http://schemas.microsoft.com/office/drawing/2014/main" id="{F35981D9-50D6-0742-B5F8-BC3A18D1E4E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102</a:t>
            </a:fld>
            <a:endParaRPr lang="en-US"/>
          </a:p>
        </p:txBody>
      </p:sp>
    </p:spTree>
    <p:extLst>
      <p:ext uri="{BB962C8B-B14F-4D97-AF65-F5344CB8AC3E}">
        <p14:creationId xmlns:p14="http://schemas.microsoft.com/office/powerpoint/2010/main" val="6990902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GPT-2 </a:t>
            </a:r>
            <a:r>
              <a:rPr lang="en-US" sz="2400" dirty="0">
                <a:latin typeface="Avenir Medium" panose="02000503020000020003" pitchFamily="2" charset="0"/>
              </a:rPr>
              <a:t>is: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trained on 40GB of text data (8M webpages)!</a:t>
            </a:r>
          </a:p>
          <a:p>
            <a:pPr marL="342900" indent="-342900">
              <a:lnSpc>
                <a:spcPct val="150000"/>
              </a:lnSpc>
              <a:buFont typeface="Arial" panose="020B0604020202020204" pitchFamily="34" charset="0"/>
              <a:buChar char="•"/>
            </a:pPr>
            <a:r>
              <a:rPr lang="en-US" sz="2400" dirty="0">
                <a:highlight>
                  <a:srgbClr val="FFFF00"/>
                </a:highlight>
                <a:latin typeface="Avenir Medium" panose="02000503020000020003" pitchFamily="2" charset="0"/>
              </a:rPr>
              <a:t>1.5B parameters</a:t>
            </a:r>
          </a:p>
          <a:p>
            <a:pPr>
              <a:lnSpc>
                <a:spcPct val="150000"/>
              </a:lnSpc>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a:t>
            </a:r>
            <a:r>
              <a:rPr lang="en-US" sz="2400" dirty="0">
                <a:latin typeface="Avenir Medium" panose="02000503020000020003" pitchFamily="2" charset="0"/>
              </a:rPr>
              <a:t>is an even bigger version (175B parameters) of GPT-2, but isn’t open-source</a:t>
            </a:r>
          </a:p>
        </p:txBody>
      </p:sp>
      <p:sp>
        <p:nvSpPr>
          <p:cNvPr id="5" name="Rectangle 4">
            <a:extLst>
              <a:ext uri="{FF2B5EF4-FFF2-40B4-BE49-F238E27FC236}">
                <a16:creationId xmlns:a16="http://schemas.microsoft.com/office/drawing/2014/main" id="{71E97A64-10B1-B940-87A7-741EC37D4978}"/>
              </a:ext>
            </a:extLst>
          </p:cNvPr>
          <p:cNvSpPr/>
          <p:nvPr/>
        </p:nvSpPr>
        <p:spPr>
          <a:xfrm>
            <a:off x="4058707" y="4416197"/>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9" name="Title 1">
            <a:extLst>
              <a:ext uri="{FF2B5EF4-FFF2-40B4-BE49-F238E27FC236}">
                <a16:creationId xmlns:a16="http://schemas.microsoft.com/office/drawing/2014/main" id="{639D031A-4974-004B-9B0A-EC67C168642F}"/>
              </a:ext>
            </a:extLst>
          </p:cNvPr>
          <p:cNvSpPr>
            <a:spLocks noGrp="1"/>
          </p:cNvSpPr>
          <p:nvPr>
            <p:ph type="title"/>
          </p:nvPr>
        </p:nvSpPr>
        <p:spPr>
          <a:xfrm>
            <a:off x="838201" y="276262"/>
            <a:ext cx="8826500" cy="625438"/>
          </a:xfrm>
        </p:spPr>
        <p:txBody>
          <a:bodyPr/>
          <a:lstStyle/>
          <a:p>
            <a:r>
              <a:rPr lang="en-US" dirty="0"/>
              <a:t>GPT-2 (a Transformer variant)</a:t>
            </a:r>
            <a:endParaRPr lang="en-US" dirty="0">
              <a:solidFill>
                <a:srgbClr val="7030A0"/>
              </a:solidFill>
            </a:endParaRPr>
          </a:p>
        </p:txBody>
      </p:sp>
      <p:sp>
        <p:nvSpPr>
          <p:cNvPr id="6" name="Slide Number Placeholder 9">
            <a:extLst>
              <a:ext uri="{FF2B5EF4-FFF2-40B4-BE49-F238E27FC236}">
                <a16:creationId xmlns:a16="http://schemas.microsoft.com/office/drawing/2014/main" id="{4CE84DD2-7BDD-2649-AB38-5FE05C68EA6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103</a:t>
            </a:fld>
            <a:endParaRPr lang="en-US"/>
          </a:p>
        </p:txBody>
      </p:sp>
    </p:spTree>
    <p:extLst>
      <p:ext uri="{BB962C8B-B14F-4D97-AF65-F5344CB8AC3E}">
        <p14:creationId xmlns:p14="http://schemas.microsoft.com/office/powerpoint/2010/main" val="2977769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There are several issues to be aware of:</a:t>
            </a:r>
          </a:p>
          <a:p>
            <a:pPr marL="342900" indent="-342900">
              <a:lnSpc>
                <a:spcPct val="150000"/>
              </a:lnSpc>
              <a:buFont typeface="Arial" panose="020B0604020202020204" pitchFamily="34" charset="0"/>
              <a:buChar char="•"/>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 The companies who develop these models easily spend an entire month training one model, which uses </a:t>
            </a:r>
            <a:r>
              <a:rPr lang="en-US" sz="2400" dirty="0">
                <a:solidFill>
                  <a:srgbClr val="C00000"/>
                </a:solidFill>
                <a:latin typeface="Avenir Medium" panose="02000503020000020003" pitchFamily="2" charset="0"/>
              </a:rPr>
              <a:t>incredible amounts of electricity.</a:t>
            </a:r>
          </a:p>
          <a:p>
            <a:pPr marL="342900" indent="-342900">
              <a:lnSpc>
                <a:spcPct val="150000"/>
              </a:lnSpc>
              <a:buFont typeface="Arial" panose="020B0604020202020204" pitchFamily="34" charset="0"/>
              <a:buChar char="•"/>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alone is estimated to cost over </a:t>
            </a:r>
            <a:r>
              <a:rPr lang="en-US" sz="2400" dirty="0">
                <a:highlight>
                  <a:srgbClr val="FFFF00"/>
                </a:highlight>
                <a:latin typeface="Avenir Medium" panose="02000503020000020003" pitchFamily="2" charset="0"/>
              </a:rPr>
              <a:t>$1M</a:t>
            </a:r>
            <a:r>
              <a:rPr lang="en-US" sz="2400" dirty="0">
                <a:latin typeface="Avenir Medium" panose="02000503020000020003" pitchFamily="2" charset="0"/>
              </a:rPr>
              <a:t> for their final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pic>
        <p:nvPicPr>
          <p:cNvPr id="2" name="Picture 1">
            <a:extLst>
              <a:ext uri="{FF2B5EF4-FFF2-40B4-BE49-F238E27FC236}">
                <a16:creationId xmlns:a16="http://schemas.microsoft.com/office/drawing/2014/main" id="{235D779D-8480-A348-9B2F-7AC22D15C854}"/>
              </a:ext>
            </a:extLst>
          </p:cNvPr>
          <p:cNvPicPr>
            <a:picLocks noChangeAspect="1"/>
          </p:cNvPicPr>
          <p:nvPr/>
        </p:nvPicPr>
        <p:blipFill>
          <a:blip r:embed="rId3"/>
          <a:stretch>
            <a:fillRect/>
          </a:stretch>
        </p:blipFill>
        <p:spPr>
          <a:xfrm>
            <a:off x="2946399" y="4401765"/>
            <a:ext cx="5892800" cy="1231900"/>
          </a:xfrm>
          <a:prstGeom prst="rect">
            <a:avLst/>
          </a:prstGeom>
        </p:spPr>
      </p:pic>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sp>
        <p:nvSpPr>
          <p:cNvPr id="7" name="Slide Number Placeholder 9">
            <a:extLst>
              <a:ext uri="{FF2B5EF4-FFF2-40B4-BE49-F238E27FC236}">
                <a16:creationId xmlns:a16="http://schemas.microsoft.com/office/drawing/2014/main" id="{4D3BAB91-0F46-A740-888E-CBBB8A38D984}"/>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104</a:t>
            </a:fld>
            <a:endParaRPr lang="en-US"/>
          </a:p>
        </p:txBody>
      </p:sp>
    </p:spTree>
    <p:extLst>
      <p:ext uri="{BB962C8B-B14F-4D97-AF65-F5344CB8AC3E}">
        <p14:creationId xmlns:p14="http://schemas.microsoft.com/office/powerpoint/2010/main" val="5534565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097703"/>
            <a:ext cx="9617747" cy="598434"/>
          </a:xfrm>
          <a:prstGeom prst="rect">
            <a:avLst/>
          </a:prstGeom>
        </p:spPr>
        <p:txBody>
          <a:bodyPr wrap="square">
            <a:spAutoFit/>
          </a:bodyPr>
          <a:lstStyle/>
          <a:p>
            <a:pPr>
              <a:lnSpc>
                <a:spcPct val="150000"/>
              </a:lnSpc>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pic>
        <p:nvPicPr>
          <p:cNvPr id="4" name="Picture 3">
            <a:extLst>
              <a:ext uri="{FF2B5EF4-FFF2-40B4-BE49-F238E27FC236}">
                <a16:creationId xmlns:a16="http://schemas.microsoft.com/office/drawing/2014/main" id="{56F6A4AF-8F59-FF4E-BD31-0B619E22F2FF}"/>
              </a:ext>
            </a:extLst>
          </p:cNvPr>
          <p:cNvPicPr>
            <a:picLocks noChangeAspect="1"/>
          </p:cNvPicPr>
          <p:nvPr/>
        </p:nvPicPr>
        <p:blipFill>
          <a:blip r:embed="rId3"/>
          <a:stretch>
            <a:fillRect/>
          </a:stretch>
        </p:blipFill>
        <p:spPr>
          <a:xfrm>
            <a:off x="1083926" y="1842954"/>
            <a:ext cx="9880600" cy="4546600"/>
          </a:xfrm>
          <a:prstGeom prst="rect">
            <a:avLst/>
          </a:prstGeom>
        </p:spPr>
      </p:pic>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105</a:t>
            </a:fld>
            <a:endParaRPr lang="en-US"/>
          </a:p>
        </p:txBody>
      </p:sp>
    </p:spTree>
    <p:extLst>
      <p:ext uri="{BB962C8B-B14F-4D97-AF65-F5344CB8AC3E}">
        <p14:creationId xmlns:p14="http://schemas.microsoft.com/office/powerpoint/2010/main" val="10153107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5245860"/>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Further, these very large language models have been shown to be </a:t>
            </a:r>
            <a:r>
              <a:rPr lang="en-US" sz="2400" dirty="0">
                <a:solidFill>
                  <a:srgbClr val="C00000"/>
                </a:solidFill>
                <a:latin typeface="Avenir Medium" panose="02000503020000020003" pitchFamily="2" charset="0"/>
              </a:rPr>
              <a:t>biased</a:t>
            </a:r>
            <a:r>
              <a:rPr lang="en-US" sz="2400" dirty="0">
                <a:latin typeface="Avenir Medium" panose="02000503020000020003" pitchFamily="2" charset="0"/>
              </a:rPr>
              <a:t> (e.g., in terms of gender, race, sex, </a:t>
            </a:r>
            <a:r>
              <a:rPr lang="en-US" sz="2400" dirty="0" err="1">
                <a:latin typeface="Avenir Medium" panose="02000503020000020003" pitchFamily="2" charset="0"/>
              </a:rPr>
              <a:t>etc</a:t>
            </a:r>
            <a:r>
              <a:rPr lang="en-US" sz="2400" dirty="0">
                <a:latin typeface="Avenir Medium" panose="02000503020000020003" pitchFamily="2" charset="0"/>
              </a:rPr>
              <a:t>).</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Converting from one language to another often converts gender </a:t>
            </a:r>
            <a:r>
              <a:rPr lang="en-US" sz="2400" u="sng" dirty="0">
                <a:latin typeface="Avenir Medium" panose="02000503020000020003" pitchFamily="2" charset="0"/>
              </a:rPr>
              <a:t>neutral pronouns to sexist stereotypes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Using these powerful LMs comes with </a:t>
            </a:r>
            <a:r>
              <a:rPr lang="en-US" sz="2400" dirty="0">
                <a:solidFill>
                  <a:srgbClr val="C00000"/>
                </a:solidFill>
                <a:latin typeface="Avenir Medium" panose="02000503020000020003" pitchFamily="2" charset="0"/>
              </a:rPr>
              <a:t>risks of producing</a:t>
            </a:r>
            <a:r>
              <a:rPr lang="en-US" sz="2400" dirty="0">
                <a:latin typeface="Avenir Medium" panose="02000503020000020003" pitchFamily="2" charset="0"/>
              </a:rPr>
              <a:t> such text and/or evaluating/predicting tasks </a:t>
            </a:r>
            <a:r>
              <a:rPr lang="en-US" sz="2400" dirty="0">
                <a:solidFill>
                  <a:srgbClr val="C00000"/>
                </a:solidFill>
                <a:latin typeface="Avenir Medium" panose="02000503020000020003" pitchFamily="2" charset="0"/>
              </a:rPr>
              <a:t>based on these biased assumptions.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People are researching how to improve this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6" name="Slide Number Placeholder 9">
            <a:extLst>
              <a:ext uri="{FF2B5EF4-FFF2-40B4-BE49-F238E27FC236}">
                <a16:creationId xmlns:a16="http://schemas.microsoft.com/office/drawing/2014/main" id="{0D21F89E-FB55-3E4A-88FB-3DE0F302434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106</a:t>
            </a:fld>
            <a:endParaRPr lang="en-US"/>
          </a:p>
        </p:txBody>
      </p:sp>
    </p:spTree>
    <p:extLst>
      <p:ext uri="{BB962C8B-B14F-4D97-AF65-F5344CB8AC3E}">
        <p14:creationId xmlns:p14="http://schemas.microsoft.com/office/powerpoint/2010/main" val="172856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3624903"/>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As </a:t>
            </a:r>
            <a:r>
              <a:rPr lang="en-US" sz="2400" dirty="0">
                <a:solidFill>
                  <a:srgbClr val="C00000"/>
                </a:solidFill>
                <a:latin typeface="Avenir Medium" panose="02000503020000020003" pitchFamily="2" charset="0"/>
              </a:rPr>
              <a:t>computer-generated</a:t>
            </a:r>
            <a:r>
              <a:rPr lang="en-US" sz="2400" dirty="0">
                <a:latin typeface="Avenir Medium" panose="02000503020000020003" pitchFamily="2" charset="0"/>
              </a:rPr>
              <a:t> text starts to become indistinguishable from authentic, </a:t>
            </a:r>
            <a:r>
              <a:rPr lang="en-US" sz="2400" dirty="0">
                <a:solidFill>
                  <a:srgbClr val="C00000"/>
                </a:solidFill>
                <a:latin typeface="Avenir Medium" panose="02000503020000020003" pitchFamily="2" charset="0"/>
              </a:rPr>
              <a:t>human-generated text</a:t>
            </a:r>
            <a:r>
              <a:rPr lang="en-US" sz="2400" dirty="0">
                <a:latin typeface="Avenir Medium" panose="02000503020000020003" pitchFamily="2" charset="0"/>
              </a:rPr>
              <a:t>, consider the ethical impact of fraudulently claiming text to be from a particular author.</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If used maliciously, it can easily contribute toward the problem of Fake News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5" name="Slide Number Placeholder 9">
            <a:extLst>
              <a:ext uri="{FF2B5EF4-FFF2-40B4-BE49-F238E27FC236}">
                <a16:creationId xmlns:a16="http://schemas.microsoft.com/office/drawing/2014/main" id="{E48E7C80-996B-4F44-95B2-971833254D1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107</a:t>
            </a:fld>
            <a:endParaRPr lang="en-US"/>
          </a:p>
        </p:txBody>
      </p:sp>
    </p:spTree>
    <p:extLst>
      <p:ext uri="{BB962C8B-B14F-4D97-AF65-F5344CB8AC3E}">
        <p14:creationId xmlns:p14="http://schemas.microsoft.com/office/powerpoint/2010/main" val="35820944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560811" y="4470940"/>
            <a:ext cx="2055334"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108</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27" name="Subtitle 2">
            <a:extLst>
              <a:ext uri="{FF2B5EF4-FFF2-40B4-BE49-F238E27FC236}">
                <a16:creationId xmlns:a16="http://schemas.microsoft.com/office/drawing/2014/main" id="{C7674907-A082-634B-8E42-50E587C4E7AD}"/>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Tree>
    <p:extLst>
      <p:ext uri="{BB962C8B-B14F-4D97-AF65-F5344CB8AC3E}">
        <p14:creationId xmlns:p14="http://schemas.microsoft.com/office/powerpoint/2010/main" val="3194868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1872539" y="5390324"/>
            <a:ext cx="2055334"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109</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26" name="Subtitle 2">
            <a:extLst>
              <a:ext uri="{FF2B5EF4-FFF2-40B4-BE49-F238E27FC236}">
                <a16:creationId xmlns:a16="http://schemas.microsoft.com/office/drawing/2014/main" id="{BB3A35F3-0EBF-EB46-B37D-5853C39D128C}"/>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Tree>
    <p:extLst>
      <p:ext uri="{BB962C8B-B14F-4D97-AF65-F5344CB8AC3E}">
        <p14:creationId xmlns:p14="http://schemas.microsoft.com/office/powerpoint/2010/main" val="2649885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30739" y="156874"/>
            <a:ext cx="8880765" cy="822473"/>
          </a:xfrm>
        </p:spPr>
        <p:txBody>
          <a:bodyPr>
            <a:noAutofit/>
          </a:bodyPr>
          <a:lstStyle/>
          <a:p>
            <a:pPr marL="0" indent="0" algn="ctr">
              <a:lnSpc>
                <a:spcPct val="150000"/>
              </a:lnSpc>
              <a:buNone/>
            </a:pPr>
            <a:r>
              <a:rPr lang="en-US" dirty="0">
                <a:latin typeface="Avenir Light" panose="020B0402020203020204" pitchFamily="34" charset="77"/>
              </a:rPr>
              <a:t>Next, we learned about </a:t>
            </a:r>
            <a:r>
              <a:rPr lang="en-US" b="1" dirty="0">
                <a:latin typeface="Avenir Black" panose="02000503020000020003" pitchFamily="2" charset="0"/>
              </a:rPr>
              <a:t>seq2seq</a:t>
            </a:r>
            <a:r>
              <a:rPr lang="en-US" dirty="0">
                <a:latin typeface="Avenir Light" panose="020B0402020203020204" pitchFamily="34" charset="77"/>
              </a:rPr>
              <a:t> and </a:t>
            </a:r>
            <a:r>
              <a:rPr lang="en-US" b="1" dirty="0">
                <a:latin typeface="Avenir Black" panose="02000503020000020003" pitchFamily="2" charset="0"/>
              </a:rPr>
              <a:t>Attention</a:t>
            </a:r>
            <a:endParaRPr lang="en-US" b="1" u="sng" dirty="0">
              <a:latin typeface="Avenir Black" panose="02000503020000020003" pitchFamily="2" charset="0"/>
            </a:endParaRPr>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5" name="Content Placeholder 2">
            <a:extLst>
              <a:ext uri="{FF2B5EF4-FFF2-40B4-BE49-F238E27FC236}">
                <a16:creationId xmlns:a16="http://schemas.microsoft.com/office/drawing/2014/main" id="{85E5D14F-4D15-C94C-8355-280E28400179}"/>
              </a:ext>
            </a:extLst>
          </p:cNvPr>
          <p:cNvSpPr txBox="1">
            <a:spLocks/>
          </p:cNvSpPr>
          <p:nvPr/>
        </p:nvSpPr>
        <p:spPr>
          <a:xfrm>
            <a:off x="224175" y="55421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246" name="Content Placeholder 2">
            <a:extLst>
              <a:ext uri="{FF2B5EF4-FFF2-40B4-BE49-F238E27FC236}">
                <a16:creationId xmlns:a16="http://schemas.microsoft.com/office/drawing/2014/main" id="{E9A16FBE-3B82-664F-BE63-3F39F4F864BB}"/>
              </a:ext>
            </a:extLst>
          </p:cNvPr>
          <p:cNvSpPr txBox="1">
            <a:spLocks/>
          </p:cNvSpPr>
          <p:nvPr/>
        </p:nvSpPr>
        <p:spPr>
          <a:xfrm>
            <a:off x="120606" y="38733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47" name="Group 246">
            <a:extLst>
              <a:ext uri="{FF2B5EF4-FFF2-40B4-BE49-F238E27FC236}">
                <a16:creationId xmlns:a16="http://schemas.microsoft.com/office/drawing/2014/main" id="{D2CDAF18-9285-1448-B1AC-E92994518C11}"/>
              </a:ext>
            </a:extLst>
          </p:cNvPr>
          <p:cNvGrpSpPr/>
          <p:nvPr/>
        </p:nvGrpSpPr>
        <p:grpSpPr>
          <a:xfrm rot="16200000">
            <a:off x="1699690" y="4032593"/>
            <a:ext cx="1364224" cy="311369"/>
            <a:chOff x="2297660" y="4140835"/>
            <a:chExt cx="1364224" cy="311369"/>
          </a:xfrm>
        </p:grpSpPr>
        <p:sp>
          <p:nvSpPr>
            <p:cNvPr id="248" name="Rounded Rectangle 247">
              <a:extLst>
                <a:ext uri="{FF2B5EF4-FFF2-40B4-BE49-F238E27FC236}">
                  <a16:creationId xmlns:a16="http://schemas.microsoft.com/office/drawing/2014/main" id="{E29389F8-F067-8549-A5CC-9D15C577F23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0DFCA35-6FCA-8E44-AB96-ACABBC70195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9E79B11B-ECAF-B743-9AC2-8CC68AB6D89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154DC236-F099-B14C-B133-89EE90569DF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548F7F10-BB8C-FB47-BA87-6C0378BB89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E595708-D633-3545-9FA8-F9856467DFC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3" name="Right Arrow 262">
            <a:extLst>
              <a:ext uri="{FF2B5EF4-FFF2-40B4-BE49-F238E27FC236}">
                <a16:creationId xmlns:a16="http://schemas.microsoft.com/office/drawing/2014/main" id="{61F2BBC3-2A02-9D41-A689-0FEF6B4DB6F8}"/>
              </a:ext>
            </a:extLst>
          </p:cNvPr>
          <p:cNvSpPr/>
          <p:nvPr/>
        </p:nvSpPr>
        <p:spPr>
          <a:xfrm rot="16200000">
            <a:off x="2096979" y="51082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ight Arrow 263">
            <a:extLst>
              <a:ext uri="{FF2B5EF4-FFF2-40B4-BE49-F238E27FC236}">
                <a16:creationId xmlns:a16="http://schemas.microsoft.com/office/drawing/2014/main" id="{97F02AF6-C69F-F34B-8B51-161C8DD050F9}"/>
              </a:ext>
            </a:extLst>
          </p:cNvPr>
          <p:cNvSpPr/>
          <p:nvPr/>
        </p:nvSpPr>
        <p:spPr>
          <a:xfrm>
            <a:off x="2634542" y="40107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D32A57E1-B8B3-B742-B035-DDC6FFE3448F}"/>
              </a:ext>
            </a:extLst>
          </p:cNvPr>
          <p:cNvGrpSpPr/>
          <p:nvPr/>
        </p:nvGrpSpPr>
        <p:grpSpPr>
          <a:xfrm rot="16200000">
            <a:off x="2781851" y="4032593"/>
            <a:ext cx="1364224" cy="311369"/>
            <a:chOff x="2297660" y="4140835"/>
            <a:chExt cx="1364224" cy="311369"/>
          </a:xfrm>
        </p:grpSpPr>
        <p:sp>
          <p:nvSpPr>
            <p:cNvPr id="266" name="Rounded Rectangle 265">
              <a:extLst>
                <a:ext uri="{FF2B5EF4-FFF2-40B4-BE49-F238E27FC236}">
                  <a16:creationId xmlns:a16="http://schemas.microsoft.com/office/drawing/2014/main" id="{2EE46499-6935-4D44-B688-629A794F03D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C33CE92-0E51-1D45-ABBC-EB7E5586413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F414A78-B5E8-2840-825E-D530B31B9E2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526B8A4F-A1F8-B141-85BC-B89840C949D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0704CB5-F8ED-854E-9C1F-A66CBCAA956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0D57A0B-2456-704B-B9AF-8A89BF8F353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2" name="Right Arrow 271">
            <a:extLst>
              <a:ext uri="{FF2B5EF4-FFF2-40B4-BE49-F238E27FC236}">
                <a16:creationId xmlns:a16="http://schemas.microsoft.com/office/drawing/2014/main" id="{A30A590E-AE2C-0440-AEB7-DF6C3D9FA258}"/>
              </a:ext>
            </a:extLst>
          </p:cNvPr>
          <p:cNvSpPr/>
          <p:nvPr/>
        </p:nvSpPr>
        <p:spPr>
          <a:xfrm rot="16200000">
            <a:off x="3179140" y="51082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ight Arrow 272">
            <a:extLst>
              <a:ext uri="{FF2B5EF4-FFF2-40B4-BE49-F238E27FC236}">
                <a16:creationId xmlns:a16="http://schemas.microsoft.com/office/drawing/2014/main" id="{4182F4D3-04A6-0444-89A2-B8A83DAB4AAE}"/>
              </a:ext>
            </a:extLst>
          </p:cNvPr>
          <p:cNvSpPr/>
          <p:nvPr/>
        </p:nvSpPr>
        <p:spPr>
          <a:xfrm>
            <a:off x="3716703" y="40107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273">
            <a:extLst>
              <a:ext uri="{FF2B5EF4-FFF2-40B4-BE49-F238E27FC236}">
                <a16:creationId xmlns:a16="http://schemas.microsoft.com/office/drawing/2014/main" id="{BA6E8C5E-F68A-1F43-A173-D077285203C0}"/>
              </a:ext>
            </a:extLst>
          </p:cNvPr>
          <p:cNvGrpSpPr/>
          <p:nvPr/>
        </p:nvGrpSpPr>
        <p:grpSpPr>
          <a:xfrm rot="16200000">
            <a:off x="3836610" y="4032593"/>
            <a:ext cx="1364224" cy="311369"/>
            <a:chOff x="2297660" y="4140835"/>
            <a:chExt cx="1364224" cy="311369"/>
          </a:xfrm>
        </p:grpSpPr>
        <p:sp>
          <p:nvSpPr>
            <p:cNvPr id="275" name="Rounded Rectangle 274">
              <a:extLst>
                <a:ext uri="{FF2B5EF4-FFF2-40B4-BE49-F238E27FC236}">
                  <a16:creationId xmlns:a16="http://schemas.microsoft.com/office/drawing/2014/main" id="{27E149B2-B341-9845-B4FC-8AB6D8B42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79482336-E560-634B-823A-90F2922685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7D0B3209-951D-994F-8650-4310FB14AFC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E9550A9-EBB5-C14D-AB22-2BEDF503233E}"/>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E2FF9DA1-3BFE-8F4F-B812-93CEBCC614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0C76B65-C842-F54B-991B-2F381F11FE2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1" name="Right Arrow 280">
            <a:extLst>
              <a:ext uri="{FF2B5EF4-FFF2-40B4-BE49-F238E27FC236}">
                <a16:creationId xmlns:a16="http://schemas.microsoft.com/office/drawing/2014/main" id="{407290E4-0C7D-2547-898F-3A8C63395B8B}"/>
              </a:ext>
            </a:extLst>
          </p:cNvPr>
          <p:cNvSpPr/>
          <p:nvPr/>
        </p:nvSpPr>
        <p:spPr>
          <a:xfrm rot="16200000">
            <a:off x="4233899" y="51082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ight Arrow 281">
            <a:extLst>
              <a:ext uri="{FF2B5EF4-FFF2-40B4-BE49-F238E27FC236}">
                <a16:creationId xmlns:a16="http://schemas.microsoft.com/office/drawing/2014/main" id="{3764895D-77A9-7C49-B5E3-69572DBF369F}"/>
              </a:ext>
            </a:extLst>
          </p:cNvPr>
          <p:cNvSpPr/>
          <p:nvPr/>
        </p:nvSpPr>
        <p:spPr>
          <a:xfrm>
            <a:off x="4771462" y="40107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3" name="Group 282">
            <a:extLst>
              <a:ext uri="{FF2B5EF4-FFF2-40B4-BE49-F238E27FC236}">
                <a16:creationId xmlns:a16="http://schemas.microsoft.com/office/drawing/2014/main" id="{8417A1A5-2EEB-A04F-99FB-F8D440B95D99}"/>
              </a:ext>
            </a:extLst>
          </p:cNvPr>
          <p:cNvGrpSpPr/>
          <p:nvPr/>
        </p:nvGrpSpPr>
        <p:grpSpPr>
          <a:xfrm rot="16200000">
            <a:off x="4924854" y="4032592"/>
            <a:ext cx="1364224" cy="311369"/>
            <a:chOff x="2297660" y="4140835"/>
            <a:chExt cx="1364224" cy="311369"/>
          </a:xfrm>
        </p:grpSpPr>
        <p:sp>
          <p:nvSpPr>
            <p:cNvPr id="284" name="Rounded Rectangle 283">
              <a:extLst>
                <a:ext uri="{FF2B5EF4-FFF2-40B4-BE49-F238E27FC236}">
                  <a16:creationId xmlns:a16="http://schemas.microsoft.com/office/drawing/2014/main" id="{6D70040D-B213-8845-86FF-58C4DCC3E98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215A8F5-C0D6-CF46-A2EF-FD0340ACEF7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D8DA8CE-A20F-5642-A59A-916E96F90F3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ABD55F6-72AB-D94B-869E-5A5C5979E7D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9F3E107-665C-EB4E-BA44-8F635437F0F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88DE444-183F-6741-8066-F386E7AAB71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Right Arrow 289">
            <a:extLst>
              <a:ext uri="{FF2B5EF4-FFF2-40B4-BE49-F238E27FC236}">
                <a16:creationId xmlns:a16="http://schemas.microsoft.com/office/drawing/2014/main" id="{61FF0ECC-494E-3E4C-A68D-BFF718737AE5}"/>
              </a:ext>
            </a:extLst>
          </p:cNvPr>
          <p:cNvSpPr/>
          <p:nvPr/>
        </p:nvSpPr>
        <p:spPr>
          <a:xfrm rot="16200000">
            <a:off x="5322143" y="51082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Content Placeholder 2">
            <a:extLst>
              <a:ext uri="{FF2B5EF4-FFF2-40B4-BE49-F238E27FC236}">
                <a16:creationId xmlns:a16="http://schemas.microsoft.com/office/drawing/2014/main" id="{90F88DD7-28A6-1E4B-AE82-FA4175BA77F3}"/>
              </a:ext>
            </a:extLst>
          </p:cNvPr>
          <p:cNvSpPr txBox="1">
            <a:spLocks/>
          </p:cNvSpPr>
          <p:nvPr/>
        </p:nvSpPr>
        <p:spPr>
          <a:xfrm>
            <a:off x="1968059" y="55421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292" name="Content Placeholder 2">
            <a:extLst>
              <a:ext uri="{FF2B5EF4-FFF2-40B4-BE49-F238E27FC236}">
                <a16:creationId xmlns:a16="http://schemas.microsoft.com/office/drawing/2014/main" id="{E488D871-3C2E-C542-A484-C6238E464F86}"/>
              </a:ext>
            </a:extLst>
          </p:cNvPr>
          <p:cNvSpPr txBox="1">
            <a:spLocks/>
          </p:cNvSpPr>
          <p:nvPr/>
        </p:nvSpPr>
        <p:spPr>
          <a:xfrm>
            <a:off x="2826045" y="55421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293" name="Content Placeholder 2">
            <a:extLst>
              <a:ext uri="{FF2B5EF4-FFF2-40B4-BE49-F238E27FC236}">
                <a16:creationId xmlns:a16="http://schemas.microsoft.com/office/drawing/2014/main" id="{BB7370A6-E3BA-5945-BE09-4CD572353A22}"/>
              </a:ext>
            </a:extLst>
          </p:cNvPr>
          <p:cNvSpPr txBox="1">
            <a:spLocks/>
          </p:cNvSpPr>
          <p:nvPr/>
        </p:nvSpPr>
        <p:spPr>
          <a:xfrm>
            <a:off x="3862836" y="55549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294" name="Content Placeholder 2">
            <a:extLst>
              <a:ext uri="{FF2B5EF4-FFF2-40B4-BE49-F238E27FC236}">
                <a16:creationId xmlns:a16="http://schemas.microsoft.com/office/drawing/2014/main" id="{ECEB12EA-8F2B-C041-A23F-507111391B80}"/>
              </a:ext>
            </a:extLst>
          </p:cNvPr>
          <p:cNvSpPr txBox="1">
            <a:spLocks/>
          </p:cNvSpPr>
          <p:nvPr/>
        </p:nvSpPr>
        <p:spPr>
          <a:xfrm>
            <a:off x="4985790" y="55677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95" name="Content Placeholder 2">
            <a:extLst>
              <a:ext uri="{FF2B5EF4-FFF2-40B4-BE49-F238E27FC236}">
                <a16:creationId xmlns:a16="http://schemas.microsoft.com/office/drawing/2014/main" id="{BA5A31D2-ABC0-4F44-8B86-94D81575BAD5}"/>
              </a:ext>
            </a:extLst>
          </p:cNvPr>
          <p:cNvSpPr txBox="1">
            <a:spLocks/>
          </p:cNvSpPr>
          <p:nvPr/>
        </p:nvSpPr>
        <p:spPr>
          <a:xfrm>
            <a:off x="2279384" y="61376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296" name="Content Placeholder 2">
                <a:extLst>
                  <a:ext uri="{FF2B5EF4-FFF2-40B4-BE49-F238E27FC236}">
                    <a16:creationId xmlns:a16="http://schemas.microsoft.com/office/drawing/2014/main" id="{1A01B461-E1EC-2241-B24D-B2C217847160}"/>
                  </a:ext>
                </a:extLst>
              </p:cNvPr>
              <p:cNvSpPr txBox="1">
                <a:spLocks/>
              </p:cNvSpPr>
              <p:nvPr/>
            </p:nvSpPr>
            <p:spPr>
              <a:xfrm>
                <a:off x="2139543" y="29494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6" name="Content Placeholder 2">
                <a:extLst>
                  <a:ext uri="{FF2B5EF4-FFF2-40B4-BE49-F238E27FC236}">
                    <a16:creationId xmlns:a16="http://schemas.microsoft.com/office/drawing/2014/main" id="{1A01B461-E1EC-2241-B24D-B2C217847160}"/>
                  </a:ext>
                </a:extLst>
              </p:cNvPr>
              <p:cNvSpPr txBox="1">
                <a:spLocks noRot="1" noChangeAspect="1" noMove="1" noResize="1" noEditPoints="1" noAdjustHandles="1" noChangeArrowheads="1" noChangeShapeType="1" noTextEdit="1"/>
              </p:cNvSpPr>
              <p:nvPr/>
            </p:nvSpPr>
            <p:spPr>
              <a:xfrm>
                <a:off x="2139543" y="2949407"/>
                <a:ext cx="466367" cy="503588"/>
              </a:xfrm>
              <a:prstGeom prst="rect">
                <a:avLst/>
              </a:prstGeom>
              <a:blipFill>
                <a:blip r:embed="rId3"/>
                <a:stretch>
                  <a:fillRect l="-2703" r="-5405"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7" name="Content Placeholder 2">
                <a:extLst>
                  <a:ext uri="{FF2B5EF4-FFF2-40B4-BE49-F238E27FC236}">
                    <a16:creationId xmlns:a16="http://schemas.microsoft.com/office/drawing/2014/main" id="{148F4E53-F05D-804E-81FC-BCCF1264FA0B}"/>
                  </a:ext>
                </a:extLst>
              </p:cNvPr>
              <p:cNvSpPr txBox="1">
                <a:spLocks/>
              </p:cNvSpPr>
              <p:nvPr/>
            </p:nvSpPr>
            <p:spPr>
              <a:xfrm>
                <a:off x="3173923" y="29734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7" name="Content Placeholder 2">
                <a:extLst>
                  <a:ext uri="{FF2B5EF4-FFF2-40B4-BE49-F238E27FC236}">
                    <a16:creationId xmlns:a16="http://schemas.microsoft.com/office/drawing/2014/main" id="{148F4E53-F05D-804E-81FC-BCCF1264FA0B}"/>
                  </a:ext>
                </a:extLst>
              </p:cNvPr>
              <p:cNvSpPr txBox="1">
                <a:spLocks noRot="1" noChangeAspect="1" noMove="1" noResize="1" noEditPoints="1" noAdjustHandles="1" noChangeArrowheads="1" noChangeShapeType="1" noTextEdit="1"/>
              </p:cNvSpPr>
              <p:nvPr/>
            </p:nvSpPr>
            <p:spPr>
              <a:xfrm>
                <a:off x="3173923" y="2973469"/>
                <a:ext cx="466367" cy="503588"/>
              </a:xfrm>
              <a:prstGeom prst="rect">
                <a:avLst/>
              </a:prstGeom>
              <a:blipFill>
                <a:blip r:embed="rId4"/>
                <a:stretch>
                  <a:fillRect l="-5405" r="-2703"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8" name="Content Placeholder 2">
                <a:extLst>
                  <a:ext uri="{FF2B5EF4-FFF2-40B4-BE49-F238E27FC236}">
                    <a16:creationId xmlns:a16="http://schemas.microsoft.com/office/drawing/2014/main" id="{69D8C33A-79B0-EA4F-8545-5F595FE40BC6}"/>
                  </a:ext>
                </a:extLst>
              </p:cNvPr>
              <p:cNvSpPr txBox="1">
                <a:spLocks/>
              </p:cNvSpPr>
              <p:nvPr/>
            </p:nvSpPr>
            <p:spPr>
              <a:xfrm>
                <a:off x="4286526" y="29735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8" name="Content Placeholder 2">
                <a:extLst>
                  <a:ext uri="{FF2B5EF4-FFF2-40B4-BE49-F238E27FC236}">
                    <a16:creationId xmlns:a16="http://schemas.microsoft.com/office/drawing/2014/main" id="{69D8C33A-79B0-EA4F-8545-5F595FE40BC6}"/>
                  </a:ext>
                </a:extLst>
              </p:cNvPr>
              <p:cNvSpPr txBox="1">
                <a:spLocks noRot="1" noChangeAspect="1" noMove="1" noResize="1" noEditPoints="1" noAdjustHandles="1" noChangeArrowheads="1" noChangeShapeType="1" noTextEdit="1"/>
              </p:cNvSpPr>
              <p:nvPr/>
            </p:nvSpPr>
            <p:spPr>
              <a:xfrm>
                <a:off x="4286526" y="2973505"/>
                <a:ext cx="466367" cy="503588"/>
              </a:xfrm>
              <a:prstGeom prst="rect">
                <a:avLst/>
              </a:prstGeom>
              <a:blipFill>
                <a:blip r:embed="rId5"/>
                <a:stretch>
                  <a:fillRect l="-2632" r="-2632"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9" name="Content Placeholder 2">
                <a:extLst>
                  <a:ext uri="{FF2B5EF4-FFF2-40B4-BE49-F238E27FC236}">
                    <a16:creationId xmlns:a16="http://schemas.microsoft.com/office/drawing/2014/main" id="{73446014-9169-DD40-BF76-62E02A1661E2}"/>
                  </a:ext>
                </a:extLst>
              </p:cNvPr>
              <p:cNvSpPr txBox="1">
                <a:spLocks/>
              </p:cNvSpPr>
              <p:nvPr/>
            </p:nvSpPr>
            <p:spPr>
              <a:xfrm>
                <a:off x="5364706" y="29616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9" name="Content Placeholder 2">
                <a:extLst>
                  <a:ext uri="{FF2B5EF4-FFF2-40B4-BE49-F238E27FC236}">
                    <a16:creationId xmlns:a16="http://schemas.microsoft.com/office/drawing/2014/main" id="{73446014-9169-DD40-BF76-62E02A1661E2}"/>
                  </a:ext>
                </a:extLst>
              </p:cNvPr>
              <p:cNvSpPr txBox="1">
                <a:spLocks noRot="1" noChangeAspect="1" noMove="1" noResize="1" noEditPoints="1" noAdjustHandles="1" noChangeArrowheads="1" noChangeShapeType="1" noTextEdit="1"/>
              </p:cNvSpPr>
              <p:nvPr/>
            </p:nvSpPr>
            <p:spPr>
              <a:xfrm>
                <a:off x="5364706" y="2961697"/>
                <a:ext cx="466367" cy="503588"/>
              </a:xfrm>
              <a:prstGeom prst="rect">
                <a:avLst/>
              </a:prstGeom>
              <a:blipFill>
                <a:blip r:embed="rId6"/>
                <a:stretch>
                  <a:fillRect l="-5263" r="-2632" b="-2500"/>
                </a:stretch>
              </a:blipFill>
            </p:spPr>
            <p:txBody>
              <a:bodyPr/>
              <a:lstStyle/>
              <a:p>
                <a:r>
                  <a:rPr lang="en-US">
                    <a:noFill/>
                  </a:rPr>
                  <a:t> </a:t>
                </a:r>
              </a:p>
            </p:txBody>
          </p:sp>
        </mc:Fallback>
      </mc:AlternateContent>
      <p:grpSp>
        <p:nvGrpSpPr>
          <p:cNvPr id="300" name="Group 299">
            <a:extLst>
              <a:ext uri="{FF2B5EF4-FFF2-40B4-BE49-F238E27FC236}">
                <a16:creationId xmlns:a16="http://schemas.microsoft.com/office/drawing/2014/main" id="{AE7B564A-FF68-3F49-B0C9-3D775CC0A919}"/>
              </a:ext>
            </a:extLst>
          </p:cNvPr>
          <p:cNvGrpSpPr/>
          <p:nvPr/>
        </p:nvGrpSpPr>
        <p:grpSpPr>
          <a:xfrm rot="16200000">
            <a:off x="6202595" y="4032592"/>
            <a:ext cx="1364224" cy="311369"/>
            <a:chOff x="2297660" y="4140835"/>
            <a:chExt cx="1364224" cy="311369"/>
          </a:xfrm>
        </p:grpSpPr>
        <p:sp>
          <p:nvSpPr>
            <p:cNvPr id="301" name="Rounded Rectangle 300">
              <a:extLst>
                <a:ext uri="{FF2B5EF4-FFF2-40B4-BE49-F238E27FC236}">
                  <a16:creationId xmlns:a16="http://schemas.microsoft.com/office/drawing/2014/main" id="{5A364E15-9B70-FB43-A272-9CF1A63CC59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2" name="Oval 301">
              <a:extLst>
                <a:ext uri="{FF2B5EF4-FFF2-40B4-BE49-F238E27FC236}">
                  <a16:creationId xmlns:a16="http://schemas.microsoft.com/office/drawing/2014/main" id="{7CAE912C-5CE5-F643-91CE-58D7EDBD95C4}"/>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3" name="Oval 302">
              <a:extLst>
                <a:ext uri="{FF2B5EF4-FFF2-40B4-BE49-F238E27FC236}">
                  <a16:creationId xmlns:a16="http://schemas.microsoft.com/office/drawing/2014/main" id="{86FE43EE-72E9-0844-BB3A-0B43F1440B5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4" name="Oval 303">
              <a:extLst>
                <a:ext uri="{FF2B5EF4-FFF2-40B4-BE49-F238E27FC236}">
                  <a16:creationId xmlns:a16="http://schemas.microsoft.com/office/drawing/2014/main" id="{2CC1E07D-466B-3343-B2BD-8185BCB4BE8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5" name="Oval 304">
              <a:extLst>
                <a:ext uri="{FF2B5EF4-FFF2-40B4-BE49-F238E27FC236}">
                  <a16:creationId xmlns:a16="http://schemas.microsoft.com/office/drawing/2014/main" id="{3D37C11F-D66D-754F-A1D1-1BC8622A8AE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6" name="Oval 305">
              <a:extLst>
                <a:ext uri="{FF2B5EF4-FFF2-40B4-BE49-F238E27FC236}">
                  <a16:creationId xmlns:a16="http://schemas.microsoft.com/office/drawing/2014/main" id="{23F810AE-0ABB-804E-8842-DB860233F0B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307" name="Content Placeholder 2">
            <a:extLst>
              <a:ext uri="{FF2B5EF4-FFF2-40B4-BE49-F238E27FC236}">
                <a16:creationId xmlns:a16="http://schemas.microsoft.com/office/drawing/2014/main" id="{F3233E3C-4734-F347-9563-681FF19EFD4F}"/>
              </a:ext>
            </a:extLst>
          </p:cNvPr>
          <p:cNvSpPr txBox="1">
            <a:spLocks/>
          </p:cNvSpPr>
          <p:nvPr/>
        </p:nvSpPr>
        <p:spPr>
          <a:xfrm>
            <a:off x="6495712" y="55701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308" name="Content Placeholder 2">
                <a:extLst>
                  <a:ext uri="{FF2B5EF4-FFF2-40B4-BE49-F238E27FC236}">
                    <a16:creationId xmlns:a16="http://schemas.microsoft.com/office/drawing/2014/main" id="{BEF2EB2B-96D0-5847-A462-EBEFE2678C6C}"/>
                  </a:ext>
                </a:extLst>
              </p:cNvPr>
              <p:cNvSpPr txBox="1">
                <a:spLocks/>
              </p:cNvSpPr>
              <p:nvPr/>
            </p:nvSpPr>
            <p:spPr>
              <a:xfrm>
                <a:off x="6263819" y="28943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08" name="Content Placeholder 2">
                <a:extLst>
                  <a:ext uri="{FF2B5EF4-FFF2-40B4-BE49-F238E27FC236}">
                    <a16:creationId xmlns:a16="http://schemas.microsoft.com/office/drawing/2014/main" id="{BEF2EB2B-96D0-5847-A462-EBEFE2678C6C}"/>
                  </a:ext>
                </a:extLst>
              </p:cNvPr>
              <p:cNvSpPr txBox="1">
                <a:spLocks noRot="1" noChangeAspect="1" noMove="1" noResize="1" noEditPoints="1" noAdjustHandles="1" noChangeArrowheads="1" noChangeShapeType="1" noTextEdit="1"/>
              </p:cNvSpPr>
              <p:nvPr/>
            </p:nvSpPr>
            <p:spPr>
              <a:xfrm>
                <a:off x="6263819" y="2894333"/>
                <a:ext cx="1240142" cy="503588"/>
              </a:xfrm>
              <a:prstGeom prst="rect">
                <a:avLst/>
              </a:prstGeom>
              <a:blipFill>
                <a:blip r:embed="rId7"/>
                <a:stretch>
                  <a:fillRect l="-1020" r="-5102" b="-30000"/>
                </a:stretch>
              </a:blipFill>
            </p:spPr>
            <p:txBody>
              <a:bodyPr/>
              <a:lstStyle/>
              <a:p>
                <a:r>
                  <a:rPr lang="en-US">
                    <a:noFill/>
                  </a:rPr>
                  <a:t> </a:t>
                </a:r>
              </a:p>
            </p:txBody>
          </p:sp>
        </mc:Fallback>
      </mc:AlternateContent>
      <p:sp>
        <p:nvSpPr>
          <p:cNvPr id="309" name="Right Arrow 308">
            <a:extLst>
              <a:ext uri="{FF2B5EF4-FFF2-40B4-BE49-F238E27FC236}">
                <a16:creationId xmlns:a16="http://schemas.microsoft.com/office/drawing/2014/main" id="{0B9C6D05-C137-9341-BABF-3B88E5423157}"/>
              </a:ext>
            </a:extLst>
          </p:cNvPr>
          <p:cNvSpPr/>
          <p:nvPr/>
        </p:nvSpPr>
        <p:spPr>
          <a:xfrm rot="12116029">
            <a:off x="3121228" y="24727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0" name="Content Placeholder 2">
                <a:extLst>
                  <a:ext uri="{FF2B5EF4-FFF2-40B4-BE49-F238E27FC236}">
                    <a16:creationId xmlns:a16="http://schemas.microsoft.com/office/drawing/2014/main" id="{21F65952-F861-CC4B-9426-4170684A3C81}"/>
                  </a:ext>
                </a:extLst>
              </p:cNvPr>
              <p:cNvSpPr txBox="1">
                <a:spLocks/>
              </p:cNvSpPr>
              <p:nvPr/>
            </p:nvSpPr>
            <p:spPr>
              <a:xfrm>
                <a:off x="2996555" y="12146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310" name="Content Placeholder 2">
                <a:extLst>
                  <a:ext uri="{FF2B5EF4-FFF2-40B4-BE49-F238E27FC236}">
                    <a16:creationId xmlns:a16="http://schemas.microsoft.com/office/drawing/2014/main" id="{21F65952-F861-CC4B-9426-4170684A3C81}"/>
                  </a:ext>
                </a:extLst>
              </p:cNvPr>
              <p:cNvSpPr txBox="1">
                <a:spLocks noRot="1" noChangeAspect="1" noMove="1" noResize="1" noEditPoints="1" noAdjustHandles="1" noChangeArrowheads="1" noChangeShapeType="1" noTextEdit="1"/>
              </p:cNvSpPr>
              <p:nvPr/>
            </p:nvSpPr>
            <p:spPr>
              <a:xfrm>
                <a:off x="2996555" y="1214662"/>
                <a:ext cx="466367" cy="503588"/>
              </a:xfrm>
              <a:prstGeom prst="rect">
                <a:avLst/>
              </a:prstGeom>
              <a:blipFill>
                <a:blip r:embed="rId8"/>
                <a:stretch>
                  <a:fillRect l="-10811" b="-9756"/>
                </a:stretch>
              </a:blipFill>
            </p:spPr>
            <p:txBody>
              <a:bodyPr/>
              <a:lstStyle/>
              <a:p>
                <a:r>
                  <a:rPr lang="en-US">
                    <a:noFill/>
                  </a:rPr>
                  <a:t> </a:t>
                </a:r>
              </a:p>
            </p:txBody>
          </p:sp>
        </mc:Fallback>
      </mc:AlternateContent>
      <p:sp>
        <p:nvSpPr>
          <p:cNvPr id="311" name="Right Arrow 310">
            <a:extLst>
              <a:ext uri="{FF2B5EF4-FFF2-40B4-BE49-F238E27FC236}">
                <a16:creationId xmlns:a16="http://schemas.microsoft.com/office/drawing/2014/main" id="{53476304-2686-4441-8B2C-936FA8BA4277}"/>
              </a:ext>
            </a:extLst>
          </p:cNvPr>
          <p:cNvSpPr/>
          <p:nvPr/>
        </p:nvSpPr>
        <p:spPr>
          <a:xfrm rot="17919751">
            <a:off x="2053001" y="24948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ight Arrow 311">
            <a:extLst>
              <a:ext uri="{FF2B5EF4-FFF2-40B4-BE49-F238E27FC236}">
                <a16:creationId xmlns:a16="http://schemas.microsoft.com/office/drawing/2014/main" id="{75BFAE11-BFC5-3944-86E7-CF3020EAA0DC}"/>
              </a:ext>
            </a:extLst>
          </p:cNvPr>
          <p:cNvSpPr/>
          <p:nvPr/>
        </p:nvSpPr>
        <p:spPr>
          <a:xfrm rot="14738398">
            <a:off x="2770065" y="24873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ight Arrow 312">
            <a:extLst>
              <a:ext uri="{FF2B5EF4-FFF2-40B4-BE49-F238E27FC236}">
                <a16:creationId xmlns:a16="http://schemas.microsoft.com/office/drawing/2014/main" id="{024453BD-AB50-274A-A514-C56039B1C3DA}"/>
              </a:ext>
            </a:extLst>
          </p:cNvPr>
          <p:cNvSpPr/>
          <p:nvPr/>
        </p:nvSpPr>
        <p:spPr>
          <a:xfrm rot="12608806">
            <a:off x="3067376" y="24511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4" name="Content Placeholder 2">
                <a:extLst>
                  <a:ext uri="{FF2B5EF4-FFF2-40B4-BE49-F238E27FC236}">
                    <a16:creationId xmlns:a16="http://schemas.microsoft.com/office/drawing/2014/main" id="{56F05ADA-1F40-1B49-9FB9-6B19AD4FBB04}"/>
                  </a:ext>
                </a:extLst>
              </p:cNvPr>
              <p:cNvSpPr txBox="1">
                <a:spLocks/>
              </p:cNvSpPr>
              <p:nvPr/>
            </p:nvSpPr>
            <p:spPr>
              <a:xfrm>
                <a:off x="2188302" y="21790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4" name="Content Placeholder 2">
                <a:extLst>
                  <a:ext uri="{FF2B5EF4-FFF2-40B4-BE49-F238E27FC236}">
                    <a16:creationId xmlns:a16="http://schemas.microsoft.com/office/drawing/2014/main" id="{56F05ADA-1F40-1B49-9FB9-6B19AD4FBB04}"/>
                  </a:ext>
                </a:extLst>
              </p:cNvPr>
              <p:cNvSpPr txBox="1">
                <a:spLocks noRot="1" noChangeAspect="1" noMove="1" noResize="1" noEditPoints="1" noAdjustHandles="1" noChangeArrowheads="1" noChangeShapeType="1" noTextEdit="1"/>
              </p:cNvSpPr>
              <p:nvPr/>
            </p:nvSpPr>
            <p:spPr>
              <a:xfrm>
                <a:off x="2188302" y="2179036"/>
                <a:ext cx="466367" cy="503588"/>
              </a:xfrm>
              <a:prstGeom prst="rect">
                <a:avLst/>
              </a:prstGeom>
              <a:blipFill>
                <a:blip r:embed="rId9"/>
                <a:stretch>
                  <a:fillRect l="-8108"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5" name="Content Placeholder 2">
                <a:extLst>
                  <a:ext uri="{FF2B5EF4-FFF2-40B4-BE49-F238E27FC236}">
                    <a16:creationId xmlns:a16="http://schemas.microsoft.com/office/drawing/2014/main" id="{5DDB69D7-C4F8-4248-A6D9-2A045C3F274C}"/>
                  </a:ext>
                </a:extLst>
              </p:cNvPr>
              <p:cNvSpPr txBox="1">
                <a:spLocks/>
              </p:cNvSpPr>
              <p:nvPr/>
            </p:nvSpPr>
            <p:spPr>
              <a:xfrm>
                <a:off x="2825317" y="23293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5" name="Content Placeholder 2">
                <a:extLst>
                  <a:ext uri="{FF2B5EF4-FFF2-40B4-BE49-F238E27FC236}">
                    <a16:creationId xmlns:a16="http://schemas.microsoft.com/office/drawing/2014/main" id="{5DDB69D7-C4F8-4248-A6D9-2A045C3F274C}"/>
                  </a:ext>
                </a:extLst>
              </p:cNvPr>
              <p:cNvSpPr txBox="1">
                <a:spLocks noRot="1" noChangeAspect="1" noMove="1" noResize="1" noEditPoints="1" noAdjustHandles="1" noChangeArrowheads="1" noChangeShapeType="1" noTextEdit="1"/>
              </p:cNvSpPr>
              <p:nvPr/>
            </p:nvSpPr>
            <p:spPr>
              <a:xfrm>
                <a:off x="2825317" y="2329377"/>
                <a:ext cx="466367" cy="503588"/>
              </a:xfrm>
              <a:prstGeom prst="rect">
                <a:avLst/>
              </a:prstGeom>
              <a:blipFill>
                <a:blip r:embed="rId10"/>
                <a:stretch>
                  <a:fillRect l="-7895"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6" name="Content Placeholder 2">
                <a:extLst>
                  <a:ext uri="{FF2B5EF4-FFF2-40B4-BE49-F238E27FC236}">
                    <a16:creationId xmlns:a16="http://schemas.microsoft.com/office/drawing/2014/main" id="{DD82C2A5-42D2-854E-BB17-22D353C8A632}"/>
                  </a:ext>
                </a:extLst>
              </p:cNvPr>
              <p:cNvSpPr txBox="1">
                <a:spLocks/>
              </p:cNvSpPr>
              <p:nvPr/>
            </p:nvSpPr>
            <p:spPr>
              <a:xfrm>
                <a:off x="3487555" y="22513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6" name="Content Placeholder 2">
                <a:extLst>
                  <a:ext uri="{FF2B5EF4-FFF2-40B4-BE49-F238E27FC236}">
                    <a16:creationId xmlns:a16="http://schemas.microsoft.com/office/drawing/2014/main" id="{DD82C2A5-42D2-854E-BB17-22D353C8A632}"/>
                  </a:ext>
                </a:extLst>
              </p:cNvPr>
              <p:cNvSpPr txBox="1">
                <a:spLocks noRot="1" noChangeAspect="1" noMove="1" noResize="1" noEditPoints="1" noAdjustHandles="1" noChangeArrowheads="1" noChangeShapeType="1" noTextEdit="1"/>
              </p:cNvSpPr>
              <p:nvPr/>
            </p:nvSpPr>
            <p:spPr>
              <a:xfrm>
                <a:off x="3487555" y="2251337"/>
                <a:ext cx="466367" cy="503588"/>
              </a:xfrm>
              <a:prstGeom prst="rect">
                <a:avLst/>
              </a:prstGeom>
              <a:blipFill>
                <a:blip r:embed="rId11"/>
                <a:stretch>
                  <a:fillRect l="-7895"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7" name="Content Placeholder 2">
                <a:extLst>
                  <a:ext uri="{FF2B5EF4-FFF2-40B4-BE49-F238E27FC236}">
                    <a16:creationId xmlns:a16="http://schemas.microsoft.com/office/drawing/2014/main" id="{1EB0BC6B-788E-B14B-A05E-9AF77A847BC9}"/>
                  </a:ext>
                </a:extLst>
              </p:cNvPr>
              <p:cNvSpPr txBox="1">
                <a:spLocks/>
              </p:cNvSpPr>
              <p:nvPr/>
            </p:nvSpPr>
            <p:spPr>
              <a:xfrm>
                <a:off x="4336518" y="21429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317" name="Content Placeholder 2">
                <a:extLst>
                  <a:ext uri="{FF2B5EF4-FFF2-40B4-BE49-F238E27FC236}">
                    <a16:creationId xmlns:a16="http://schemas.microsoft.com/office/drawing/2014/main" id="{1EB0BC6B-788E-B14B-A05E-9AF77A847BC9}"/>
                  </a:ext>
                </a:extLst>
              </p:cNvPr>
              <p:cNvSpPr txBox="1">
                <a:spLocks noRot="1" noChangeAspect="1" noMove="1" noResize="1" noEditPoints="1" noAdjustHandles="1" noChangeArrowheads="1" noChangeShapeType="1" noTextEdit="1"/>
              </p:cNvSpPr>
              <p:nvPr/>
            </p:nvSpPr>
            <p:spPr>
              <a:xfrm>
                <a:off x="4336518" y="2142956"/>
                <a:ext cx="466367" cy="503588"/>
              </a:xfrm>
              <a:prstGeom prst="rect">
                <a:avLst/>
              </a:prstGeom>
              <a:blipFill>
                <a:blip r:embed="rId12"/>
                <a:stretch>
                  <a:fillRect l="-7895" b="-4878"/>
                </a:stretch>
              </a:blipFill>
            </p:spPr>
            <p:txBody>
              <a:bodyPr/>
              <a:lstStyle/>
              <a:p>
                <a:r>
                  <a:rPr lang="en-US">
                    <a:noFill/>
                  </a:rPr>
                  <a:t> </a:t>
                </a:r>
              </a:p>
            </p:txBody>
          </p:sp>
        </mc:Fallback>
      </mc:AlternateContent>
      <p:grpSp>
        <p:nvGrpSpPr>
          <p:cNvPr id="318" name="Group 317">
            <a:extLst>
              <a:ext uri="{FF2B5EF4-FFF2-40B4-BE49-F238E27FC236}">
                <a16:creationId xmlns:a16="http://schemas.microsoft.com/office/drawing/2014/main" id="{3AA05003-21C9-9245-AD95-20290C3F0738}"/>
              </a:ext>
            </a:extLst>
          </p:cNvPr>
          <p:cNvGrpSpPr/>
          <p:nvPr/>
        </p:nvGrpSpPr>
        <p:grpSpPr>
          <a:xfrm>
            <a:off x="2425250" y="1745904"/>
            <a:ext cx="1364224" cy="311369"/>
            <a:chOff x="2297660" y="4140835"/>
            <a:chExt cx="1364224" cy="311369"/>
          </a:xfrm>
        </p:grpSpPr>
        <p:sp>
          <p:nvSpPr>
            <p:cNvPr id="319" name="Rounded Rectangle 318">
              <a:extLst>
                <a:ext uri="{FF2B5EF4-FFF2-40B4-BE49-F238E27FC236}">
                  <a16:creationId xmlns:a16="http://schemas.microsoft.com/office/drawing/2014/main" id="{ED7FB756-FC2A-1547-B2F9-5D48E03C3DA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B76ED5C2-C184-7746-B6E1-36B0719D4B47}"/>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17E267D-FA1A-EE4C-AFBB-EF5E2B603B20}"/>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31E27BC2-3AD4-334F-A5FC-282AD5815CA8}"/>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0AEF403B-2B5B-BC42-A54F-49F3D6C2A27F}"/>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20C1B184-A620-6045-A91E-D0C0D8F5D64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5" name="Right Arrow 324">
            <a:extLst>
              <a:ext uri="{FF2B5EF4-FFF2-40B4-BE49-F238E27FC236}">
                <a16:creationId xmlns:a16="http://schemas.microsoft.com/office/drawing/2014/main" id="{0F3DF4CF-8A83-344C-8BCA-E688CBBEEDF0}"/>
              </a:ext>
            </a:extLst>
          </p:cNvPr>
          <p:cNvSpPr/>
          <p:nvPr/>
        </p:nvSpPr>
        <p:spPr>
          <a:xfrm rot="16200000">
            <a:off x="6625445" y="24647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6" name="Content Placeholder 2">
                <a:extLst>
                  <a:ext uri="{FF2B5EF4-FFF2-40B4-BE49-F238E27FC236}">
                    <a16:creationId xmlns:a16="http://schemas.microsoft.com/office/drawing/2014/main" id="{630BAE30-3742-F141-8E6B-67307D71D86B}"/>
                  </a:ext>
                </a:extLst>
              </p:cNvPr>
              <p:cNvSpPr txBox="1">
                <a:spLocks/>
              </p:cNvSpPr>
              <p:nvPr/>
            </p:nvSpPr>
            <p:spPr>
              <a:xfrm>
                <a:off x="6613592" y="18186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326" name="Content Placeholder 2">
                <a:extLst>
                  <a:ext uri="{FF2B5EF4-FFF2-40B4-BE49-F238E27FC236}">
                    <a16:creationId xmlns:a16="http://schemas.microsoft.com/office/drawing/2014/main" id="{630BAE30-3742-F141-8E6B-67307D71D86B}"/>
                  </a:ext>
                </a:extLst>
              </p:cNvPr>
              <p:cNvSpPr txBox="1">
                <a:spLocks noRot="1" noChangeAspect="1" noMove="1" noResize="1" noEditPoints="1" noAdjustHandles="1" noChangeArrowheads="1" noChangeShapeType="1" noTextEdit="1"/>
              </p:cNvSpPr>
              <p:nvPr/>
            </p:nvSpPr>
            <p:spPr>
              <a:xfrm>
                <a:off x="6613592" y="1818626"/>
                <a:ext cx="750397" cy="503588"/>
              </a:xfrm>
              <a:prstGeom prst="rect">
                <a:avLst/>
              </a:prstGeom>
              <a:blipFill>
                <a:blip r:embed="rId13"/>
                <a:stretch>
                  <a:fillRect b="-10000"/>
                </a:stretch>
              </a:blipFill>
            </p:spPr>
            <p:txBody>
              <a:bodyPr/>
              <a:lstStyle/>
              <a:p>
                <a:r>
                  <a:rPr lang="en-US">
                    <a:noFill/>
                  </a:rPr>
                  <a:t> </a:t>
                </a:r>
              </a:p>
            </p:txBody>
          </p:sp>
        </mc:Fallback>
      </mc:AlternateContent>
      <p:sp>
        <p:nvSpPr>
          <p:cNvPr id="327" name="Content Placeholder 2">
            <a:extLst>
              <a:ext uri="{FF2B5EF4-FFF2-40B4-BE49-F238E27FC236}">
                <a16:creationId xmlns:a16="http://schemas.microsoft.com/office/drawing/2014/main" id="{C97EF0A8-374A-C84A-844F-39D2A409AE7E}"/>
              </a:ext>
            </a:extLst>
          </p:cNvPr>
          <p:cNvSpPr txBox="1">
            <a:spLocks/>
          </p:cNvSpPr>
          <p:nvPr/>
        </p:nvSpPr>
        <p:spPr>
          <a:xfrm>
            <a:off x="6477530" y="14585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328" name="Right Arrow 327">
            <a:extLst>
              <a:ext uri="{FF2B5EF4-FFF2-40B4-BE49-F238E27FC236}">
                <a16:creationId xmlns:a16="http://schemas.microsoft.com/office/drawing/2014/main" id="{74132A32-2518-6840-8786-2A92A9AA7EEC}"/>
              </a:ext>
            </a:extLst>
          </p:cNvPr>
          <p:cNvSpPr/>
          <p:nvPr/>
        </p:nvSpPr>
        <p:spPr>
          <a:xfrm rot="16200000">
            <a:off x="6600171" y="51080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a:extLst>
              <a:ext uri="{FF2B5EF4-FFF2-40B4-BE49-F238E27FC236}">
                <a16:creationId xmlns:a16="http://schemas.microsoft.com/office/drawing/2014/main" id="{D187C7AA-C3A4-3E4A-A252-9638FDF138C0}"/>
              </a:ext>
            </a:extLst>
          </p:cNvPr>
          <p:cNvGrpSpPr/>
          <p:nvPr/>
        </p:nvGrpSpPr>
        <p:grpSpPr>
          <a:xfrm rot="16200000">
            <a:off x="7375453" y="4032593"/>
            <a:ext cx="1364224" cy="311369"/>
            <a:chOff x="2297660" y="4140835"/>
            <a:chExt cx="1364224" cy="311369"/>
          </a:xfrm>
        </p:grpSpPr>
        <p:sp>
          <p:nvSpPr>
            <p:cNvPr id="330" name="Rounded Rectangle 329">
              <a:extLst>
                <a:ext uri="{FF2B5EF4-FFF2-40B4-BE49-F238E27FC236}">
                  <a16:creationId xmlns:a16="http://schemas.microsoft.com/office/drawing/2014/main" id="{6A675BDD-8ACD-E143-B260-8BDEBF54BEF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1" name="Oval 330">
              <a:extLst>
                <a:ext uri="{FF2B5EF4-FFF2-40B4-BE49-F238E27FC236}">
                  <a16:creationId xmlns:a16="http://schemas.microsoft.com/office/drawing/2014/main" id="{ACFFD742-F79D-3C4C-82C1-011B13C4F814}"/>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2" name="Oval 331">
              <a:extLst>
                <a:ext uri="{FF2B5EF4-FFF2-40B4-BE49-F238E27FC236}">
                  <a16:creationId xmlns:a16="http://schemas.microsoft.com/office/drawing/2014/main" id="{5F05A1E4-3190-4A4C-8F48-6BC8F45E860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3" name="Oval 332">
              <a:extLst>
                <a:ext uri="{FF2B5EF4-FFF2-40B4-BE49-F238E27FC236}">
                  <a16:creationId xmlns:a16="http://schemas.microsoft.com/office/drawing/2014/main" id="{857CDEB7-386C-DA4F-BF1A-1D0358E8939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4" name="Oval 333">
              <a:extLst>
                <a:ext uri="{FF2B5EF4-FFF2-40B4-BE49-F238E27FC236}">
                  <a16:creationId xmlns:a16="http://schemas.microsoft.com/office/drawing/2014/main" id="{9A531480-152A-D642-89E0-F5EDC52B3F5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5" name="Oval 334">
              <a:extLst>
                <a:ext uri="{FF2B5EF4-FFF2-40B4-BE49-F238E27FC236}">
                  <a16:creationId xmlns:a16="http://schemas.microsoft.com/office/drawing/2014/main" id="{C2CCBB35-8C36-DA44-A939-467A66425E10}"/>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336" name="Content Placeholder 2">
            <a:extLst>
              <a:ext uri="{FF2B5EF4-FFF2-40B4-BE49-F238E27FC236}">
                <a16:creationId xmlns:a16="http://schemas.microsoft.com/office/drawing/2014/main" id="{FE1D6CF5-9710-8448-96A4-DE3B09C3F8B2}"/>
              </a:ext>
            </a:extLst>
          </p:cNvPr>
          <p:cNvSpPr txBox="1">
            <a:spLocks/>
          </p:cNvSpPr>
          <p:nvPr/>
        </p:nvSpPr>
        <p:spPr>
          <a:xfrm>
            <a:off x="7668570" y="55701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mc:Choice xmlns:a14="http://schemas.microsoft.com/office/drawing/2010/main" Requires="a14">
          <p:sp>
            <p:nvSpPr>
              <p:cNvPr id="337" name="Content Placeholder 2">
                <a:extLst>
                  <a:ext uri="{FF2B5EF4-FFF2-40B4-BE49-F238E27FC236}">
                    <a16:creationId xmlns:a16="http://schemas.microsoft.com/office/drawing/2014/main" id="{DC723E11-3591-EE47-B093-87CE34143AFD}"/>
                  </a:ext>
                </a:extLst>
              </p:cNvPr>
              <p:cNvSpPr txBox="1">
                <a:spLocks/>
              </p:cNvSpPr>
              <p:nvPr/>
            </p:nvSpPr>
            <p:spPr>
              <a:xfrm>
                <a:off x="7436677" y="28943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37" name="Content Placeholder 2">
                <a:extLst>
                  <a:ext uri="{FF2B5EF4-FFF2-40B4-BE49-F238E27FC236}">
                    <a16:creationId xmlns:a16="http://schemas.microsoft.com/office/drawing/2014/main" id="{DC723E11-3591-EE47-B093-87CE34143AFD}"/>
                  </a:ext>
                </a:extLst>
              </p:cNvPr>
              <p:cNvSpPr txBox="1">
                <a:spLocks noRot="1" noChangeAspect="1" noMove="1" noResize="1" noEditPoints="1" noAdjustHandles="1" noChangeArrowheads="1" noChangeShapeType="1" noTextEdit="1"/>
              </p:cNvSpPr>
              <p:nvPr/>
            </p:nvSpPr>
            <p:spPr>
              <a:xfrm>
                <a:off x="7436677" y="2894334"/>
                <a:ext cx="1240142" cy="503588"/>
              </a:xfrm>
              <a:prstGeom prst="rect">
                <a:avLst/>
              </a:prstGeom>
              <a:blipFill>
                <a:blip r:embed="rId14"/>
                <a:stretch>
                  <a:fillRect l="-1010" r="-4040" b="-30000"/>
                </a:stretch>
              </a:blipFill>
            </p:spPr>
            <p:txBody>
              <a:bodyPr/>
              <a:lstStyle/>
              <a:p>
                <a:r>
                  <a:rPr lang="en-US">
                    <a:noFill/>
                  </a:rPr>
                  <a:t> </a:t>
                </a:r>
              </a:p>
            </p:txBody>
          </p:sp>
        </mc:Fallback>
      </mc:AlternateContent>
      <p:sp>
        <p:nvSpPr>
          <p:cNvPr id="338" name="Right Arrow 337">
            <a:extLst>
              <a:ext uri="{FF2B5EF4-FFF2-40B4-BE49-F238E27FC236}">
                <a16:creationId xmlns:a16="http://schemas.microsoft.com/office/drawing/2014/main" id="{6523C48E-B412-224E-9AD1-41FEB632CBF2}"/>
              </a:ext>
            </a:extLst>
          </p:cNvPr>
          <p:cNvSpPr/>
          <p:nvPr/>
        </p:nvSpPr>
        <p:spPr>
          <a:xfrm rot="16200000">
            <a:off x="7798303" y="24647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9" name="Content Placeholder 2">
                <a:extLst>
                  <a:ext uri="{FF2B5EF4-FFF2-40B4-BE49-F238E27FC236}">
                    <a16:creationId xmlns:a16="http://schemas.microsoft.com/office/drawing/2014/main" id="{6BDD4A64-915A-2F45-AE56-9A1C0F184117}"/>
                  </a:ext>
                </a:extLst>
              </p:cNvPr>
              <p:cNvSpPr txBox="1">
                <a:spLocks/>
              </p:cNvSpPr>
              <p:nvPr/>
            </p:nvSpPr>
            <p:spPr>
              <a:xfrm>
                <a:off x="7786450" y="18186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339" name="Content Placeholder 2">
                <a:extLst>
                  <a:ext uri="{FF2B5EF4-FFF2-40B4-BE49-F238E27FC236}">
                    <a16:creationId xmlns:a16="http://schemas.microsoft.com/office/drawing/2014/main" id="{6BDD4A64-915A-2F45-AE56-9A1C0F184117}"/>
                  </a:ext>
                </a:extLst>
              </p:cNvPr>
              <p:cNvSpPr txBox="1">
                <a:spLocks noRot="1" noChangeAspect="1" noMove="1" noResize="1" noEditPoints="1" noAdjustHandles="1" noChangeArrowheads="1" noChangeShapeType="1" noTextEdit="1"/>
              </p:cNvSpPr>
              <p:nvPr/>
            </p:nvSpPr>
            <p:spPr>
              <a:xfrm>
                <a:off x="7786450" y="1818627"/>
                <a:ext cx="750397" cy="503588"/>
              </a:xfrm>
              <a:prstGeom prst="rect">
                <a:avLst/>
              </a:prstGeom>
              <a:blipFill>
                <a:blip r:embed="rId15"/>
                <a:stretch>
                  <a:fillRect b="-10000"/>
                </a:stretch>
              </a:blipFill>
            </p:spPr>
            <p:txBody>
              <a:bodyPr/>
              <a:lstStyle/>
              <a:p>
                <a:r>
                  <a:rPr lang="en-US">
                    <a:noFill/>
                  </a:rPr>
                  <a:t> </a:t>
                </a:r>
              </a:p>
            </p:txBody>
          </p:sp>
        </mc:Fallback>
      </mc:AlternateContent>
      <p:sp>
        <p:nvSpPr>
          <p:cNvPr id="340" name="Content Placeholder 2">
            <a:extLst>
              <a:ext uri="{FF2B5EF4-FFF2-40B4-BE49-F238E27FC236}">
                <a16:creationId xmlns:a16="http://schemas.microsoft.com/office/drawing/2014/main" id="{58497AAD-D025-154D-A7FB-94C0B79E0215}"/>
              </a:ext>
            </a:extLst>
          </p:cNvPr>
          <p:cNvSpPr txBox="1">
            <a:spLocks/>
          </p:cNvSpPr>
          <p:nvPr/>
        </p:nvSpPr>
        <p:spPr>
          <a:xfrm>
            <a:off x="7568805" y="14585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341" name="Right Arrow 340">
            <a:extLst>
              <a:ext uri="{FF2B5EF4-FFF2-40B4-BE49-F238E27FC236}">
                <a16:creationId xmlns:a16="http://schemas.microsoft.com/office/drawing/2014/main" id="{72CD864C-F089-8A4A-9C73-4B5134239912}"/>
              </a:ext>
            </a:extLst>
          </p:cNvPr>
          <p:cNvSpPr/>
          <p:nvPr/>
        </p:nvSpPr>
        <p:spPr>
          <a:xfrm rot="16200000">
            <a:off x="7773029" y="51080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ight Arrow 341">
            <a:extLst>
              <a:ext uri="{FF2B5EF4-FFF2-40B4-BE49-F238E27FC236}">
                <a16:creationId xmlns:a16="http://schemas.microsoft.com/office/drawing/2014/main" id="{8894C321-2648-AD41-9494-FAB896544E7A}"/>
              </a:ext>
            </a:extLst>
          </p:cNvPr>
          <p:cNvSpPr/>
          <p:nvPr/>
        </p:nvSpPr>
        <p:spPr>
          <a:xfrm>
            <a:off x="7217382" y="40287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3" name="Group 342">
            <a:extLst>
              <a:ext uri="{FF2B5EF4-FFF2-40B4-BE49-F238E27FC236}">
                <a16:creationId xmlns:a16="http://schemas.microsoft.com/office/drawing/2014/main" id="{386B3312-1AE9-6D4C-B816-8225B1F680B0}"/>
              </a:ext>
            </a:extLst>
          </p:cNvPr>
          <p:cNvGrpSpPr/>
          <p:nvPr/>
        </p:nvGrpSpPr>
        <p:grpSpPr>
          <a:xfrm rot="16200000">
            <a:off x="8528782" y="4032591"/>
            <a:ext cx="1364224" cy="311369"/>
            <a:chOff x="2297660" y="4140835"/>
            <a:chExt cx="1364224" cy="311369"/>
          </a:xfrm>
        </p:grpSpPr>
        <p:sp>
          <p:nvSpPr>
            <p:cNvPr id="344" name="Rounded Rectangle 343">
              <a:extLst>
                <a:ext uri="{FF2B5EF4-FFF2-40B4-BE49-F238E27FC236}">
                  <a16:creationId xmlns:a16="http://schemas.microsoft.com/office/drawing/2014/main" id="{DB360BE1-0095-BE48-BCEF-CCD2E00088E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5" name="Oval 344">
              <a:extLst>
                <a:ext uri="{FF2B5EF4-FFF2-40B4-BE49-F238E27FC236}">
                  <a16:creationId xmlns:a16="http://schemas.microsoft.com/office/drawing/2014/main" id="{1F5DB3FF-4626-FB4B-A243-07122B9A3B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6" name="Oval 345">
              <a:extLst>
                <a:ext uri="{FF2B5EF4-FFF2-40B4-BE49-F238E27FC236}">
                  <a16:creationId xmlns:a16="http://schemas.microsoft.com/office/drawing/2014/main" id="{035D05ED-A7CC-E94D-9688-4E9279408EC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7" name="Oval 346">
              <a:extLst>
                <a:ext uri="{FF2B5EF4-FFF2-40B4-BE49-F238E27FC236}">
                  <a16:creationId xmlns:a16="http://schemas.microsoft.com/office/drawing/2014/main" id="{125A23FF-E87F-A44C-B89C-CD3E2EDA05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8" name="Oval 347">
              <a:extLst>
                <a:ext uri="{FF2B5EF4-FFF2-40B4-BE49-F238E27FC236}">
                  <a16:creationId xmlns:a16="http://schemas.microsoft.com/office/drawing/2014/main" id="{CEE8DB40-4163-E445-AF80-41518F693DC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9" name="Oval 348">
              <a:extLst>
                <a:ext uri="{FF2B5EF4-FFF2-40B4-BE49-F238E27FC236}">
                  <a16:creationId xmlns:a16="http://schemas.microsoft.com/office/drawing/2014/main" id="{1F9F628D-F881-CB42-8D16-471CDE2DF9C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350" name="Content Placeholder 2">
                <a:extLst>
                  <a:ext uri="{FF2B5EF4-FFF2-40B4-BE49-F238E27FC236}">
                    <a16:creationId xmlns:a16="http://schemas.microsoft.com/office/drawing/2014/main" id="{2DAFD148-F25E-2049-B56B-F77B324DFBD7}"/>
                  </a:ext>
                </a:extLst>
              </p:cNvPr>
              <p:cNvSpPr txBox="1">
                <a:spLocks/>
              </p:cNvSpPr>
              <p:nvPr/>
            </p:nvSpPr>
            <p:spPr>
              <a:xfrm>
                <a:off x="8590006" y="28943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3</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50" name="Content Placeholder 2">
                <a:extLst>
                  <a:ext uri="{FF2B5EF4-FFF2-40B4-BE49-F238E27FC236}">
                    <a16:creationId xmlns:a16="http://schemas.microsoft.com/office/drawing/2014/main" id="{2DAFD148-F25E-2049-B56B-F77B324DFBD7}"/>
                  </a:ext>
                </a:extLst>
              </p:cNvPr>
              <p:cNvSpPr txBox="1">
                <a:spLocks noRot="1" noChangeAspect="1" noMove="1" noResize="1" noEditPoints="1" noAdjustHandles="1" noChangeArrowheads="1" noChangeShapeType="1" noTextEdit="1"/>
              </p:cNvSpPr>
              <p:nvPr/>
            </p:nvSpPr>
            <p:spPr>
              <a:xfrm>
                <a:off x="8590006" y="2894332"/>
                <a:ext cx="1240142" cy="503588"/>
              </a:xfrm>
              <a:prstGeom prst="rect">
                <a:avLst/>
              </a:prstGeom>
              <a:blipFill>
                <a:blip r:embed="rId16"/>
                <a:stretch>
                  <a:fillRect l="-1010" r="-4040" b="-30000"/>
                </a:stretch>
              </a:blipFill>
            </p:spPr>
            <p:txBody>
              <a:bodyPr/>
              <a:lstStyle/>
              <a:p>
                <a:r>
                  <a:rPr lang="en-US">
                    <a:noFill/>
                  </a:rPr>
                  <a:t> </a:t>
                </a:r>
              </a:p>
            </p:txBody>
          </p:sp>
        </mc:Fallback>
      </mc:AlternateContent>
      <p:sp>
        <p:nvSpPr>
          <p:cNvPr id="351" name="Right Arrow 350">
            <a:extLst>
              <a:ext uri="{FF2B5EF4-FFF2-40B4-BE49-F238E27FC236}">
                <a16:creationId xmlns:a16="http://schemas.microsoft.com/office/drawing/2014/main" id="{D43622D0-6848-DC45-B98E-A76C11A5DE78}"/>
              </a:ext>
            </a:extLst>
          </p:cNvPr>
          <p:cNvSpPr/>
          <p:nvPr/>
        </p:nvSpPr>
        <p:spPr>
          <a:xfrm rot="16200000">
            <a:off x="8951632" y="24647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2" name="Content Placeholder 2">
                <a:extLst>
                  <a:ext uri="{FF2B5EF4-FFF2-40B4-BE49-F238E27FC236}">
                    <a16:creationId xmlns:a16="http://schemas.microsoft.com/office/drawing/2014/main" id="{462F769E-1CE0-B646-B648-32D162EC1C58}"/>
                  </a:ext>
                </a:extLst>
              </p:cNvPr>
              <p:cNvSpPr txBox="1">
                <a:spLocks/>
              </p:cNvSpPr>
              <p:nvPr/>
            </p:nvSpPr>
            <p:spPr>
              <a:xfrm>
                <a:off x="8939779" y="18186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p:sp>
            <p:nvSpPr>
              <p:cNvPr id="352" name="Content Placeholder 2">
                <a:extLst>
                  <a:ext uri="{FF2B5EF4-FFF2-40B4-BE49-F238E27FC236}">
                    <a16:creationId xmlns:a16="http://schemas.microsoft.com/office/drawing/2014/main" id="{462F769E-1CE0-B646-B648-32D162EC1C58}"/>
                  </a:ext>
                </a:extLst>
              </p:cNvPr>
              <p:cNvSpPr txBox="1">
                <a:spLocks noRot="1" noChangeAspect="1" noMove="1" noResize="1" noEditPoints="1" noAdjustHandles="1" noChangeArrowheads="1" noChangeShapeType="1" noTextEdit="1"/>
              </p:cNvSpPr>
              <p:nvPr/>
            </p:nvSpPr>
            <p:spPr>
              <a:xfrm>
                <a:off x="8939779" y="1818625"/>
                <a:ext cx="750397" cy="503588"/>
              </a:xfrm>
              <a:prstGeom prst="rect">
                <a:avLst/>
              </a:prstGeom>
              <a:blipFill>
                <a:blip r:embed="rId17"/>
                <a:stretch>
                  <a:fillRect b="-10000"/>
                </a:stretch>
              </a:blipFill>
            </p:spPr>
            <p:txBody>
              <a:bodyPr/>
              <a:lstStyle/>
              <a:p>
                <a:r>
                  <a:rPr lang="en-US">
                    <a:noFill/>
                  </a:rPr>
                  <a:t> </a:t>
                </a:r>
              </a:p>
            </p:txBody>
          </p:sp>
        </mc:Fallback>
      </mc:AlternateContent>
      <p:sp>
        <p:nvSpPr>
          <p:cNvPr id="353" name="Content Placeholder 2">
            <a:extLst>
              <a:ext uri="{FF2B5EF4-FFF2-40B4-BE49-F238E27FC236}">
                <a16:creationId xmlns:a16="http://schemas.microsoft.com/office/drawing/2014/main" id="{860A67FF-D11F-4D49-86F0-3043903EC41E}"/>
              </a:ext>
            </a:extLst>
          </p:cNvPr>
          <p:cNvSpPr txBox="1">
            <a:spLocks/>
          </p:cNvSpPr>
          <p:nvPr/>
        </p:nvSpPr>
        <p:spPr>
          <a:xfrm>
            <a:off x="8722134" y="1458587"/>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354" name="Right Arrow 353">
            <a:extLst>
              <a:ext uri="{FF2B5EF4-FFF2-40B4-BE49-F238E27FC236}">
                <a16:creationId xmlns:a16="http://schemas.microsoft.com/office/drawing/2014/main" id="{FC88B4DE-E739-D845-88D0-5C80D297AC3D}"/>
              </a:ext>
            </a:extLst>
          </p:cNvPr>
          <p:cNvSpPr/>
          <p:nvPr/>
        </p:nvSpPr>
        <p:spPr>
          <a:xfrm rot="16200000">
            <a:off x="8926358" y="51080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ight Arrow 354">
            <a:extLst>
              <a:ext uri="{FF2B5EF4-FFF2-40B4-BE49-F238E27FC236}">
                <a16:creationId xmlns:a16="http://schemas.microsoft.com/office/drawing/2014/main" id="{3540F18D-4AAA-FE44-98A5-116DD944E10B}"/>
              </a:ext>
            </a:extLst>
          </p:cNvPr>
          <p:cNvSpPr/>
          <p:nvPr/>
        </p:nvSpPr>
        <p:spPr>
          <a:xfrm>
            <a:off x="8370711" y="40287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Content Placeholder 2">
            <a:extLst>
              <a:ext uri="{FF2B5EF4-FFF2-40B4-BE49-F238E27FC236}">
                <a16:creationId xmlns:a16="http://schemas.microsoft.com/office/drawing/2014/main" id="{F0AB7B12-526B-0B4A-B3B8-91A7708F32C9}"/>
              </a:ext>
            </a:extLst>
          </p:cNvPr>
          <p:cNvSpPr txBox="1">
            <a:spLocks/>
          </p:cNvSpPr>
          <p:nvPr/>
        </p:nvSpPr>
        <p:spPr>
          <a:xfrm>
            <a:off x="8572603" y="5573162"/>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chien</a:t>
            </a:r>
            <a:endParaRPr lang="en-US" sz="2400" dirty="0">
              <a:latin typeface="Avenir Light" panose="020B0402020203020204" pitchFamily="34" charset="77"/>
            </a:endParaRPr>
          </a:p>
        </p:txBody>
      </p:sp>
      <p:grpSp>
        <p:nvGrpSpPr>
          <p:cNvPr id="357" name="Group 356">
            <a:extLst>
              <a:ext uri="{FF2B5EF4-FFF2-40B4-BE49-F238E27FC236}">
                <a16:creationId xmlns:a16="http://schemas.microsoft.com/office/drawing/2014/main" id="{25B29DF6-1563-264A-A8F3-AEFF8F0CDB09}"/>
              </a:ext>
            </a:extLst>
          </p:cNvPr>
          <p:cNvGrpSpPr/>
          <p:nvPr/>
        </p:nvGrpSpPr>
        <p:grpSpPr>
          <a:xfrm rot="16200000">
            <a:off x="9595936" y="4032590"/>
            <a:ext cx="1364224" cy="311369"/>
            <a:chOff x="2297660" y="4140835"/>
            <a:chExt cx="1364224" cy="311369"/>
          </a:xfrm>
        </p:grpSpPr>
        <p:sp>
          <p:nvSpPr>
            <p:cNvPr id="358" name="Rounded Rectangle 357">
              <a:extLst>
                <a:ext uri="{FF2B5EF4-FFF2-40B4-BE49-F238E27FC236}">
                  <a16:creationId xmlns:a16="http://schemas.microsoft.com/office/drawing/2014/main" id="{EB07FD77-47DC-2D4D-8EDA-A306BC5987D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9" name="Oval 358">
              <a:extLst>
                <a:ext uri="{FF2B5EF4-FFF2-40B4-BE49-F238E27FC236}">
                  <a16:creationId xmlns:a16="http://schemas.microsoft.com/office/drawing/2014/main" id="{93BF69B0-BD57-DB48-B541-E578ECCA67FA}"/>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0" name="Oval 359">
              <a:extLst>
                <a:ext uri="{FF2B5EF4-FFF2-40B4-BE49-F238E27FC236}">
                  <a16:creationId xmlns:a16="http://schemas.microsoft.com/office/drawing/2014/main" id="{7C9465E4-46F2-0A45-A17E-6763C0BB00B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1" name="Oval 360">
              <a:extLst>
                <a:ext uri="{FF2B5EF4-FFF2-40B4-BE49-F238E27FC236}">
                  <a16:creationId xmlns:a16="http://schemas.microsoft.com/office/drawing/2014/main" id="{7C0A9D8F-E2AB-4B47-A3C1-9E90F66699F4}"/>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2" name="Oval 361">
              <a:extLst>
                <a:ext uri="{FF2B5EF4-FFF2-40B4-BE49-F238E27FC236}">
                  <a16:creationId xmlns:a16="http://schemas.microsoft.com/office/drawing/2014/main" id="{0A64F8FD-F5B5-5747-9528-8034BA30C6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63" name="Oval 362">
              <a:extLst>
                <a:ext uri="{FF2B5EF4-FFF2-40B4-BE49-F238E27FC236}">
                  <a16:creationId xmlns:a16="http://schemas.microsoft.com/office/drawing/2014/main" id="{613F13EE-523D-224B-AC5E-AED437C7F7AF}"/>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364" name="Content Placeholder 2">
                <a:extLst>
                  <a:ext uri="{FF2B5EF4-FFF2-40B4-BE49-F238E27FC236}">
                    <a16:creationId xmlns:a16="http://schemas.microsoft.com/office/drawing/2014/main" id="{AAB71640-83C6-2443-BBF6-3FD48D53CCED}"/>
                  </a:ext>
                </a:extLst>
              </p:cNvPr>
              <p:cNvSpPr txBox="1">
                <a:spLocks/>
              </p:cNvSpPr>
              <p:nvPr/>
            </p:nvSpPr>
            <p:spPr>
              <a:xfrm>
                <a:off x="9657160" y="289433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4</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4</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64" name="Content Placeholder 2">
                <a:extLst>
                  <a:ext uri="{FF2B5EF4-FFF2-40B4-BE49-F238E27FC236}">
                    <a16:creationId xmlns:a16="http://schemas.microsoft.com/office/drawing/2014/main" id="{AAB71640-83C6-2443-BBF6-3FD48D53CCED}"/>
                  </a:ext>
                </a:extLst>
              </p:cNvPr>
              <p:cNvSpPr txBox="1">
                <a:spLocks noRot="1" noChangeAspect="1" noMove="1" noResize="1" noEditPoints="1" noAdjustHandles="1" noChangeArrowheads="1" noChangeShapeType="1" noTextEdit="1"/>
              </p:cNvSpPr>
              <p:nvPr/>
            </p:nvSpPr>
            <p:spPr>
              <a:xfrm>
                <a:off x="9657160" y="2894331"/>
                <a:ext cx="1240142" cy="503588"/>
              </a:xfrm>
              <a:prstGeom prst="rect">
                <a:avLst/>
              </a:prstGeom>
              <a:blipFill>
                <a:blip r:embed="rId18"/>
                <a:stretch>
                  <a:fillRect l="-1010" r="-4040" b="-30000"/>
                </a:stretch>
              </a:blipFill>
            </p:spPr>
            <p:txBody>
              <a:bodyPr/>
              <a:lstStyle/>
              <a:p>
                <a:r>
                  <a:rPr lang="en-US">
                    <a:noFill/>
                  </a:rPr>
                  <a:t> </a:t>
                </a:r>
              </a:p>
            </p:txBody>
          </p:sp>
        </mc:Fallback>
      </mc:AlternateContent>
      <p:sp>
        <p:nvSpPr>
          <p:cNvPr id="365" name="Right Arrow 364">
            <a:extLst>
              <a:ext uri="{FF2B5EF4-FFF2-40B4-BE49-F238E27FC236}">
                <a16:creationId xmlns:a16="http://schemas.microsoft.com/office/drawing/2014/main" id="{1F0D4136-DB7B-9045-9B74-D8729FA5BF60}"/>
              </a:ext>
            </a:extLst>
          </p:cNvPr>
          <p:cNvSpPr/>
          <p:nvPr/>
        </p:nvSpPr>
        <p:spPr>
          <a:xfrm rot="16200000">
            <a:off x="10018786" y="24647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6" name="Content Placeholder 2">
                <a:extLst>
                  <a:ext uri="{FF2B5EF4-FFF2-40B4-BE49-F238E27FC236}">
                    <a16:creationId xmlns:a16="http://schemas.microsoft.com/office/drawing/2014/main" id="{EA07C381-2654-974E-86C4-3C6C20CA7A12}"/>
                  </a:ext>
                </a:extLst>
              </p:cNvPr>
              <p:cNvSpPr txBox="1">
                <a:spLocks/>
              </p:cNvSpPr>
              <p:nvPr/>
            </p:nvSpPr>
            <p:spPr>
              <a:xfrm>
                <a:off x="10006933" y="181862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366" name="Content Placeholder 2">
                <a:extLst>
                  <a:ext uri="{FF2B5EF4-FFF2-40B4-BE49-F238E27FC236}">
                    <a16:creationId xmlns:a16="http://schemas.microsoft.com/office/drawing/2014/main" id="{EA07C381-2654-974E-86C4-3C6C20CA7A12}"/>
                  </a:ext>
                </a:extLst>
              </p:cNvPr>
              <p:cNvSpPr txBox="1">
                <a:spLocks noRot="1" noChangeAspect="1" noMove="1" noResize="1" noEditPoints="1" noAdjustHandles="1" noChangeArrowheads="1" noChangeShapeType="1" noTextEdit="1"/>
              </p:cNvSpPr>
              <p:nvPr/>
            </p:nvSpPr>
            <p:spPr>
              <a:xfrm>
                <a:off x="10006933" y="1818624"/>
                <a:ext cx="750397" cy="503588"/>
              </a:xfrm>
              <a:prstGeom prst="rect">
                <a:avLst/>
              </a:prstGeom>
              <a:blipFill>
                <a:blip r:embed="rId19"/>
                <a:stretch>
                  <a:fillRect b="-10000"/>
                </a:stretch>
              </a:blipFill>
            </p:spPr>
            <p:txBody>
              <a:bodyPr/>
              <a:lstStyle/>
              <a:p>
                <a:r>
                  <a:rPr lang="en-US">
                    <a:noFill/>
                  </a:rPr>
                  <a:t> </a:t>
                </a:r>
              </a:p>
            </p:txBody>
          </p:sp>
        </mc:Fallback>
      </mc:AlternateContent>
      <p:sp>
        <p:nvSpPr>
          <p:cNvPr id="367" name="Content Placeholder 2">
            <a:extLst>
              <a:ext uri="{FF2B5EF4-FFF2-40B4-BE49-F238E27FC236}">
                <a16:creationId xmlns:a16="http://schemas.microsoft.com/office/drawing/2014/main" id="{C09F0C02-8B59-814F-B2E4-3E862557538D}"/>
              </a:ext>
            </a:extLst>
          </p:cNvPr>
          <p:cNvSpPr txBox="1">
            <a:spLocks/>
          </p:cNvSpPr>
          <p:nvPr/>
        </p:nvSpPr>
        <p:spPr>
          <a:xfrm>
            <a:off x="9789288" y="1458586"/>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368" name="Right Arrow 367">
            <a:extLst>
              <a:ext uri="{FF2B5EF4-FFF2-40B4-BE49-F238E27FC236}">
                <a16:creationId xmlns:a16="http://schemas.microsoft.com/office/drawing/2014/main" id="{5A069D6E-995B-7C47-B827-34C0705DE03A}"/>
              </a:ext>
            </a:extLst>
          </p:cNvPr>
          <p:cNvSpPr/>
          <p:nvPr/>
        </p:nvSpPr>
        <p:spPr>
          <a:xfrm rot="16200000">
            <a:off x="9993512" y="510808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ight Arrow 368">
            <a:extLst>
              <a:ext uri="{FF2B5EF4-FFF2-40B4-BE49-F238E27FC236}">
                <a16:creationId xmlns:a16="http://schemas.microsoft.com/office/drawing/2014/main" id="{C4895E14-DAC1-204B-BAF8-D999DED58D13}"/>
              </a:ext>
            </a:extLst>
          </p:cNvPr>
          <p:cNvSpPr/>
          <p:nvPr/>
        </p:nvSpPr>
        <p:spPr>
          <a:xfrm>
            <a:off x="9437865" y="402877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Content Placeholder 2">
            <a:extLst>
              <a:ext uri="{FF2B5EF4-FFF2-40B4-BE49-F238E27FC236}">
                <a16:creationId xmlns:a16="http://schemas.microsoft.com/office/drawing/2014/main" id="{22A3FC58-DDA6-A248-A74B-F21B8CC78BB4}"/>
              </a:ext>
            </a:extLst>
          </p:cNvPr>
          <p:cNvSpPr txBox="1">
            <a:spLocks/>
          </p:cNvSpPr>
          <p:nvPr/>
        </p:nvSpPr>
        <p:spPr>
          <a:xfrm>
            <a:off x="9639757" y="5573161"/>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brun</a:t>
            </a:r>
            <a:endParaRPr lang="en-US" sz="2400" dirty="0">
              <a:latin typeface="Avenir Light" panose="020B0402020203020204" pitchFamily="34" charset="77"/>
            </a:endParaRPr>
          </a:p>
        </p:txBody>
      </p:sp>
      <p:grpSp>
        <p:nvGrpSpPr>
          <p:cNvPr id="371" name="Group 370">
            <a:extLst>
              <a:ext uri="{FF2B5EF4-FFF2-40B4-BE49-F238E27FC236}">
                <a16:creationId xmlns:a16="http://schemas.microsoft.com/office/drawing/2014/main" id="{FB3455D8-EABC-E240-AC47-6BA04CDF6849}"/>
              </a:ext>
            </a:extLst>
          </p:cNvPr>
          <p:cNvGrpSpPr/>
          <p:nvPr/>
        </p:nvGrpSpPr>
        <p:grpSpPr>
          <a:xfrm rot="16200000">
            <a:off x="10685837" y="4032589"/>
            <a:ext cx="1364224" cy="311369"/>
            <a:chOff x="2297660" y="4140835"/>
            <a:chExt cx="1364224" cy="311369"/>
          </a:xfrm>
        </p:grpSpPr>
        <p:sp>
          <p:nvSpPr>
            <p:cNvPr id="372" name="Rounded Rectangle 371">
              <a:extLst>
                <a:ext uri="{FF2B5EF4-FFF2-40B4-BE49-F238E27FC236}">
                  <a16:creationId xmlns:a16="http://schemas.microsoft.com/office/drawing/2014/main" id="{210FA06D-819E-0240-9BF0-2A278E4C5E4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3" name="Oval 372">
              <a:extLst>
                <a:ext uri="{FF2B5EF4-FFF2-40B4-BE49-F238E27FC236}">
                  <a16:creationId xmlns:a16="http://schemas.microsoft.com/office/drawing/2014/main" id="{14A21D48-19E7-8D4C-8CD4-5F6479E1A52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4" name="Oval 373">
              <a:extLst>
                <a:ext uri="{FF2B5EF4-FFF2-40B4-BE49-F238E27FC236}">
                  <a16:creationId xmlns:a16="http://schemas.microsoft.com/office/drawing/2014/main" id="{42C0D16F-05DD-0942-BD43-CF8F7E8BCC9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5" name="Oval 374">
              <a:extLst>
                <a:ext uri="{FF2B5EF4-FFF2-40B4-BE49-F238E27FC236}">
                  <a16:creationId xmlns:a16="http://schemas.microsoft.com/office/drawing/2014/main" id="{1E99E049-CF0A-8043-8A2B-19F1D093A9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6" name="Oval 375">
              <a:extLst>
                <a:ext uri="{FF2B5EF4-FFF2-40B4-BE49-F238E27FC236}">
                  <a16:creationId xmlns:a16="http://schemas.microsoft.com/office/drawing/2014/main" id="{A794A943-C1AA-D54F-BC6C-951A2C71FB9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7" name="Oval 376">
              <a:extLst>
                <a:ext uri="{FF2B5EF4-FFF2-40B4-BE49-F238E27FC236}">
                  <a16:creationId xmlns:a16="http://schemas.microsoft.com/office/drawing/2014/main" id="{8E1BE57F-1179-D843-A0B0-AF5F0DCA796C}"/>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378" name="Content Placeholder 2">
                <a:extLst>
                  <a:ext uri="{FF2B5EF4-FFF2-40B4-BE49-F238E27FC236}">
                    <a16:creationId xmlns:a16="http://schemas.microsoft.com/office/drawing/2014/main" id="{1BD43CAA-B198-F046-A6F7-C0058059BB4A}"/>
                  </a:ext>
                </a:extLst>
              </p:cNvPr>
              <p:cNvSpPr txBox="1">
                <a:spLocks/>
              </p:cNvSpPr>
              <p:nvPr/>
            </p:nvSpPr>
            <p:spPr>
              <a:xfrm>
                <a:off x="10747061" y="28943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5</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378" name="Content Placeholder 2">
                <a:extLst>
                  <a:ext uri="{FF2B5EF4-FFF2-40B4-BE49-F238E27FC236}">
                    <a16:creationId xmlns:a16="http://schemas.microsoft.com/office/drawing/2014/main" id="{1BD43CAA-B198-F046-A6F7-C0058059BB4A}"/>
                  </a:ext>
                </a:extLst>
              </p:cNvPr>
              <p:cNvSpPr txBox="1">
                <a:spLocks noRot="1" noChangeAspect="1" noMove="1" noResize="1" noEditPoints="1" noAdjustHandles="1" noChangeArrowheads="1" noChangeShapeType="1" noTextEdit="1"/>
              </p:cNvSpPr>
              <p:nvPr/>
            </p:nvSpPr>
            <p:spPr>
              <a:xfrm>
                <a:off x="10747061" y="2894330"/>
                <a:ext cx="1240142" cy="503588"/>
              </a:xfrm>
              <a:prstGeom prst="rect">
                <a:avLst/>
              </a:prstGeom>
              <a:blipFill>
                <a:blip r:embed="rId20"/>
                <a:stretch>
                  <a:fillRect l="-1020" r="-5102" b="-32500"/>
                </a:stretch>
              </a:blipFill>
            </p:spPr>
            <p:txBody>
              <a:bodyPr/>
              <a:lstStyle/>
              <a:p>
                <a:r>
                  <a:rPr lang="en-US">
                    <a:noFill/>
                  </a:rPr>
                  <a:t> </a:t>
                </a:r>
              </a:p>
            </p:txBody>
          </p:sp>
        </mc:Fallback>
      </mc:AlternateContent>
      <p:sp>
        <p:nvSpPr>
          <p:cNvPr id="379" name="Right Arrow 378">
            <a:extLst>
              <a:ext uri="{FF2B5EF4-FFF2-40B4-BE49-F238E27FC236}">
                <a16:creationId xmlns:a16="http://schemas.microsoft.com/office/drawing/2014/main" id="{B9B1D515-D1AE-0144-886D-9996B799E484}"/>
              </a:ext>
            </a:extLst>
          </p:cNvPr>
          <p:cNvSpPr/>
          <p:nvPr/>
        </p:nvSpPr>
        <p:spPr>
          <a:xfrm rot="16200000">
            <a:off x="11108687" y="24647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0" name="Content Placeholder 2">
                <a:extLst>
                  <a:ext uri="{FF2B5EF4-FFF2-40B4-BE49-F238E27FC236}">
                    <a16:creationId xmlns:a16="http://schemas.microsoft.com/office/drawing/2014/main" id="{C7FDB6E7-F6C7-7246-9866-07454DD61414}"/>
                  </a:ext>
                </a:extLst>
              </p:cNvPr>
              <p:cNvSpPr txBox="1">
                <a:spLocks/>
              </p:cNvSpPr>
              <p:nvPr/>
            </p:nvSpPr>
            <p:spPr>
              <a:xfrm>
                <a:off x="11096834" y="1818623"/>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380" name="Content Placeholder 2">
                <a:extLst>
                  <a:ext uri="{FF2B5EF4-FFF2-40B4-BE49-F238E27FC236}">
                    <a16:creationId xmlns:a16="http://schemas.microsoft.com/office/drawing/2014/main" id="{C7FDB6E7-F6C7-7246-9866-07454DD61414}"/>
                  </a:ext>
                </a:extLst>
              </p:cNvPr>
              <p:cNvSpPr txBox="1">
                <a:spLocks noRot="1" noChangeAspect="1" noMove="1" noResize="1" noEditPoints="1" noAdjustHandles="1" noChangeArrowheads="1" noChangeShapeType="1" noTextEdit="1"/>
              </p:cNvSpPr>
              <p:nvPr/>
            </p:nvSpPr>
            <p:spPr>
              <a:xfrm>
                <a:off x="11096834" y="1818623"/>
                <a:ext cx="750397" cy="503588"/>
              </a:xfrm>
              <a:prstGeom prst="rect">
                <a:avLst/>
              </a:prstGeom>
              <a:blipFill>
                <a:blip r:embed="rId21"/>
                <a:stretch>
                  <a:fillRect b="-10000"/>
                </a:stretch>
              </a:blipFill>
            </p:spPr>
            <p:txBody>
              <a:bodyPr/>
              <a:lstStyle/>
              <a:p>
                <a:r>
                  <a:rPr lang="en-US">
                    <a:noFill/>
                  </a:rPr>
                  <a:t> </a:t>
                </a:r>
              </a:p>
            </p:txBody>
          </p:sp>
        </mc:Fallback>
      </mc:AlternateContent>
      <p:sp>
        <p:nvSpPr>
          <p:cNvPr id="381" name="Content Placeholder 2">
            <a:extLst>
              <a:ext uri="{FF2B5EF4-FFF2-40B4-BE49-F238E27FC236}">
                <a16:creationId xmlns:a16="http://schemas.microsoft.com/office/drawing/2014/main" id="{6B2E4EE1-49DE-2444-A77F-5C94DC263E5C}"/>
              </a:ext>
            </a:extLst>
          </p:cNvPr>
          <p:cNvSpPr txBox="1">
            <a:spLocks/>
          </p:cNvSpPr>
          <p:nvPr/>
        </p:nvSpPr>
        <p:spPr>
          <a:xfrm>
            <a:off x="10879189" y="1458585"/>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382" name="Right Arrow 381">
            <a:extLst>
              <a:ext uri="{FF2B5EF4-FFF2-40B4-BE49-F238E27FC236}">
                <a16:creationId xmlns:a16="http://schemas.microsoft.com/office/drawing/2014/main" id="{B8106732-3775-0442-A905-95712A944D54}"/>
              </a:ext>
            </a:extLst>
          </p:cNvPr>
          <p:cNvSpPr/>
          <p:nvPr/>
        </p:nvSpPr>
        <p:spPr>
          <a:xfrm rot="16200000">
            <a:off x="11083413" y="510808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ight Arrow 382">
            <a:extLst>
              <a:ext uri="{FF2B5EF4-FFF2-40B4-BE49-F238E27FC236}">
                <a16:creationId xmlns:a16="http://schemas.microsoft.com/office/drawing/2014/main" id="{9FEB00B6-0996-2B4A-A43D-4B0581CBEE8F}"/>
              </a:ext>
            </a:extLst>
          </p:cNvPr>
          <p:cNvSpPr/>
          <p:nvPr/>
        </p:nvSpPr>
        <p:spPr>
          <a:xfrm>
            <a:off x="10527766" y="402877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Content Placeholder 2">
            <a:extLst>
              <a:ext uri="{FF2B5EF4-FFF2-40B4-BE49-F238E27FC236}">
                <a16:creationId xmlns:a16="http://schemas.microsoft.com/office/drawing/2014/main" id="{1E7EA94C-5805-6940-A584-6C9370AAD71E}"/>
              </a:ext>
            </a:extLst>
          </p:cNvPr>
          <p:cNvSpPr txBox="1">
            <a:spLocks/>
          </p:cNvSpPr>
          <p:nvPr/>
        </p:nvSpPr>
        <p:spPr>
          <a:xfrm>
            <a:off x="10729658" y="5573160"/>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a:t>
            </a:r>
          </a:p>
        </p:txBody>
      </p:sp>
      <p:sp>
        <p:nvSpPr>
          <p:cNvPr id="385" name="Content Placeholder 2">
            <a:extLst>
              <a:ext uri="{FF2B5EF4-FFF2-40B4-BE49-F238E27FC236}">
                <a16:creationId xmlns:a16="http://schemas.microsoft.com/office/drawing/2014/main" id="{2FB9CF11-6D61-0A47-BBE5-9DE415FF5804}"/>
              </a:ext>
            </a:extLst>
          </p:cNvPr>
          <p:cNvSpPr txBox="1">
            <a:spLocks/>
          </p:cNvSpPr>
          <p:nvPr/>
        </p:nvSpPr>
        <p:spPr>
          <a:xfrm>
            <a:off x="7787710" y="61307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36" name="Rectangle 135">
            <a:extLst>
              <a:ext uri="{FF2B5EF4-FFF2-40B4-BE49-F238E27FC236}">
                <a16:creationId xmlns:a16="http://schemas.microsoft.com/office/drawing/2014/main" id="{B87F5DDE-9227-074E-A04B-822C9957A21C}"/>
              </a:ext>
            </a:extLst>
          </p:cNvPr>
          <p:cNvSpPr/>
          <p:nvPr/>
        </p:nvSpPr>
        <p:spPr>
          <a:xfrm>
            <a:off x="6011640" y="1092868"/>
            <a:ext cx="5975563" cy="5658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6272203" y="1700323"/>
            <a:ext cx="5259670" cy="4166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500"/>
              </a:spcBef>
            </a:pPr>
            <a:r>
              <a:rPr lang="en-US" sz="2400" dirty="0">
                <a:latin typeface="Avenir Light" panose="020B0402020203020204" pitchFamily="34" charset="77"/>
              </a:rPr>
              <a:t>Revolutionary idea</a:t>
            </a:r>
          </a:p>
          <a:p>
            <a:pPr>
              <a:lnSpc>
                <a:spcPct val="100000"/>
              </a:lnSpc>
              <a:spcBef>
                <a:spcPts val="3500"/>
              </a:spcBef>
            </a:pPr>
            <a:r>
              <a:rPr lang="en-US" sz="2400" dirty="0">
                <a:latin typeface="Avenir Light" panose="020B0402020203020204" pitchFamily="34" charset="77"/>
              </a:rPr>
              <a:t> Decoder has access to </a:t>
            </a:r>
            <a:r>
              <a:rPr lang="en-US" sz="2400" dirty="0">
                <a:solidFill>
                  <a:srgbClr val="C00000"/>
                </a:solidFill>
                <a:latin typeface="Avenir Light" panose="020B0402020203020204" pitchFamily="34" charset="77"/>
              </a:rPr>
              <a:t>all input words</a:t>
            </a:r>
            <a:r>
              <a:rPr lang="en-US" sz="2400" dirty="0">
                <a:latin typeface="Avenir Light" panose="020B0402020203020204" pitchFamily="34" charset="77"/>
              </a:rPr>
              <a:t> and appropriately </a:t>
            </a:r>
            <a:r>
              <a:rPr lang="en-US" sz="2400" dirty="0">
                <a:solidFill>
                  <a:srgbClr val="C00000"/>
                </a:solidFill>
                <a:latin typeface="Avenir Light" panose="020B0402020203020204" pitchFamily="34" charset="77"/>
              </a:rPr>
              <a:t>focuses</a:t>
            </a:r>
            <a:r>
              <a:rPr lang="en-US" sz="2400" dirty="0">
                <a:latin typeface="Avenir Light" panose="020B0402020203020204" pitchFamily="34" charset="77"/>
              </a:rPr>
              <a:t> on select parts</a:t>
            </a:r>
          </a:p>
          <a:p>
            <a:pPr>
              <a:lnSpc>
                <a:spcPct val="100000"/>
              </a:lnSpc>
              <a:spcBef>
                <a:spcPts val="3500"/>
              </a:spcBef>
            </a:pPr>
            <a:r>
              <a:rPr lang="en-US" sz="2400" dirty="0">
                <a:latin typeface="Avenir Light" panose="020B0402020203020204" pitchFamily="34" charset="77"/>
              </a:rPr>
              <a:t>It’s conditioned on the current word we’re </a:t>
            </a:r>
            <a:r>
              <a:rPr lang="en-US" sz="2400" i="1" dirty="0">
                <a:solidFill>
                  <a:srgbClr val="C00000"/>
                </a:solidFill>
                <a:latin typeface="Avenir Light" panose="020B0402020203020204" pitchFamily="34" charset="77"/>
              </a:rPr>
              <a:t>decoding</a:t>
            </a:r>
          </a:p>
          <a:p>
            <a:pPr>
              <a:lnSpc>
                <a:spcPct val="100000"/>
              </a:lnSpc>
              <a:spcBef>
                <a:spcPts val="3500"/>
              </a:spcBef>
            </a:pPr>
            <a:endParaRPr lang="en-US" sz="2400" dirty="0">
              <a:latin typeface="Avenir Light" panose="020B0402020203020204" pitchFamily="34" charset="77"/>
            </a:endParaRPr>
          </a:p>
        </p:txBody>
      </p:sp>
    </p:spTree>
    <p:extLst>
      <p:ext uri="{BB962C8B-B14F-4D97-AF65-F5344CB8AC3E}">
        <p14:creationId xmlns:p14="http://schemas.microsoft.com/office/powerpoint/2010/main" val="29922876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443953" y="1155620"/>
            <a:ext cx="9617747" cy="5301451"/>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has been significant NLP progress in the past few years.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Some of the complex models are incredible, but rely on having a lot of data and computational resources (e.g., Transformers)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With all </a:t>
            </a:r>
            <a:r>
              <a:rPr lang="en-US" sz="2400" dirty="0">
                <a:solidFill>
                  <a:srgbClr val="C00000"/>
                </a:solidFill>
                <a:latin typeface="Avenir Medium" panose="02000503020000020003" pitchFamily="2" charset="0"/>
              </a:rPr>
              <a:t>data science</a:t>
            </a:r>
            <a:r>
              <a:rPr lang="en-US" sz="2400" dirty="0">
                <a:solidFill>
                  <a:schemeClr val="tx1">
                    <a:lumMod val="75000"/>
                    <a:lumOff val="25000"/>
                  </a:schemeClr>
                </a:solidFill>
                <a:latin typeface="Avenir Medium" panose="02000503020000020003" pitchFamily="2" charset="0"/>
              </a:rPr>
              <a:t> and </a:t>
            </a:r>
            <a:r>
              <a:rPr lang="en-US" sz="2400" dirty="0">
                <a:solidFill>
                  <a:srgbClr val="C00000"/>
                </a:solidFill>
                <a:latin typeface="Avenir Medium" panose="02000503020000020003" pitchFamily="2" charset="0"/>
              </a:rPr>
              <a:t>machine learning</a:t>
            </a:r>
            <a:r>
              <a:rPr lang="en-US" sz="2400" dirty="0">
                <a:solidFill>
                  <a:schemeClr val="tx1">
                    <a:lumMod val="75000"/>
                    <a:lumOff val="25000"/>
                  </a:schemeClr>
                </a:solidFill>
                <a:latin typeface="Avenir Medium" panose="02000503020000020003" pitchFamily="2" charset="0"/>
              </a:rPr>
              <a:t>, it’s best to understand your data and task very well, clean your data, and start with a simple model (instead of jumping to the most complex model)</a:t>
            </a:r>
            <a:endParaRPr lang="en-US" sz="2400" dirty="0">
              <a:solidFill>
                <a:schemeClr val="tx1">
                  <a:lumMod val="85000"/>
                  <a:lumOff val="15000"/>
                </a:schemeClr>
              </a:solidFill>
              <a:latin typeface="Avenir Medium" panose="02000503020000020003" pitchFamily="2" charset="0"/>
            </a:endParaRPr>
          </a:p>
          <a:p>
            <a:pPr marL="342900" indent="-342900">
              <a:spcBef>
                <a:spcPts val="25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5" name="Rectangle 4">
            <a:extLst>
              <a:ext uri="{FF2B5EF4-FFF2-40B4-BE49-F238E27FC236}">
                <a16:creationId xmlns:a16="http://schemas.microsoft.com/office/drawing/2014/main" id="{38FD4BD7-BC27-CC4E-87BA-AB78B48669E9}"/>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9">
            <a:extLst>
              <a:ext uri="{FF2B5EF4-FFF2-40B4-BE49-F238E27FC236}">
                <a16:creationId xmlns:a16="http://schemas.microsoft.com/office/drawing/2014/main" id="{4415CA10-55FA-CE42-8715-7963DC5D1DA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110</a:t>
            </a:fld>
            <a:endParaRPr lang="en-US"/>
          </a:p>
        </p:txBody>
      </p:sp>
    </p:spTree>
    <p:extLst>
      <p:ext uri="{BB962C8B-B14F-4D97-AF65-F5344CB8AC3E}">
        <p14:creationId xmlns:p14="http://schemas.microsoft.com/office/powerpoint/2010/main" val="29898410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431253" y="1396920"/>
            <a:ext cx="9617747" cy="2210862"/>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NLP is incredibly fun, with infinite number of problems to work on</a:t>
            </a:r>
          </a:p>
          <a:p>
            <a:pPr marL="342900" indent="-342900">
              <a:lnSpc>
                <a:spcPct val="150000"/>
              </a:lnSpc>
              <a:spcBef>
                <a:spcPts val="2500"/>
              </a:spcBef>
              <a:buFont typeface="Arial" panose="020B0604020202020204" pitchFamily="34" charset="0"/>
              <a:buChar char="•"/>
            </a:pPr>
            <a:r>
              <a:rPr lang="en-US" sz="2400" dirty="0">
                <a:solidFill>
                  <a:srgbClr val="C00000"/>
                </a:solidFill>
                <a:latin typeface="Avenir Medium" panose="02000503020000020003" pitchFamily="2" charset="0"/>
              </a:rPr>
              <a:t>I’ll teach an NLP course </a:t>
            </a:r>
            <a:r>
              <a:rPr lang="en-US" sz="2400" dirty="0">
                <a:solidFill>
                  <a:schemeClr val="tx1">
                    <a:lumMod val="75000"/>
                    <a:lumOff val="25000"/>
                  </a:schemeClr>
                </a:solidFill>
                <a:latin typeface="Avenir Medium" panose="02000503020000020003" pitchFamily="2" charset="0"/>
              </a:rPr>
              <a:t>next year (most likely Spring 2022).</a:t>
            </a:r>
            <a:endParaRPr lang="en-US" sz="2400" dirty="0">
              <a:solidFill>
                <a:schemeClr val="tx1">
                  <a:lumMod val="85000"/>
                  <a:lumOff val="15000"/>
                </a:schemeClr>
              </a:solidFill>
              <a:latin typeface="Avenir Medium" panose="02000503020000020003" pitchFamily="2" charset="0"/>
            </a:endParaRPr>
          </a:p>
          <a:p>
            <a:pPr marL="342900" indent="-342900">
              <a:spcBef>
                <a:spcPts val="25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111</a:t>
            </a:fld>
            <a:endParaRPr lang="en-US"/>
          </a:p>
        </p:txBody>
      </p:sp>
    </p:spTree>
    <p:extLst>
      <p:ext uri="{BB962C8B-B14F-4D97-AF65-F5344CB8AC3E}">
        <p14:creationId xmlns:p14="http://schemas.microsoft.com/office/powerpoint/2010/main" val="13667669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395804" y="731008"/>
            <a:ext cx="5052496" cy="136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279401" y="260424"/>
            <a:ext cx="8826500" cy="625438"/>
          </a:xfrm>
        </p:spPr>
        <p:txBody>
          <a:bodyPr/>
          <a:lstStyle/>
          <a:p>
            <a:r>
              <a:rPr lang="en-US" dirty="0"/>
              <a:t>Some definitions to remember</a:t>
            </a:r>
            <a:endParaRPr lang="en-US" dirty="0">
              <a:solidFill>
                <a:srgbClr val="7030A0"/>
              </a:solidFill>
            </a:endParaRPr>
          </a:p>
        </p:txBody>
      </p:sp>
      <p:sp>
        <p:nvSpPr>
          <p:cNvPr id="5" name="Content Placeholder 2">
            <a:extLst>
              <a:ext uri="{FF2B5EF4-FFF2-40B4-BE49-F238E27FC236}">
                <a16:creationId xmlns:a16="http://schemas.microsoft.com/office/drawing/2014/main" id="{633D1C6B-15C6-F74A-B2B0-4E85DB2CB890}"/>
              </a:ext>
            </a:extLst>
          </p:cNvPr>
          <p:cNvSpPr txBox="1">
            <a:spLocks/>
          </p:cNvSpPr>
          <p:nvPr/>
        </p:nvSpPr>
        <p:spPr>
          <a:xfrm>
            <a:off x="571500" y="1019754"/>
            <a:ext cx="10845800" cy="5561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dirty="0">
                <a:solidFill>
                  <a:srgbClr val="C00000"/>
                </a:solidFill>
                <a:latin typeface="Avenir Light" panose="020B0402020203020204" pitchFamily="34" charset="77"/>
              </a:rPr>
              <a:t>Models</a:t>
            </a:r>
          </a:p>
          <a:p>
            <a:pPr>
              <a:lnSpc>
                <a:spcPct val="100000"/>
              </a:lnSpc>
            </a:pPr>
            <a:r>
              <a:rPr lang="en-US" sz="2000" b="1" dirty="0">
                <a:latin typeface="Avenir Light" panose="020B0402020203020204" pitchFamily="34" charset="77"/>
              </a:rPr>
              <a:t>N-gram</a:t>
            </a:r>
            <a:r>
              <a:rPr lang="en-US" sz="2000" dirty="0">
                <a:latin typeface="Avenir Light" panose="020B0402020203020204" pitchFamily="34" charset="77"/>
              </a:rPr>
              <a:t>: count statistics; elementary sequence modelling  </a:t>
            </a:r>
          </a:p>
          <a:p>
            <a:pPr>
              <a:lnSpc>
                <a:spcPct val="100000"/>
              </a:lnSpc>
            </a:pPr>
            <a:r>
              <a:rPr lang="en-US" sz="2000" b="1" dirty="0">
                <a:latin typeface="Avenir Light" panose="020B0402020203020204" pitchFamily="34" charset="77"/>
              </a:rPr>
              <a:t>FFNN</a:t>
            </a:r>
            <a:r>
              <a:rPr lang="en-US" sz="2000" dirty="0">
                <a:latin typeface="Avenir Light" panose="020B0402020203020204" pitchFamily="34" charset="77"/>
              </a:rPr>
              <a:t>: fixed-length context window; not ideal for sequential modelling</a:t>
            </a:r>
          </a:p>
          <a:p>
            <a:pPr>
              <a:lnSpc>
                <a:spcPct val="100000"/>
              </a:lnSpc>
            </a:pPr>
            <a:r>
              <a:rPr lang="en-US" sz="2000" b="1" dirty="0">
                <a:latin typeface="Avenir Light" panose="020B0402020203020204" pitchFamily="34" charset="77"/>
              </a:rPr>
              <a:t>(Vanilla) RNN</a:t>
            </a:r>
            <a:r>
              <a:rPr lang="en-US" sz="2000" dirty="0">
                <a:latin typeface="Avenir Light" panose="020B0402020203020204" pitchFamily="34" charset="77"/>
              </a:rPr>
              <a:t>: uses context; fair sequence modelling</a:t>
            </a:r>
          </a:p>
          <a:p>
            <a:pPr>
              <a:lnSpc>
                <a:spcPct val="100000"/>
              </a:lnSpc>
            </a:pPr>
            <a:r>
              <a:rPr lang="en-US" sz="2000" b="1" dirty="0">
                <a:latin typeface="Avenir Light" panose="020B0402020203020204" pitchFamily="34" charset="77"/>
              </a:rPr>
              <a:t>LSTM</a:t>
            </a:r>
            <a:r>
              <a:rPr lang="en-US" sz="2000" dirty="0">
                <a:latin typeface="Avenir Light" panose="020B0402020203020204" pitchFamily="34" charset="77"/>
              </a:rPr>
              <a:t>: a variant of an RNN that handles long-range context better</a:t>
            </a:r>
          </a:p>
          <a:p>
            <a:pPr>
              <a:lnSpc>
                <a:spcPct val="100000"/>
              </a:lnSpc>
            </a:pPr>
            <a:r>
              <a:rPr lang="en-US" sz="2000" b="1" dirty="0">
                <a:latin typeface="Avenir Light" panose="020B0402020203020204" pitchFamily="34" charset="77"/>
              </a:rPr>
              <a:t>Seq2Seq</a:t>
            </a:r>
            <a:r>
              <a:rPr lang="en-US" sz="2000" dirty="0">
                <a:latin typeface="Avenir Light" panose="020B0402020203020204" pitchFamily="34" charset="77"/>
              </a:rPr>
              <a:t>: maps 1 sequence to another (</a:t>
            </a:r>
            <a:r>
              <a:rPr lang="en-US" sz="2000" dirty="0" err="1">
                <a:solidFill>
                  <a:srgbClr val="C00000"/>
                </a:solidFill>
                <a:latin typeface="Avenir Light" panose="020B0402020203020204" pitchFamily="34" charset="77"/>
              </a:rPr>
              <a:t>n</a:t>
            </a:r>
            <a:r>
              <a:rPr lang="en-US" sz="2000" dirty="0" err="1">
                <a:latin typeface="Avenir Light" panose="020B0402020203020204" pitchFamily="34" charset="77"/>
                <a:sym typeface="Wingdings" pitchFamily="2" charset="2"/>
              </a:rPr>
              <a:t></a:t>
            </a:r>
            <a:r>
              <a:rPr lang="en-US" sz="2000" dirty="0" err="1">
                <a:solidFill>
                  <a:srgbClr val="C00000"/>
                </a:solidFill>
                <a:latin typeface="Avenir Light" panose="020B0402020203020204" pitchFamily="34" charset="77"/>
                <a:sym typeface="Wingdings" pitchFamily="2" charset="2"/>
              </a:rPr>
              <a:t>m</a:t>
            </a:r>
            <a:r>
              <a:rPr lang="en-US" sz="2000" dirty="0">
                <a:latin typeface="Avenir Light" panose="020B0402020203020204" pitchFamily="34" charset="77"/>
                <a:sym typeface="Wingdings" pitchFamily="2" charset="2"/>
              </a:rPr>
              <a:t> sequences)</a:t>
            </a:r>
            <a:endParaRPr lang="en-US" sz="2000" dirty="0">
              <a:latin typeface="Avenir Light" panose="020B0402020203020204" pitchFamily="34" charset="77"/>
            </a:endParaRPr>
          </a:p>
          <a:p>
            <a:pPr>
              <a:lnSpc>
                <a:spcPct val="100000"/>
              </a:lnSpc>
            </a:pPr>
            <a:r>
              <a:rPr lang="en-US" sz="2000" b="1" dirty="0">
                <a:latin typeface="Avenir Light" panose="020B0402020203020204" pitchFamily="34" charset="77"/>
              </a:rPr>
              <a:t>Attention</a:t>
            </a:r>
            <a:r>
              <a:rPr lang="en-US" sz="2000" dirty="0">
                <a:latin typeface="Avenir Light" panose="020B0402020203020204" pitchFamily="34" charset="77"/>
              </a:rPr>
              <a:t>: determines which elements in </a:t>
            </a:r>
            <a:r>
              <a:rPr lang="en-US" sz="2000" dirty="0">
                <a:solidFill>
                  <a:srgbClr val="7030A0"/>
                </a:solidFill>
                <a:latin typeface="Avenir Light" panose="020B0402020203020204" pitchFamily="34" charset="77"/>
              </a:rPr>
              <a:t>sequence A </a:t>
            </a:r>
            <a:r>
              <a:rPr lang="en-US" sz="2000" dirty="0">
                <a:latin typeface="Avenir Light" panose="020B0402020203020204" pitchFamily="34" charset="77"/>
              </a:rPr>
              <a:t>pertain to </a:t>
            </a:r>
            <a:r>
              <a:rPr lang="en-US" sz="2000" dirty="0">
                <a:solidFill>
                  <a:srgbClr val="7030A0"/>
                </a:solidFill>
                <a:latin typeface="Avenir Light" panose="020B0402020203020204" pitchFamily="34" charset="77"/>
              </a:rPr>
              <a:t>sequence B</a:t>
            </a:r>
          </a:p>
          <a:p>
            <a:pPr>
              <a:lnSpc>
                <a:spcPct val="100000"/>
              </a:lnSpc>
            </a:pPr>
            <a:r>
              <a:rPr lang="en-US" sz="2000" b="1" dirty="0">
                <a:latin typeface="Avenir Light" panose="020B0402020203020204" pitchFamily="34" charset="77"/>
              </a:rPr>
              <a:t>Self-Attention</a:t>
            </a:r>
            <a:r>
              <a:rPr lang="en-US" sz="2000" dirty="0">
                <a:latin typeface="Avenir Light" panose="020B0402020203020204" pitchFamily="34" charset="77"/>
              </a:rPr>
              <a:t>: determines which elements to focus on in its own </a:t>
            </a:r>
            <a:r>
              <a:rPr lang="en-US" sz="2000" dirty="0">
                <a:solidFill>
                  <a:srgbClr val="7030A0"/>
                </a:solidFill>
                <a:latin typeface="Avenir Light" panose="020B0402020203020204" pitchFamily="34" charset="77"/>
              </a:rPr>
              <a:t>sequence A</a:t>
            </a:r>
          </a:p>
          <a:p>
            <a:pPr>
              <a:lnSpc>
                <a:spcPct val="100000"/>
              </a:lnSpc>
            </a:pPr>
            <a:r>
              <a:rPr lang="en-US" sz="2000" b="1" dirty="0">
                <a:latin typeface="Avenir Light" panose="020B0402020203020204" pitchFamily="34" charset="77"/>
              </a:rPr>
              <a:t>Transformers</a:t>
            </a:r>
            <a:r>
              <a:rPr lang="en-US" sz="2000" dirty="0">
                <a:latin typeface="Avenir Light" panose="020B0402020203020204" pitchFamily="34" charset="77"/>
              </a:rPr>
              <a:t>: learns excellent representation, via a </a:t>
            </a:r>
            <a:r>
              <a:rPr lang="en-US" sz="2000" dirty="0">
                <a:solidFill>
                  <a:srgbClr val="7030A0"/>
                </a:solidFill>
                <a:latin typeface="Avenir Light" panose="020B0402020203020204" pitchFamily="34" charset="77"/>
              </a:rPr>
              <a:t>seq2seq</a:t>
            </a:r>
            <a:r>
              <a:rPr lang="en-US" sz="2000" dirty="0">
                <a:latin typeface="Avenir Light" panose="020B0402020203020204" pitchFamily="34" charset="77"/>
              </a:rPr>
              <a:t> framework with </a:t>
            </a:r>
            <a:r>
              <a:rPr lang="en-US" sz="2000" dirty="0">
                <a:solidFill>
                  <a:srgbClr val="7030A0"/>
                </a:solidFill>
                <a:latin typeface="Avenir Light" panose="020B0402020203020204" pitchFamily="34" charset="77"/>
              </a:rPr>
              <a:t>self-attention </a:t>
            </a:r>
            <a:r>
              <a:rPr lang="en-US" sz="2000" dirty="0">
                <a:latin typeface="Avenir Light" panose="020B0402020203020204" pitchFamily="34" charset="77"/>
              </a:rPr>
              <a:t>and</a:t>
            </a:r>
            <a:r>
              <a:rPr lang="en-US" sz="2000" dirty="0">
                <a:solidFill>
                  <a:srgbClr val="7030A0"/>
                </a:solidFill>
                <a:latin typeface="Avenir Light" panose="020B0402020203020204" pitchFamily="34" charset="77"/>
              </a:rPr>
              <a:t> attention</a:t>
            </a:r>
          </a:p>
          <a:p>
            <a:pPr lvl="1">
              <a:lnSpc>
                <a:spcPct val="100000"/>
              </a:lnSpc>
            </a:pPr>
            <a:r>
              <a:rPr lang="en-US" sz="2000" b="1" dirty="0">
                <a:latin typeface="Avenir Light" panose="020B0402020203020204" pitchFamily="34" charset="77"/>
              </a:rPr>
              <a:t>BERT</a:t>
            </a:r>
            <a:r>
              <a:rPr lang="en-US" sz="2000" dirty="0">
                <a:latin typeface="Avenir Light" panose="020B0402020203020204" pitchFamily="34" charset="77"/>
              </a:rPr>
              <a:t>: Transformer </a:t>
            </a:r>
            <a:r>
              <a:rPr lang="en-US" sz="2000" u="sng" dirty="0">
                <a:latin typeface="Avenir Light" panose="020B0402020203020204" pitchFamily="34" charset="77"/>
              </a:rPr>
              <a:t>Encoders</a:t>
            </a:r>
            <a:r>
              <a:rPr lang="en-US" sz="2000" dirty="0">
                <a:latin typeface="Avenir Light" panose="020B0402020203020204" pitchFamily="34" charset="77"/>
              </a:rPr>
              <a:t> that learn great representations and can be fine-tuned on other tasks</a:t>
            </a:r>
            <a:endParaRPr lang="en-US" sz="2000" dirty="0">
              <a:solidFill>
                <a:srgbClr val="7030A0"/>
              </a:solidFill>
              <a:latin typeface="Avenir Light" panose="020B0402020203020204" pitchFamily="34" charset="77"/>
            </a:endParaRPr>
          </a:p>
          <a:p>
            <a:pPr lvl="1">
              <a:lnSpc>
                <a:spcPct val="100000"/>
              </a:lnSpc>
            </a:pPr>
            <a:r>
              <a:rPr lang="en-US" sz="2000" b="1" dirty="0">
                <a:latin typeface="Avenir Light" panose="020B0402020203020204" pitchFamily="34" charset="77"/>
              </a:rPr>
              <a:t>GPT-2</a:t>
            </a:r>
            <a:r>
              <a:rPr lang="en-US" sz="2000" dirty="0">
                <a:latin typeface="Avenir Light" panose="020B0402020203020204" pitchFamily="34" charset="77"/>
              </a:rPr>
              <a:t>: Transformer </a:t>
            </a:r>
            <a:r>
              <a:rPr lang="en-US" sz="2000" u="sng" dirty="0">
                <a:latin typeface="Avenir Light" panose="020B0402020203020204" pitchFamily="34" charset="77"/>
              </a:rPr>
              <a:t>Decoders</a:t>
            </a:r>
            <a:r>
              <a:rPr lang="en-US" sz="2000" dirty="0">
                <a:latin typeface="Avenir Light" panose="020B0402020203020204" pitchFamily="34" charset="77"/>
              </a:rPr>
              <a:t> that generate realistic text and can be fine-tuned on other tasks</a:t>
            </a:r>
            <a:endParaRPr lang="en-US" sz="2000" dirty="0">
              <a:solidFill>
                <a:srgbClr val="7030A0"/>
              </a:solidFill>
              <a:latin typeface="Avenir Light" panose="020B0402020203020204" pitchFamily="34" charset="77"/>
            </a:endParaRPr>
          </a:p>
        </p:txBody>
      </p:sp>
      <p:sp>
        <p:nvSpPr>
          <p:cNvPr id="6" name="Slide Number Placeholder 9">
            <a:extLst>
              <a:ext uri="{FF2B5EF4-FFF2-40B4-BE49-F238E27FC236}">
                <a16:creationId xmlns:a16="http://schemas.microsoft.com/office/drawing/2014/main" id="{F58349C6-E0BC-0B4E-A521-6BDE6177C41D}"/>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112</a:t>
            </a:fld>
            <a:endParaRPr lang="en-US"/>
          </a:p>
        </p:txBody>
      </p:sp>
    </p:spTree>
    <p:extLst>
      <p:ext uri="{BB962C8B-B14F-4D97-AF65-F5344CB8AC3E}">
        <p14:creationId xmlns:p14="http://schemas.microsoft.com/office/powerpoint/2010/main" val="2122670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C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647700" y="2142089"/>
            <a:ext cx="10515600" cy="1286911"/>
          </a:xfrm>
        </p:spPr>
        <p:txBody>
          <a:bodyPr anchor="ctr">
            <a:normAutofit/>
          </a:bodyPr>
          <a:lstStyle/>
          <a:p>
            <a:pPr marL="0" indent="0" algn="ctr">
              <a:buNone/>
            </a:pPr>
            <a:r>
              <a:rPr lang="en-US" sz="5400" dirty="0"/>
              <a:t>QUESTIONS?</a:t>
            </a:r>
          </a:p>
        </p:txBody>
      </p:sp>
    </p:spTree>
    <p:extLst>
      <p:ext uri="{BB962C8B-B14F-4D97-AF65-F5344CB8AC3E}">
        <p14:creationId xmlns:p14="http://schemas.microsoft.com/office/powerpoint/2010/main" val="14081082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647700" y="2142089"/>
            <a:ext cx="10515600" cy="1286911"/>
          </a:xfrm>
        </p:spPr>
        <p:txBody>
          <a:bodyPr anchor="ctr">
            <a:normAutofit/>
          </a:bodyPr>
          <a:lstStyle/>
          <a:p>
            <a:pPr marL="0" indent="0" algn="ctr">
              <a:buNone/>
            </a:pPr>
            <a:r>
              <a:rPr lang="en-US" sz="5400" dirty="0">
                <a:solidFill>
                  <a:schemeClr val="tx1">
                    <a:lumMod val="85000"/>
                    <a:lumOff val="15000"/>
                  </a:schemeClr>
                </a:solidFill>
              </a:rPr>
              <a:t>BACKUP SLIDES</a:t>
            </a:r>
          </a:p>
        </p:txBody>
      </p:sp>
    </p:spTree>
    <p:extLst>
      <p:ext uri="{BB962C8B-B14F-4D97-AF65-F5344CB8AC3E}">
        <p14:creationId xmlns:p14="http://schemas.microsoft.com/office/powerpoint/2010/main" val="20641991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5397499" cy="625438"/>
          </a:xfrm>
        </p:spPr>
        <p:txBody>
          <a:bodyPr>
            <a:normAutofit/>
          </a:bodyPr>
          <a:lstStyle/>
          <a:p>
            <a:r>
              <a:rPr lang="en-US" dirty="0"/>
              <a:t>Transformer vs CNN vs RNN</a:t>
            </a:r>
            <a:endParaRPr lang="en-US" dirty="0">
              <a:solidFill>
                <a:srgbClr val="7030A0"/>
              </a:solidFill>
            </a:endParaRPr>
          </a:p>
        </p:txBody>
      </p:sp>
      <p:pic>
        <p:nvPicPr>
          <p:cNvPr id="2" name="Picture 1">
            <a:extLst>
              <a:ext uri="{FF2B5EF4-FFF2-40B4-BE49-F238E27FC236}">
                <a16:creationId xmlns:a16="http://schemas.microsoft.com/office/drawing/2014/main" id="{75BC9C35-C144-E14E-8DB1-79C4813AEC60}"/>
              </a:ext>
            </a:extLst>
          </p:cNvPr>
          <p:cNvPicPr>
            <a:picLocks noChangeAspect="1"/>
          </p:cNvPicPr>
          <p:nvPr/>
        </p:nvPicPr>
        <p:blipFill>
          <a:blip r:embed="rId3"/>
          <a:stretch>
            <a:fillRect/>
          </a:stretch>
        </p:blipFill>
        <p:spPr>
          <a:xfrm>
            <a:off x="2074460" y="901700"/>
            <a:ext cx="8302779" cy="5286338"/>
          </a:xfrm>
          <a:prstGeom prst="rect">
            <a:avLst/>
          </a:prstGeom>
        </p:spPr>
      </p:pic>
      <p:sp>
        <p:nvSpPr>
          <p:cNvPr id="3" name="Rectangle 2">
            <a:extLst>
              <a:ext uri="{FF2B5EF4-FFF2-40B4-BE49-F238E27FC236}">
                <a16:creationId xmlns:a16="http://schemas.microsoft.com/office/drawing/2014/main" id="{46702985-969F-1842-9342-73AD6F348722}"/>
              </a:ext>
            </a:extLst>
          </p:cNvPr>
          <p:cNvSpPr/>
          <p:nvPr/>
        </p:nvSpPr>
        <p:spPr>
          <a:xfrm>
            <a:off x="203200" y="6443238"/>
            <a:ext cx="11366500" cy="307777"/>
          </a:xfrm>
          <a:prstGeom prst="rect">
            <a:avLst/>
          </a:prstGeom>
        </p:spPr>
        <p:txBody>
          <a:bodyPr wrap="square">
            <a:spAutoFit/>
          </a:bodyPr>
          <a:lstStyle/>
          <a:p>
            <a:r>
              <a:rPr lang="en-US" sz="1400" b="1" dirty="0">
                <a:solidFill>
                  <a:srgbClr val="C00000"/>
                </a:solidFill>
              </a:rPr>
              <a:t>Source</a:t>
            </a:r>
            <a:r>
              <a:rPr lang="en-US" sz="1400" dirty="0"/>
              <a:t>: https://d2l.ai/</a:t>
            </a:r>
            <a:r>
              <a:rPr lang="en-US" sz="1400" dirty="0" err="1"/>
              <a:t>chapter_attention</a:t>
            </a:r>
            <a:r>
              <a:rPr lang="en-US" sz="1400" dirty="0"/>
              <a:t>-mechanisms/self-attention-and-positional-encoding.html#subsec-cnn-rnn-self-attention</a:t>
            </a:r>
          </a:p>
        </p:txBody>
      </p:sp>
    </p:spTree>
    <p:extLst>
      <p:ext uri="{BB962C8B-B14F-4D97-AF65-F5344CB8AC3E}">
        <p14:creationId xmlns:p14="http://schemas.microsoft.com/office/powerpoint/2010/main" val="237972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1961534" y="1071901"/>
            <a:ext cx="1284121"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Tree>
    <p:extLst>
      <p:ext uri="{BB962C8B-B14F-4D97-AF65-F5344CB8AC3E}">
        <p14:creationId xmlns:p14="http://schemas.microsoft.com/office/powerpoint/2010/main" val="121472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016292" y="1924772"/>
            <a:ext cx="2458726"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6" name="Subtitle 2">
            <a:extLst>
              <a:ext uri="{FF2B5EF4-FFF2-40B4-BE49-F238E27FC236}">
                <a16:creationId xmlns:a16="http://schemas.microsoft.com/office/drawing/2014/main" id="{098E20CC-A227-9D41-8392-B30B30486F1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Tree>
    <p:extLst>
      <p:ext uri="{BB962C8B-B14F-4D97-AF65-F5344CB8AC3E}">
        <p14:creationId xmlns:p14="http://schemas.microsoft.com/office/powerpoint/2010/main" val="302096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236259" cy="625438"/>
          </a:xfrm>
        </p:spPr>
        <p:txBody>
          <a:bodyPr/>
          <a:lstStyle/>
          <a:p>
            <a:r>
              <a:rPr lang="en-US" dirty="0"/>
              <a:t>Goals</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3" y="1250088"/>
            <a:ext cx="9795619" cy="5074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000"/>
              </a:spcBef>
            </a:pPr>
            <a:r>
              <a:rPr lang="en-US" sz="2400" dirty="0">
                <a:latin typeface="Avenir Light" panose="020B0402020203020204" pitchFamily="34" charset="77"/>
              </a:rPr>
              <a:t>Each word in a sequence to be transformed into a rich, abstract </a:t>
            </a:r>
            <a:r>
              <a:rPr lang="en-US" sz="2400" b="1" dirty="0">
                <a:latin typeface="Avenir Light" panose="020B0402020203020204" pitchFamily="34" charset="77"/>
              </a:rPr>
              <a:t>representation</a:t>
            </a:r>
            <a:r>
              <a:rPr lang="en-US" sz="2400" dirty="0">
                <a:latin typeface="Avenir Light" panose="020B0402020203020204" pitchFamily="34" charset="77"/>
              </a:rPr>
              <a:t> (</a:t>
            </a:r>
            <a:r>
              <a:rPr lang="en-US" sz="2400" dirty="0">
                <a:solidFill>
                  <a:srgbClr val="C00000"/>
                </a:solidFill>
                <a:latin typeface="Avenir Light" panose="020B0402020203020204" pitchFamily="34" charset="77"/>
              </a:rPr>
              <a:t>context embedding</a:t>
            </a:r>
            <a:r>
              <a:rPr lang="en-US" sz="2400" dirty="0">
                <a:latin typeface="Avenir Light" panose="020B0402020203020204" pitchFamily="34" charset="77"/>
              </a:rPr>
              <a:t>) based on the weighted sums of the other words in the same sequence (akin to deep CNN layers)</a:t>
            </a:r>
          </a:p>
          <a:p>
            <a:pPr>
              <a:lnSpc>
                <a:spcPct val="150000"/>
              </a:lnSpc>
              <a:spcBef>
                <a:spcPts val="3000"/>
              </a:spcBef>
            </a:pPr>
            <a:r>
              <a:rPr lang="en-US" sz="2400" dirty="0">
                <a:latin typeface="Avenir Light" panose="020B0402020203020204" pitchFamily="34" charset="77"/>
              </a:rPr>
              <a:t>Inspired by </a:t>
            </a:r>
            <a:r>
              <a:rPr lang="en-US" sz="2400" dirty="0">
                <a:highlight>
                  <a:srgbClr val="FFFF00"/>
                </a:highlight>
                <a:latin typeface="Avenir Light" panose="020B0402020203020204" pitchFamily="34" charset="77"/>
              </a:rPr>
              <a:t>Attention</a:t>
            </a:r>
            <a:r>
              <a:rPr lang="en-US" sz="2400" dirty="0">
                <a:latin typeface="Avenir Light" panose="020B0402020203020204" pitchFamily="34" charset="77"/>
              </a:rPr>
              <a:t>, we want each word to determine, “how much should I be influenced by each of my neighbors”</a:t>
            </a:r>
          </a:p>
          <a:p>
            <a:pPr>
              <a:lnSpc>
                <a:spcPct val="150000"/>
              </a:lnSpc>
              <a:spcBef>
                <a:spcPts val="3000"/>
              </a:spcBef>
            </a:pPr>
            <a:r>
              <a:rPr lang="en-US" sz="2400" dirty="0">
                <a:latin typeface="Avenir Light" panose="020B0402020203020204" pitchFamily="34" charset="77"/>
              </a:rPr>
              <a:t>Want positionality</a:t>
            </a:r>
          </a:p>
        </p:txBody>
      </p:sp>
    </p:spTree>
    <p:extLst>
      <p:ext uri="{BB962C8B-B14F-4D97-AF65-F5344CB8AC3E}">
        <p14:creationId xmlns:p14="http://schemas.microsoft.com/office/powerpoint/2010/main" val="4103659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5" name="Content Placeholder 2">
            <a:extLst>
              <a:ext uri="{FF2B5EF4-FFF2-40B4-BE49-F238E27FC236}">
                <a16:creationId xmlns:a16="http://schemas.microsoft.com/office/drawing/2014/main" id="{FA3D34AD-4182-BB49-909B-606080CB1A44}"/>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sp>
        <p:nvSpPr>
          <p:cNvPr id="63" name="Content Placeholder 2">
            <a:extLst>
              <a:ext uri="{FF2B5EF4-FFF2-40B4-BE49-F238E27FC236}">
                <a16:creationId xmlns:a16="http://schemas.microsoft.com/office/drawing/2014/main" id="{27D21159-555E-8443-ABD2-0E912FA14334}"/>
              </a:ext>
            </a:extLst>
          </p:cNvPr>
          <p:cNvSpPr txBox="1">
            <a:spLocks/>
          </p:cNvSpPr>
          <p:nvPr/>
        </p:nvSpPr>
        <p:spPr>
          <a:xfrm>
            <a:off x="3591452"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64" name="Rounded Rectangle 63">
            <a:extLst>
              <a:ext uri="{FF2B5EF4-FFF2-40B4-BE49-F238E27FC236}">
                <a16:creationId xmlns:a16="http://schemas.microsoft.com/office/drawing/2014/main" id="{4B7A92BC-9BF5-DC47-9971-97BB56E95A46}"/>
              </a:ext>
            </a:extLst>
          </p:cNvPr>
          <p:cNvSpPr/>
          <p:nvPr/>
        </p:nvSpPr>
        <p:spPr>
          <a:xfrm rot="5400000">
            <a:off x="3157566"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4480D9B-BFB5-C447-A987-E7589DC9A36A}"/>
              </a:ext>
            </a:extLst>
          </p:cNvPr>
          <p:cNvSpPr/>
          <p:nvPr/>
        </p:nvSpPr>
        <p:spPr>
          <a:xfrm rot="5400000">
            <a:off x="3738896"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6499E7C-BFA4-FA40-840D-4579C1AB6B69}"/>
              </a:ext>
            </a:extLst>
          </p:cNvPr>
          <p:cNvSpPr/>
          <p:nvPr/>
        </p:nvSpPr>
        <p:spPr>
          <a:xfrm rot="5400000">
            <a:off x="3738896"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0C68F2F-C25E-7A48-8A43-658A8F1B58B6}"/>
              </a:ext>
            </a:extLst>
          </p:cNvPr>
          <p:cNvSpPr/>
          <p:nvPr/>
        </p:nvSpPr>
        <p:spPr>
          <a:xfrm rot="5400000">
            <a:off x="3738896"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8B46B5-B377-3C40-A411-ED1BE559943A}"/>
              </a:ext>
            </a:extLst>
          </p:cNvPr>
          <p:cNvSpPr/>
          <p:nvPr/>
        </p:nvSpPr>
        <p:spPr>
          <a:xfrm rot="5400000">
            <a:off x="3738896"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7652A8C-BCB0-8541-83B1-5B645FE5C419}"/>
              </a:ext>
            </a:extLst>
          </p:cNvPr>
          <p:cNvSpPr/>
          <p:nvPr/>
        </p:nvSpPr>
        <p:spPr>
          <a:xfrm rot="5400000">
            <a:off x="3736612"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36D1B611-39AD-E541-B861-4D0803706BB4}"/>
              </a:ext>
            </a:extLst>
          </p:cNvPr>
          <p:cNvSpPr txBox="1">
            <a:spLocks/>
          </p:cNvSpPr>
          <p:nvPr/>
        </p:nvSpPr>
        <p:spPr>
          <a:xfrm>
            <a:off x="4630153" y="88089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73" name="Rounded Rectangle 72">
            <a:extLst>
              <a:ext uri="{FF2B5EF4-FFF2-40B4-BE49-F238E27FC236}">
                <a16:creationId xmlns:a16="http://schemas.microsoft.com/office/drawing/2014/main" id="{4D12F490-4883-0549-8790-41991AA5798E}"/>
              </a:ext>
            </a:extLst>
          </p:cNvPr>
          <p:cNvSpPr/>
          <p:nvPr/>
        </p:nvSpPr>
        <p:spPr>
          <a:xfrm rot="5400000">
            <a:off x="4196267" y="194528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9C35A9-59CC-CB44-8F8F-BC458D62DFBB}"/>
              </a:ext>
            </a:extLst>
          </p:cNvPr>
          <p:cNvSpPr/>
          <p:nvPr/>
        </p:nvSpPr>
        <p:spPr>
          <a:xfrm rot="5400000">
            <a:off x="4777597" y="150341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3893B-688B-734B-8DBA-409078F07446}"/>
              </a:ext>
            </a:extLst>
          </p:cNvPr>
          <p:cNvSpPr/>
          <p:nvPr/>
        </p:nvSpPr>
        <p:spPr>
          <a:xfrm rot="5400000">
            <a:off x="4777597" y="174966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3746C30-6D63-E24D-8BF1-31181E2BE0BF}"/>
              </a:ext>
            </a:extLst>
          </p:cNvPr>
          <p:cNvSpPr/>
          <p:nvPr/>
        </p:nvSpPr>
        <p:spPr>
          <a:xfrm rot="5400000">
            <a:off x="4777597" y="199592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A433FD1-DC45-9547-A289-2137B0A6795C}"/>
              </a:ext>
            </a:extLst>
          </p:cNvPr>
          <p:cNvSpPr/>
          <p:nvPr/>
        </p:nvSpPr>
        <p:spPr>
          <a:xfrm rot="5400000">
            <a:off x="4777597" y="224779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41A0945-6C71-2849-9C22-C28C29E34CC9}"/>
              </a:ext>
            </a:extLst>
          </p:cNvPr>
          <p:cNvSpPr/>
          <p:nvPr/>
        </p:nvSpPr>
        <p:spPr>
          <a:xfrm rot="5400000">
            <a:off x="4775313" y="250579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ontent Placeholder 2">
            <a:extLst>
              <a:ext uri="{FF2B5EF4-FFF2-40B4-BE49-F238E27FC236}">
                <a16:creationId xmlns:a16="http://schemas.microsoft.com/office/drawing/2014/main" id="{1CDAC9A7-894A-2444-A863-A2D1023D355C}"/>
              </a:ext>
            </a:extLst>
          </p:cNvPr>
          <p:cNvSpPr txBox="1">
            <a:spLocks/>
          </p:cNvSpPr>
          <p:nvPr/>
        </p:nvSpPr>
        <p:spPr>
          <a:xfrm>
            <a:off x="5712801" y="874582"/>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80" name="Rounded Rectangle 79">
            <a:extLst>
              <a:ext uri="{FF2B5EF4-FFF2-40B4-BE49-F238E27FC236}">
                <a16:creationId xmlns:a16="http://schemas.microsoft.com/office/drawing/2014/main" id="{6E1D3D0C-2ACF-BB49-B0B1-7F0E91401E9D}"/>
              </a:ext>
            </a:extLst>
          </p:cNvPr>
          <p:cNvSpPr/>
          <p:nvPr/>
        </p:nvSpPr>
        <p:spPr>
          <a:xfrm rot="5400000">
            <a:off x="5278915" y="1938973"/>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7CA7652-356C-7649-8803-F09709E97811}"/>
              </a:ext>
            </a:extLst>
          </p:cNvPr>
          <p:cNvSpPr/>
          <p:nvPr/>
        </p:nvSpPr>
        <p:spPr>
          <a:xfrm rot="5400000">
            <a:off x="5860245" y="1497096"/>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D4B44AE-B3DA-2F47-AE35-F9A912452247}"/>
              </a:ext>
            </a:extLst>
          </p:cNvPr>
          <p:cNvSpPr/>
          <p:nvPr/>
        </p:nvSpPr>
        <p:spPr>
          <a:xfrm rot="5400000">
            <a:off x="5860245" y="1743355"/>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03C812F-17E1-E44B-BCC6-07A9095BEAF9}"/>
              </a:ext>
            </a:extLst>
          </p:cNvPr>
          <p:cNvSpPr/>
          <p:nvPr/>
        </p:nvSpPr>
        <p:spPr>
          <a:xfrm rot="5400000">
            <a:off x="5860245" y="198961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4D105D-7A0B-EE4E-8726-AD0C4D0A527C}"/>
              </a:ext>
            </a:extLst>
          </p:cNvPr>
          <p:cNvSpPr/>
          <p:nvPr/>
        </p:nvSpPr>
        <p:spPr>
          <a:xfrm rot="5400000">
            <a:off x="5860245" y="22414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2E77B96-E85B-894A-9B10-6DD15CF5D00E}"/>
              </a:ext>
            </a:extLst>
          </p:cNvPr>
          <p:cNvSpPr/>
          <p:nvPr/>
        </p:nvSpPr>
        <p:spPr>
          <a:xfrm rot="5400000">
            <a:off x="5857961" y="249947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Content Placeholder 2">
            <a:extLst>
              <a:ext uri="{FF2B5EF4-FFF2-40B4-BE49-F238E27FC236}">
                <a16:creationId xmlns:a16="http://schemas.microsoft.com/office/drawing/2014/main" id="{F379ECBB-303A-244D-B49E-4A15ACCE9F5A}"/>
              </a:ext>
            </a:extLst>
          </p:cNvPr>
          <p:cNvSpPr txBox="1">
            <a:spLocks/>
          </p:cNvSpPr>
          <p:nvPr/>
        </p:nvSpPr>
        <p:spPr>
          <a:xfrm>
            <a:off x="2868201" y="3063504"/>
            <a:ext cx="2974205" cy="503588"/>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t>
            </a:r>
          </a:p>
        </p:txBody>
      </p:sp>
      <p:sp>
        <p:nvSpPr>
          <p:cNvPr id="94" name="Rectangle 93">
            <a:extLst>
              <a:ext uri="{FF2B5EF4-FFF2-40B4-BE49-F238E27FC236}">
                <a16:creationId xmlns:a16="http://schemas.microsoft.com/office/drawing/2014/main" id="{C4219F10-E3E3-C540-A004-D03B82EA97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74B6E733-A75F-AD48-90BA-51DABA03FA01}"/>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540E0635-981E-F240-9572-CB6B2FA1C16E}"/>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2EEC96E4-92C0-174F-8110-E4EBB7802237}"/>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Rectangle 97">
            <a:extLst>
              <a:ext uri="{FF2B5EF4-FFF2-40B4-BE49-F238E27FC236}">
                <a16:creationId xmlns:a16="http://schemas.microsoft.com/office/drawing/2014/main" id="{B6B37A82-AD04-A748-8C9A-C3C6F4CA4C0C}"/>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Tree>
    <p:extLst>
      <p:ext uri="{BB962C8B-B14F-4D97-AF65-F5344CB8AC3E}">
        <p14:creationId xmlns:p14="http://schemas.microsoft.com/office/powerpoint/2010/main" val="163200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7C832447-B932-E742-B993-C34E8E0AB4FE}"/>
              </a:ext>
            </a:extLst>
          </p:cNvPr>
          <p:cNvSpPr/>
          <p:nvPr/>
        </p:nvSpPr>
        <p:spPr>
          <a:xfrm>
            <a:off x="7383427" y="2776770"/>
            <a:ext cx="3880743" cy="975716"/>
          </a:xfrm>
          <a:prstGeom prst="rect">
            <a:avLst/>
          </a:prstGeom>
        </p:spPr>
        <p:txBody>
          <a:bodyPr wrap="square">
            <a:spAutoFit/>
          </a:bodyPr>
          <a:lstStyle/>
          <a:p>
            <a:pPr>
              <a:lnSpc>
                <a:spcPct val="150000"/>
              </a:lnSpc>
            </a:pPr>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dirty="0">
                <a:solidFill>
                  <a:schemeClr val="tx1">
                    <a:lumMod val="75000"/>
                    <a:lumOff val="25000"/>
                  </a:schemeClr>
                </a:solidFill>
                <a:latin typeface="Avenir Medium" panose="02000503020000020003" pitchFamily="2" charset="0"/>
              </a:rPr>
              <a:t> will be based on a weighted contribution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99" name="Rectangle 98">
            <a:extLst>
              <a:ext uri="{FF2B5EF4-FFF2-40B4-BE49-F238E27FC236}">
                <a16:creationId xmlns:a16="http://schemas.microsoft.com/office/drawing/2014/main" id="{589C9969-D616-C048-839C-E2EC3CE72526}"/>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p:spTree>
    <p:extLst>
      <p:ext uri="{BB962C8B-B14F-4D97-AF65-F5344CB8AC3E}">
        <p14:creationId xmlns:p14="http://schemas.microsoft.com/office/powerpoint/2010/main" val="2083808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3" name="Group 2">
            <a:extLst>
              <a:ext uri="{FF2B5EF4-FFF2-40B4-BE49-F238E27FC236}">
                <a16:creationId xmlns:a16="http://schemas.microsoft.com/office/drawing/2014/main" id="{0A11FE2A-4300-0849-BF78-692663959786}"/>
              </a:ext>
            </a:extLst>
          </p:cNvPr>
          <p:cNvGrpSpPr/>
          <p:nvPr/>
        </p:nvGrpSpPr>
        <p:grpSpPr>
          <a:xfrm>
            <a:off x="2601345" y="1422710"/>
            <a:ext cx="311369" cy="1364224"/>
            <a:chOff x="2601345" y="1422710"/>
            <a:chExt cx="311369" cy="1364224"/>
          </a:xfrm>
        </p:grpSpPr>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7C832447-B932-E742-B993-C34E8E0AB4FE}"/>
              </a:ext>
            </a:extLst>
          </p:cNvPr>
          <p:cNvSpPr/>
          <p:nvPr/>
        </p:nvSpPr>
        <p:spPr>
          <a:xfrm>
            <a:off x="7383427" y="2776770"/>
            <a:ext cx="3880743" cy="975716"/>
          </a:xfrm>
          <a:prstGeom prst="rect">
            <a:avLst/>
          </a:prstGeom>
        </p:spPr>
        <p:txBody>
          <a:bodyPr wrap="square">
            <a:spAutoFit/>
          </a:bodyPr>
          <a:lstStyle/>
          <a:p>
            <a:pPr>
              <a:lnSpc>
                <a:spcPct val="150000"/>
              </a:lnSpc>
            </a:pPr>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dirty="0">
                <a:solidFill>
                  <a:schemeClr val="tx1">
                    <a:lumMod val="75000"/>
                    <a:lumOff val="25000"/>
                  </a:schemeClr>
                </a:solidFill>
                <a:latin typeface="Avenir Medium" panose="02000503020000020003" pitchFamily="2" charset="0"/>
              </a:rPr>
              <a:t> will be based on a weighted contribution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99" name="Rectangle 98">
            <a:extLst>
              <a:ext uri="{FF2B5EF4-FFF2-40B4-BE49-F238E27FC236}">
                <a16:creationId xmlns:a16="http://schemas.microsoft.com/office/drawing/2014/main" id="{589C9969-D616-C048-839C-E2EC3CE72526}"/>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Rectangle 62">
                <a:extLst>
                  <a:ext uri="{FF2B5EF4-FFF2-40B4-BE49-F238E27FC236}">
                    <a16:creationId xmlns:a16="http://schemas.microsoft.com/office/drawing/2014/main" id="{C004FA61-EB37-9047-BDF7-44B459A36F48}"/>
                  </a:ext>
                </a:extLst>
              </p:cNvPr>
              <p:cNvSpPr/>
              <p:nvPr/>
            </p:nvSpPr>
            <p:spPr>
              <a:xfrm>
                <a:off x="7383427" y="4159891"/>
                <a:ext cx="3880743" cy="1932452"/>
              </a:xfrm>
              <a:prstGeom prst="rect">
                <a:avLst/>
              </a:prstGeom>
            </p:spPr>
            <p:txBody>
              <a:bodyPr wrap="square">
                <a:spAutoFit/>
              </a:bodyPr>
              <a:lstStyle/>
              <a:p>
                <a:pPr>
                  <a:lnSpc>
                    <a:spcPct val="150000"/>
                  </a:lnSpc>
                </a:pPr>
                <a14:m>
                  <m:oMath xmlns:m="http://schemas.openxmlformats.org/officeDocument/2006/math">
                    <m:sSubSup>
                      <m:sSubSupPr>
                        <m:ctrlPr>
                          <a:rPr lang="en-US" sz="2000" b="1" i="1" dirty="0" smtClean="0">
                            <a:solidFill>
                              <a:schemeClr val="accent4">
                                <a:lumMod val="75000"/>
                              </a:schemeClr>
                            </a:solidFill>
                            <a:latin typeface="Cambria Math" panose="02040503050406030204" pitchFamily="18" charset="0"/>
                          </a:rPr>
                        </m:ctrlPr>
                      </m:sSubSupPr>
                      <m:e>
                        <m:r>
                          <a:rPr lang="en-US" sz="2000" b="1" i="1" dirty="0">
                            <a:solidFill>
                              <a:schemeClr val="accent4">
                                <a:lumMod val="75000"/>
                              </a:schemeClr>
                            </a:solidFill>
                            <a:latin typeface="Cambria Math" panose="02040503050406030204" pitchFamily="18" charset="0"/>
                          </a:rPr>
                          <m:t>𝒂</m:t>
                        </m:r>
                      </m:e>
                      <m:sub>
                        <m:r>
                          <a:rPr lang="en-US" sz="2000" b="1" i="1" dirty="0" smtClean="0">
                            <a:solidFill>
                              <a:schemeClr val="accent4">
                                <a:lumMod val="75000"/>
                              </a:schemeClr>
                            </a:solidFill>
                            <a:latin typeface="Cambria Math" panose="02040503050406030204" pitchFamily="18" charset="0"/>
                          </a:rPr>
                          <m:t>𝒊</m:t>
                        </m:r>
                      </m:sub>
                      <m:sup>
                        <m:r>
                          <a:rPr lang="en-US" sz="2000" b="1" i="1" dirty="0">
                            <a:solidFill>
                              <a:schemeClr val="accent4">
                                <a:lumMod val="75000"/>
                              </a:schemeClr>
                            </a:solidFill>
                            <a:latin typeface="Cambria Math" panose="02040503050406030204" pitchFamily="18" charset="0"/>
                          </a:rPr>
                          <m:t>𝟏</m:t>
                        </m:r>
                      </m:sup>
                    </m:sSubSup>
                    <m:r>
                      <a:rPr lang="en-US" sz="2000" b="1" i="1" dirty="0">
                        <a:solidFill>
                          <a:schemeClr val="accent4">
                            <a:lumMod val="75000"/>
                          </a:schemeClr>
                        </a:solidFill>
                        <a:latin typeface="Cambria Math" panose="02040503050406030204" pitchFamily="18" charset="0"/>
                      </a:rPr>
                      <m:t> </m:t>
                    </m:r>
                  </m:oMath>
                </a14:m>
                <a:r>
                  <a:rPr lang="en-US" sz="2000" dirty="0">
                    <a:solidFill>
                      <a:schemeClr val="tx1">
                        <a:lumMod val="75000"/>
                        <a:lumOff val="25000"/>
                      </a:schemeClr>
                    </a:solidFill>
                    <a:latin typeface="Avenir Medium" panose="02000503020000020003" pitchFamily="2" charset="0"/>
                  </a:rPr>
                  <a:t>is “just” a weight. More is happening under the hood, but it’s effectively weighting </a:t>
                </a:r>
                <a:r>
                  <a:rPr lang="en-US" sz="2000" i="1" u="sng" dirty="0">
                    <a:solidFill>
                      <a:schemeClr val="tx1">
                        <a:lumMod val="75000"/>
                        <a:lumOff val="25000"/>
                      </a:schemeClr>
                    </a:solidFill>
                    <a:latin typeface="Avenir Medium" panose="02000503020000020003" pitchFamily="2" charset="0"/>
                  </a:rPr>
                  <a:t>versions</a:t>
                </a:r>
                <a:r>
                  <a:rPr lang="en-US" sz="2000" dirty="0">
                    <a:solidFill>
                      <a:schemeClr val="tx1">
                        <a:lumMod val="75000"/>
                        <a:lumOff val="25000"/>
                      </a:schemeClr>
                    </a:solidFill>
                    <a:latin typeface="Avenir Medium" panose="02000503020000020003" pitchFamily="2" charset="0"/>
                  </a:rPr>
                  <a:t>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mc:Choice>
        <mc:Fallback>
          <p:sp>
            <p:nvSpPr>
              <p:cNvPr id="63" name="Rectangle 62">
                <a:extLst>
                  <a:ext uri="{FF2B5EF4-FFF2-40B4-BE49-F238E27FC236}">
                    <a16:creationId xmlns:a16="http://schemas.microsoft.com/office/drawing/2014/main" id="{C004FA61-EB37-9047-BDF7-44B459A36F48}"/>
                  </a:ext>
                </a:extLst>
              </p:cNvPr>
              <p:cNvSpPr>
                <a:spLocks noRot="1" noChangeAspect="1" noMove="1" noResize="1" noEditPoints="1" noAdjustHandles="1" noChangeArrowheads="1" noChangeShapeType="1" noTextEdit="1"/>
              </p:cNvSpPr>
              <p:nvPr/>
            </p:nvSpPr>
            <p:spPr>
              <a:xfrm>
                <a:off x="7383427" y="4159891"/>
                <a:ext cx="3880743" cy="1932452"/>
              </a:xfrm>
              <a:prstGeom prst="rect">
                <a:avLst/>
              </a:prstGeom>
              <a:blipFill>
                <a:blip r:embed="rId7"/>
                <a:stretch>
                  <a:fillRect l="-1629" r="-977" b="-5229"/>
                </a:stretch>
              </a:blipFill>
            </p:spPr>
            <p:txBody>
              <a:bodyPr/>
              <a:lstStyle/>
              <a:p>
                <a:r>
                  <a:rPr lang="en-US">
                    <a:noFill/>
                  </a:rPr>
                  <a:t> </a:t>
                </a:r>
              </a:p>
            </p:txBody>
          </p:sp>
        </mc:Fallback>
      </mc:AlternateContent>
    </p:spTree>
    <p:extLst>
      <p:ext uri="{BB962C8B-B14F-4D97-AF65-F5344CB8AC3E}">
        <p14:creationId xmlns:p14="http://schemas.microsoft.com/office/powerpoint/2010/main" val="936995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𝑎</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1</m:t>
                          </m:r>
                        </m:sup>
                      </m:sSubSup>
                    </m:oMath>
                  </m:oMathPara>
                </a14:m>
                <a:endParaRPr lang="en-US" sz="2400" b="0" dirty="0">
                  <a:solidFill>
                    <a:srgbClr val="C00000"/>
                  </a:solidFill>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C004FA61-EB37-9047-BDF7-44B459A36F48}"/>
              </a:ext>
            </a:extLst>
          </p:cNvPr>
          <p:cNvSpPr/>
          <p:nvPr/>
        </p:nvSpPr>
        <p:spPr>
          <a:xfrm>
            <a:off x="7544047" y="1134972"/>
            <a:ext cx="4197263" cy="3368423"/>
          </a:xfrm>
          <a:prstGeom prst="rect">
            <a:avLst/>
          </a:prstGeom>
        </p:spPr>
        <p:txBody>
          <a:bodyPr wrap="square">
            <a:spAutoFit/>
          </a:bodyPr>
          <a:lstStyle/>
          <a:p>
            <a:pPr>
              <a:lnSpc>
                <a:spcPct val="150000"/>
              </a:lnSpc>
            </a:pPr>
            <a:r>
              <a:rPr lang="en-US" sz="2400" dirty="0">
                <a:latin typeface="Avenir Medium" panose="02000503020000020003" pitchFamily="2" charset="0"/>
              </a:rPr>
              <a:t>Under the hood, each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r>
              <a:rPr lang="en-US" sz="2400" dirty="0">
                <a:solidFill>
                  <a:srgbClr val="0070C0"/>
                </a:solidFill>
                <a:latin typeface="Avenir Medium" panose="02000503020000020003" pitchFamily="2" charset="0"/>
              </a:rPr>
              <a:t> </a:t>
            </a:r>
            <a:r>
              <a:rPr lang="en-US" sz="2400" dirty="0">
                <a:latin typeface="Avenir Medium" panose="02000503020000020003" pitchFamily="2" charset="0"/>
              </a:rPr>
              <a:t>has 3 small, associated vectors. For example,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1</a:t>
            </a:r>
            <a:r>
              <a:rPr lang="en-US" sz="2400" dirty="0">
                <a:latin typeface="Avenir Medium" panose="02000503020000020003" pitchFamily="2" charset="0"/>
              </a:rPr>
              <a:t> has:</a:t>
            </a:r>
          </a:p>
          <a:p>
            <a:pPr marL="342900" indent="-342900">
              <a:lnSpc>
                <a:spcPct val="150000"/>
              </a:lnSpc>
              <a:buFont typeface="Arial" panose="020B0604020202020204" pitchFamily="34" charset="0"/>
              <a:buChar char="•"/>
            </a:pPr>
            <a:r>
              <a:rPr lang="en-US" sz="2400" dirty="0">
                <a:solidFill>
                  <a:srgbClr val="7030A0"/>
                </a:solidFill>
                <a:latin typeface="Avenir Medium" panose="02000503020000020003" pitchFamily="2" charset="0"/>
              </a:rPr>
              <a:t>Query</a:t>
            </a:r>
            <a:r>
              <a:rPr lang="en-US" sz="2400" b="1" dirty="0">
                <a:solidFill>
                  <a:srgbClr val="7030A0"/>
                </a:solidFill>
                <a:latin typeface="Avenir Medium" panose="02000503020000020003" pitchFamily="2" charset="0"/>
              </a:rPr>
              <a:t> q</a:t>
            </a:r>
            <a:r>
              <a:rPr lang="en-US" sz="2400" b="1" baseline="-25000" dirty="0">
                <a:solidFill>
                  <a:srgbClr val="7030A0"/>
                </a:solidFill>
                <a:latin typeface="Avenir Medium" panose="02000503020000020003" pitchFamily="2" charset="0"/>
              </a:rPr>
              <a:t>i</a:t>
            </a:r>
            <a:endParaRPr lang="en-US" sz="24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400" dirty="0">
                <a:solidFill>
                  <a:schemeClr val="accent4">
                    <a:lumMod val="75000"/>
                  </a:schemeClr>
                </a:solidFill>
                <a:latin typeface="Avenir Medium" panose="02000503020000020003" pitchFamily="2" charset="0"/>
              </a:rPr>
              <a:t>Key</a:t>
            </a:r>
            <a:r>
              <a:rPr lang="en-US" sz="2400" b="1" dirty="0">
                <a:solidFill>
                  <a:schemeClr val="accent4">
                    <a:lumMod val="75000"/>
                  </a:schemeClr>
                </a:solidFill>
                <a:latin typeface="Avenir Medium" panose="02000503020000020003" pitchFamily="2" charset="0"/>
              </a:rPr>
              <a:t> </a:t>
            </a:r>
            <a:r>
              <a:rPr lang="en-US" sz="2400" b="1" dirty="0" err="1">
                <a:solidFill>
                  <a:schemeClr val="accent4">
                    <a:lumMod val="75000"/>
                  </a:schemeClr>
                </a:solidFill>
                <a:latin typeface="Avenir Medium" panose="02000503020000020003" pitchFamily="2" charset="0"/>
              </a:rPr>
              <a:t>k</a:t>
            </a:r>
            <a:r>
              <a:rPr lang="en-US" sz="2400" b="1" baseline="-25000" dirty="0" err="1">
                <a:solidFill>
                  <a:schemeClr val="accent4">
                    <a:lumMod val="75000"/>
                  </a:schemeClr>
                </a:solidFill>
                <a:latin typeface="Avenir Medium" panose="02000503020000020003" pitchFamily="2" charset="0"/>
              </a:rPr>
              <a:t>i</a:t>
            </a:r>
            <a:endParaRPr lang="en-US" sz="24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400" dirty="0">
                <a:solidFill>
                  <a:srgbClr val="0070C0"/>
                </a:solidFill>
                <a:latin typeface="Avenir Medium" panose="02000503020000020003" pitchFamily="2" charset="0"/>
              </a:rPr>
              <a:t>Value </a:t>
            </a:r>
            <a:r>
              <a:rPr lang="en-US" sz="2400" b="1" dirty="0">
                <a:solidFill>
                  <a:srgbClr val="0070C0"/>
                </a:solidFill>
                <a:latin typeface="Avenir Medium" panose="02000503020000020003" pitchFamily="2" charset="0"/>
              </a:rPr>
              <a:t>v</a:t>
            </a:r>
            <a:r>
              <a:rPr lang="en-US" sz="2400" b="1" baseline="-25000" dirty="0">
                <a:solidFill>
                  <a:srgbClr val="0070C0"/>
                </a:solidFill>
                <a:latin typeface="Avenir Medium" panose="02000503020000020003" pitchFamily="2" charset="0"/>
              </a:rPr>
              <a:t>i</a:t>
            </a:r>
            <a:endParaRPr lang="en-US" sz="2400" baseline="-25000" dirty="0">
              <a:solidFill>
                <a:srgbClr val="0070C0"/>
              </a:solidFill>
              <a:latin typeface="Avenir Medium" panose="02000503020000020003" pitchFamily="2" charset="0"/>
            </a:endParaRPr>
          </a:p>
        </p:txBody>
      </p:sp>
    </p:spTree>
    <p:extLst>
      <p:ext uri="{BB962C8B-B14F-4D97-AF65-F5344CB8AC3E}">
        <p14:creationId xmlns:p14="http://schemas.microsoft.com/office/powerpoint/2010/main" val="112746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63" name="Rectangle 62">
            <a:extLst>
              <a:ext uri="{FF2B5EF4-FFF2-40B4-BE49-F238E27FC236}">
                <a16:creationId xmlns:a16="http://schemas.microsoft.com/office/drawing/2014/main" id="{C004FA61-EB37-9047-BDF7-44B459A36F48}"/>
              </a:ext>
            </a:extLst>
          </p:cNvPr>
          <p:cNvSpPr/>
          <p:nvPr/>
        </p:nvSpPr>
        <p:spPr>
          <a:xfrm>
            <a:off x="8324603" y="613102"/>
            <a:ext cx="3644956" cy="2360711"/>
          </a:xfrm>
          <a:prstGeom prst="rect">
            <a:avLst/>
          </a:prstGeom>
        </p:spPr>
        <p:txBody>
          <a:bodyPr wrap="square">
            <a:spAutoFit/>
          </a:bodyPr>
          <a:lstStyle/>
          <a:p>
            <a:r>
              <a:rPr lang="en-US" sz="2000" dirty="0">
                <a:latin typeface="Avenir Medium" panose="02000503020000020003" pitchFamily="2" charset="0"/>
              </a:rPr>
              <a:t>Under the hood,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dirty="0">
                <a:solidFill>
                  <a:srgbClr val="0070C0"/>
                </a:solidFill>
                <a:latin typeface="Avenir Medium" panose="02000503020000020003" pitchFamily="2" charset="0"/>
              </a:rPr>
              <a:t> </a:t>
            </a:r>
            <a:r>
              <a:rPr lang="en-US" sz="2000" dirty="0">
                <a:latin typeface="Avenir Medium" panose="02000503020000020003" pitchFamily="2" charset="0"/>
              </a:rPr>
              <a:t>has 3 small, associated vectors. For example,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r>
              <a:rPr lang="en-US" sz="2000" dirty="0">
                <a:latin typeface="Avenir Medium" panose="02000503020000020003" pitchFamily="2" charset="0"/>
              </a:rPr>
              <a:t> has:</a:t>
            </a:r>
          </a:p>
          <a:p>
            <a:pPr marL="342900" indent="-342900">
              <a:lnSpc>
                <a:spcPct val="150000"/>
              </a:lnSpc>
              <a:buFont typeface="Arial" panose="020B0604020202020204" pitchFamily="34" charset="0"/>
              <a:buChar char="•"/>
            </a:pPr>
            <a:r>
              <a:rPr lang="en-US" sz="2000" dirty="0">
                <a:solidFill>
                  <a:srgbClr val="7030A0"/>
                </a:solidFill>
                <a:latin typeface="Avenir Medium" panose="02000503020000020003" pitchFamily="2" charset="0"/>
              </a:rPr>
              <a:t>Query</a:t>
            </a:r>
            <a:r>
              <a:rPr lang="en-US" sz="2000" b="1" dirty="0">
                <a:solidFill>
                  <a:srgbClr val="7030A0"/>
                </a:solidFill>
                <a:latin typeface="Avenir Medium" panose="02000503020000020003" pitchFamily="2" charset="0"/>
              </a:rPr>
              <a:t> q</a:t>
            </a:r>
            <a:r>
              <a:rPr lang="en-US" sz="2000" b="1" baseline="-25000" dirty="0">
                <a:solidFill>
                  <a:srgbClr val="7030A0"/>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chemeClr val="accent4">
                    <a:lumMod val="75000"/>
                  </a:schemeClr>
                </a:solidFill>
                <a:latin typeface="Avenir Medium" panose="02000503020000020003" pitchFamily="2" charset="0"/>
              </a:rPr>
              <a:t>Key</a:t>
            </a:r>
            <a:r>
              <a:rPr lang="en-US" sz="2000" b="1" dirty="0">
                <a:solidFill>
                  <a:schemeClr val="accent4">
                    <a:lumMod val="75000"/>
                  </a:schemeClr>
                </a:solidFill>
                <a:latin typeface="Avenir Medium" panose="02000503020000020003" pitchFamily="2" charset="0"/>
              </a:rPr>
              <a:t> k</a:t>
            </a:r>
            <a:r>
              <a:rPr lang="en-US" sz="2000" b="1" baseline="-25000" dirty="0">
                <a:solidFill>
                  <a:schemeClr val="accent4">
                    <a:lumMod val="75000"/>
                  </a:schemeClr>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rgbClr val="0070C0"/>
                </a:solidFill>
                <a:latin typeface="Avenir Medium" panose="02000503020000020003" pitchFamily="2" charset="0"/>
              </a:rPr>
              <a:t>Value </a:t>
            </a:r>
            <a:r>
              <a:rPr lang="en-US" sz="2000" b="1" dirty="0">
                <a:solidFill>
                  <a:srgbClr val="0070C0"/>
                </a:solidFill>
                <a:latin typeface="Avenir Medium" panose="02000503020000020003" pitchFamily="2" charset="0"/>
              </a:rPr>
              <a:t>v</a:t>
            </a:r>
            <a:r>
              <a:rPr lang="en-US" sz="2000" b="1" baseline="-25000" dirty="0">
                <a:solidFill>
                  <a:srgbClr val="0070C0"/>
                </a:solidFill>
                <a:latin typeface="Avenir Medium" panose="02000503020000020003" pitchFamily="2" charset="0"/>
              </a:rPr>
              <a:t>1</a:t>
            </a:r>
            <a:endParaRPr lang="en-US" sz="2000" baseline="-25000" dirty="0">
              <a:solidFill>
                <a:srgbClr val="0070C0"/>
              </a:solidFill>
              <a:latin typeface="Avenir Medium" panose="02000503020000020003" pitchFamily="2" charset="0"/>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9" name="Rectangle 8">
            <a:extLst>
              <a:ext uri="{FF2B5EF4-FFF2-40B4-BE49-F238E27FC236}">
                <a16:creationId xmlns:a16="http://schemas.microsoft.com/office/drawing/2014/main" id="{8A5CA7C8-B48B-5548-AE42-FE7BEAADE5CB}"/>
              </a:ext>
            </a:extLst>
          </p:cNvPr>
          <p:cNvSpPr/>
          <p:nvPr/>
        </p:nvSpPr>
        <p:spPr>
          <a:xfrm>
            <a:off x="953338" y="900542"/>
            <a:ext cx="6479387" cy="1015663"/>
          </a:xfrm>
          <a:prstGeom prst="rect">
            <a:avLst/>
          </a:prstGeom>
        </p:spPr>
        <p:txBody>
          <a:bodyPr wrap="square">
            <a:spAutoFit/>
          </a:bodyPr>
          <a:lstStyle/>
          <a:p>
            <a:r>
              <a:rPr lang="en-US" sz="2000" dirty="0">
                <a:highlight>
                  <a:srgbClr val="FFFF00"/>
                </a:highlight>
                <a:latin typeface="Avenir Medium" panose="02000503020000020003" pitchFamily="2" charset="0"/>
              </a:rPr>
              <a:t>Step 1:</a:t>
            </a:r>
            <a:r>
              <a:rPr lang="en-US" sz="2000" dirty="0">
                <a:latin typeface="Avenir Medium" panose="02000503020000020003" pitchFamily="2" charset="0"/>
              </a:rPr>
              <a:t> Our Self-Attention Head l has just 3 weight matrices </a:t>
            </a:r>
            <a:r>
              <a:rPr lang="en-US" sz="2000" dirty="0" err="1">
                <a:solidFill>
                  <a:srgbClr val="7030A0"/>
                </a:solidFill>
                <a:latin typeface="Avenir Medium" panose="02000503020000020003" pitchFamily="2" charset="0"/>
              </a:rPr>
              <a:t>W</a:t>
            </a:r>
            <a:r>
              <a:rPr lang="en-US" sz="2000" baseline="-25000" dirty="0" err="1">
                <a:solidFill>
                  <a:srgbClr val="7030A0"/>
                </a:solidFill>
                <a:latin typeface="Avenir Medium" panose="02000503020000020003" pitchFamily="2" charset="0"/>
              </a:rPr>
              <a:t>q</a:t>
            </a:r>
            <a:r>
              <a:rPr lang="en-US" sz="2000" dirty="0">
                <a:latin typeface="Avenir Medium" panose="02000503020000020003" pitchFamily="2" charset="0"/>
              </a:rPr>
              <a:t>, </a:t>
            </a:r>
            <a:r>
              <a:rPr lang="en-US" sz="2000" dirty="0" err="1">
                <a:solidFill>
                  <a:schemeClr val="accent4">
                    <a:lumMod val="50000"/>
                  </a:schemeClr>
                </a:solidFill>
                <a:latin typeface="Avenir Medium" panose="02000503020000020003" pitchFamily="2" charset="0"/>
              </a:rPr>
              <a:t>W</a:t>
            </a:r>
            <a:r>
              <a:rPr lang="en-US" sz="2000" baseline="-25000" dirty="0" err="1">
                <a:solidFill>
                  <a:schemeClr val="accent4">
                    <a:lumMod val="50000"/>
                  </a:schemeClr>
                </a:solidFill>
                <a:latin typeface="Avenir Medium" panose="02000503020000020003" pitchFamily="2" charset="0"/>
              </a:rPr>
              <a:t>k</a:t>
            </a:r>
            <a:r>
              <a:rPr lang="en-US" sz="2000" dirty="0">
                <a:latin typeface="Avenir Medium" panose="02000503020000020003" pitchFamily="2" charset="0"/>
              </a:rPr>
              <a:t>, </a:t>
            </a:r>
            <a:r>
              <a:rPr lang="en-US" sz="2000" dirty="0">
                <a:solidFill>
                  <a:schemeClr val="accent5">
                    <a:lumMod val="50000"/>
                  </a:schemeClr>
                </a:solidFill>
                <a:latin typeface="Avenir Medium" panose="02000503020000020003" pitchFamily="2" charset="0"/>
              </a:rPr>
              <a:t>W</a:t>
            </a:r>
            <a:r>
              <a:rPr lang="en-US" sz="2000" baseline="-25000" dirty="0">
                <a:solidFill>
                  <a:schemeClr val="accent5">
                    <a:lumMod val="50000"/>
                  </a:schemeClr>
                </a:solidFill>
                <a:latin typeface="Avenir Medium" panose="02000503020000020003" pitchFamily="2" charset="0"/>
              </a:rPr>
              <a:t>v</a:t>
            </a:r>
            <a:r>
              <a:rPr lang="en-US" sz="2000" dirty="0">
                <a:latin typeface="Avenir Medium" panose="02000503020000020003" pitchFamily="2" charset="0"/>
              </a:rPr>
              <a:t> in total. </a:t>
            </a:r>
            <a:r>
              <a:rPr lang="en-US" sz="2000" dirty="0">
                <a:highlight>
                  <a:srgbClr val="FFFF00"/>
                </a:highlight>
                <a:latin typeface="Avenir Medium" panose="02000503020000020003" pitchFamily="2" charset="0"/>
              </a:rPr>
              <a:t>These same 3 weight matrices</a:t>
            </a:r>
            <a:r>
              <a:rPr lang="en-US" sz="2000" dirty="0">
                <a:latin typeface="Avenir Medium" panose="02000503020000020003" pitchFamily="2" charset="0"/>
              </a:rPr>
              <a:t> are multiplied by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baseline="-25000" dirty="0">
                <a:solidFill>
                  <a:srgbClr val="0070C0"/>
                </a:solidFill>
              </a:rPr>
              <a:t> </a:t>
            </a:r>
            <a:r>
              <a:rPr lang="en-US" sz="2000" dirty="0">
                <a:latin typeface="Avenir Medium" panose="02000503020000020003" pitchFamily="2" charset="0"/>
              </a:rPr>
              <a:t>to create all vectors:</a:t>
            </a:r>
            <a:endParaRPr lang="en-US" sz="2000" dirty="0"/>
          </a:p>
        </p:txBody>
      </p:sp>
      <p:sp>
        <p:nvSpPr>
          <p:cNvPr id="206" name="Rectangle 205">
            <a:extLst>
              <a:ext uri="{FF2B5EF4-FFF2-40B4-BE49-F238E27FC236}">
                <a16:creationId xmlns:a16="http://schemas.microsoft.com/office/drawing/2014/main" id="{C691B0D9-D504-7748-B743-9F0D599B8BE1}"/>
              </a:ext>
            </a:extLst>
          </p:cNvPr>
          <p:cNvSpPr/>
          <p:nvPr/>
        </p:nvSpPr>
        <p:spPr>
          <a:xfrm>
            <a:off x="1379913" y="2097211"/>
            <a:ext cx="1616330" cy="461665"/>
          </a:xfrm>
          <a:prstGeom prst="rect">
            <a:avLst/>
          </a:prstGeom>
        </p:spPr>
        <p:txBody>
          <a:bodyPr wrap="square">
            <a:spAutoFit/>
          </a:bodyPr>
          <a:lstStyle/>
          <a:p>
            <a:r>
              <a:rPr lang="en-US" sz="2400" b="1" dirty="0">
                <a:solidFill>
                  <a:srgbClr val="7030A0"/>
                </a:solidFill>
                <a:latin typeface="Avenir Book" panose="02000503020000020003" pitchFamily="2" charset="0"/>
              </a:rPr>
              <a:t>q</a:t>
            </a:r>
            <a:r>
              <a:rPr lang="en-US" sz="2400" b="1" baseline="-25000" dirty="0">
                <a:solidFill>
                  <a:srgbClr val="7030A0"/>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rgbClr val="7030A0"/>
                </a:solidFill>
                <a:latin typeface="Avenir Book" panose="02000503020000020003" pitchFamily="2" charset="0"/>
              </a:rPr>
              <a:t>w</a:t>
            </a:r>
            <a:r>
              <a:rPr lang="en-US" sz="2400" b="1" baseline="-25000" dirty="0" err="1">
                <a:solidFill>
                  <a:srgbClr val="7030A0"/>
                </a:solidFill>
                <a:latin typeface="Avenir Book" panose="02000503020000020003" pitchFamily="2" charset="0"/>
              </a:rPr>
              <a:t>q</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7" name="Rectangle 206">
            <a:extLst>
              <a:ext uri="{FF2B5EF4-FFF2-40B4-BE49-F238E27FC236}">
                <a16:creationId xmlns:a16="http://schemas.microsoft.com/office/drawing/2014/main" id="{EA638E24-DB74-5540-9208-85C189D5D097}"/>
              </a:ext>
            </a:extLst>
          </p:cNvPr>
          <p:cNvSpPr/>
          <p:nvPr/>
        </p:nvSpPr>
        <p:spPr>
          <a:xfrm>
            <a:off x="1379913" y="2570104"/>
            <a:ext cx="1616330" cy="461665"/>
          </a:xfrm>
          <a:prstGeom prst="rect">
            <a:avLst/>
          </a:prstGeom>
        </p:spPr>
        <p:txBody>
          <a:bodyPr wrap="square">
            <a:spAutoFit/>
          </a:bodyPr>
          <a:lstStyle/>
          <a:p>
            <a:r>
              <a:rPr lang="en-US" sz="2400" b="1" dirty="0" err="1">
                <a:solidFill>
                  <a:schemeClr val="accent4">
                    <a:lumMod val="50000"/>
                  </a:schemeClr>
                </a:solidFill>
                <a:latin typeface="Avenir Book" panose="02000503020000020003" pitchFamily="2" charset="0"/>
              </a:rPr>
              <a:t>k</a:t>
            </a:r>
            <a:r>
              <a:rPr lang="en-US" sz="2400" b="1" baseline="-25000" dirty="0" err="1">
                <a:solidFill>
                  <a:schemeClr val="accent4">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4">
                    <a:lumMod val="50000"/>
                  </a:schemeClr>
                </a:solidFill>
                <a:latin typeface="Avenir Book" panose="02000503020000020003" pitchFamily="2" charset="0"/>
              </a:rPr>
              <a:t>w</a:t>
            </a:r>
            <a:r>
              <a:rPr lang="en-US" sz="2400" b="1" baseline="-25000" dirty="0" err="1">
                <a:solidFill>
                  <a:schemeClr val="accent4">
                    <a:lumMod val="50000"/>
                  </a:schemeClr>
                </a:solidFill>
                <a:latin typeface="Avenir Book" panose="02000503020000020003" pitchFamily="2" charset="0"/>
              </a:rPr>
              <a:t>k</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8" name="Rectangle 207">
            <a:extLst>
              <a:ext uri="{FF2B5EF4-FFF2-40B4-BE49-F238E27FC236}">
                <a16:creationId xmlns:a16="http://schemas.microsoft.com/office/drawing/2014/main" id="{3A8A3BBD-D155-164A-B363-FF190117DB9D}"/>
              </a:ext>
            </a:extLst>
          </p:cNvPr>
          <p:cNvSpPr/>
          <p:nvPr/>
        </p:nvSpPr>
        <p:spPr>
          <a:xfrm>
            <a:off x="1379913" y="3022291"/>
            <a:ext cx="1616330" cy="461665"/>
          </a:xfrm>
          <a:prstGeom prst="rect">
            <a:avLst/>
          </a:prstGeom>
        </p:spPr>
        <p:txBody>
          <a:bodyPr wrap="square">
            <a:spAutoFit/>
          </a:bodyPr>
          <a:lstStyle/>
          <a:p>
            <a:r>
              <a:rPr lang="en-US" sz="2400" b="1" dirty="0">
                <a:solidFill>
                  <a:schemeClr val="accent5">
                    <a:lumMod val="50000"/>
                  </a:schemeClr>
                </a:solidFill>
                <a:latin typeface="Avenir Book" panose="02000503020000020003" pitchFamily="2" charset="0"/>
              </a:rPr>
              <a:t>v</a:t>
            </a:r>
            <a:r>
              <a:rPr lang="en-US" sz="2400" b="1" baseline="-25000" dirty="0">
                <a:solidFill>
                  <a:schemeClr val="accent5">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5">
                    <a:lumMod val="50000"/>
                  </a:schemeClr>
                </a:solidFill>
                <a:latin typeface="Avenir Book" panose="02000503020000020003" pitchFamily="2" charset="0"/>
              </a:rPr>
              <a:t>w</a:t>
            </a:r>
            <a:r>
              <a:rPr lang="en-US" sz="2400" b="1" baseline="-25000" dirty="0" err="1">
                <a:solidFill>
                  <a:schemeClr val="accent5">
                    <a:lumMod val="50000"/>
                  </a:schemeClr>
                </a:solidFill>
                <a:latin typeface="Avenir Book" panose="02000503020000020003" pitchFamily="2" charset="0"/>
              </a:rPr>
              <a:t>v</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Tree>
    <p:extLst>
      <p:ext uri="{BB962C8B-B14F-4D97-AF65-F5344CB8AC3E}">
        <p14:creationId xmlns:p14="http://schemas.microsoft.com/office/powerpoint/2010/main" val="208867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Tree>
    <p:extLst>
      <p:ext uri="{BB962C8B-B14F-4D97-AF65-F5344CB8AC3E}">
        <p14:creationId xmlns:p14="http://schemas.microsoft.com/office/powerpoint/2010/main" val="1421216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807851" y="3789615"/>
            <a:ext cx="6952425"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349CA6D-FEFB-044F-8976-5E0A79F2B87B}"/>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301650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3" y="3789615"/>
            <a:ext cx="1934802" cy="15852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3786337" y="3732570"/>
            <a:ext cx="4490764" cy="29720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343D7D3-856F-C44F-A01A-0D288268F8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1505950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5"/>
            <a:ext cx="2823129"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5781206" y="3754779"/>
            <a:ext cx="4490764"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p:sp>
        <p:nvSpPr>
          <p:cNvPr id="149" name="Rectangle 148">
            <a:extLst>
              <a:ext uri="{FF2B5EF4-FFF2-40B4-BE49-F238E27FC236}">
                <a16:creationId xmlns:a16="http://schemas.microsoft.com/office/drawing/2014/main" id="{F7E90E87-69FD-B742-AFD2-B1C9412C42DB}"/>
              </a:ext>
            </a:extLst>
          </p:cNvPr>
          <p:cNvSpPr/>
          <p:nvPr/>
        </p:nvSpPr>
        <p:spPr>
          <a:xfrm>
            <a:off x="4383866" y="3831652"/>
            <a:ext cx="990856" cy="15393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D03E156-3A8C-5F4F-8222-DD78BCC18D39}"/>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315537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5"/>
            <a:ext cx="4784801"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7730889" y="3754780"/>
            <a:ext cx="2541080" cy="254976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2F76D72D-FF69-784D-8450-212D5ABB1E03}"/>
              </a:ext>
            </a:extLst>
          </p:cNvPr>
          <p:cNvSpPr/>
          <p:nvPr/>
        </p:nvSpPr>
        <p:spPr>
          <a:xfrm>
            <a:off x="6345537" y="3776989"/>
            <a:ext cx="1015761" cy="15731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767155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71177" y="3874556"/>
            <a:ext cx="6594693"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xmlns="">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C3940893-E765-1942-9D25-3DF37B1C6CD1}"/>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.87</a:t>
                </a:r>
                <a:endParaRPr lang="en-US" sz="2000" dirty="0">
                  <a:solidFill>
                    <a:schemeClr val="accent4">
                      <a:lumMod val="50000"/>
                    </a:schemeClr>
                  </a:solidFill>
                </a:endParaRPr>
              </a:p>
            </p:txBody>
          </p:sp>
        </mc:Choice>
        <mc:Fallback xmlns="">
          <p:sp>
            <p:nvSpPr>
              <p:cNvPr id="156" name="Rectangle 155">
                <a:extLst>
                  <a:ext uri="{FF2B5EF4-FFF2-40B4-BE49-F238E27FC236}">
                    <a16:creationId xmlns:a16="http://schemas.microsoft.com/office/drawing/2014/main" id="{C3940893-E765-1942-9D25-3DF37B1C6CD1}"/>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37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156">
                <a:extLst>
                  <a:ext uri="{FF2B5EF4-FFF2-40B4-BE49-F238E27FC236}">
                    <a16:creationId xmlns:a16="http://schemas.microsoft.com/office/drawing/2014/main" id="{93E9384C-92E2-3D47-9E5E-D3366CE512A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.12</a:t>
                </a:r>
                <a:endParaRPr lang="en-US" sz="2000" dirty="0">
                  <a:solidFill>
                    <a:schemeClr val="accent4">
                      <a:lumMod val="50000"/>
                    </a:schemeClr>
                  </a:solidFill>
                </a:endParaRPr>
              </a:p>
            </p:txBody>
          </p:sp>
        </mc:Choice>
        <mc:Fallback xmlns="">
          <p:sp>
            <p:nvSpPr>
              <p:cNvPr id="157" name="Rectangle 156">
                <a:extLst>
                  <a:ext uri="{FF2B5EF4-FFF2-40B4-BE49-F238E27FC236}">
                    <a16:creationId xmlns:a16="http://schemas.microsoft.com/office/drawing/2014/main" id="{93E9384C-92E2-3D47-9E5E-D3366CE512A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91"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8CE48F86-43E8-5449-A80A-D63F467E3108}"/>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xmlns="">
          <p:sp>
            <p:nvSpPr>
              <p:cNvPr id="158" name="Rectangle 157">
                <a:extLst>
                  <a:ext uri="{FF2B5EF4-FFF2-40B4-BE49-F238E27FC236}">
                    <a16:creationId xmlns:a16="http://schemas.microsoft.com/office/drawing/2014/main" id="{8CE48F86-43E8-5449-A80A-D63F467E3108}"/>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Rectangle 158">
                <a:extLst>
                  <a:ext uri="{FF2B5EF4-FFF2-40B4-BE49-F238E27FC236}">
                    <a16:creationId xmlns:a16="http://schemas.microsoft.com/office/drawing/2014/main" id="{AB08937D-44C0-F84D-8B5E-8AE89D371FF6}"/>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xmlns="">
          <p:sp>
            <p:nvSpPr>
              <p:cNvPr id="159" name="Rectangle 158">
                <a:extLst>
                  <a:ext uri="{FF2B5EF4-FFF2-40B4-BE49-F238E27FC236}">
                    <a16:creationId xmlns:a16="http://schemas.microsoft.com/office/drawing/2014/main" id="{AB08937D-44C0-F84D-8B5E-8AE89D371FF6}"/>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4018799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12705" y="3874556"/>
            <a:ext cx="6653165"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xmlns="">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C3A25812-6D55-1E44-8C5C-DE75AC41B048}"/>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.87</a:t>
                </a:r>
                <a:endParaRPr lang="en-US" sz="2000" dirty="0">
                  <a:solidFill>
                    <a:schemeClr val="accent4">
                      <a:lumMod val="50000"/>
                    </a:schemeClr>
                  </a:solidFill>
                </a:endParaRPr>
              </a:p>
            </p:txBody>
          </p:sp>
        </mc:Choice>
        <mc:Fallback xmlns="">
          <p:sp>
            <p:nvSpPr>
              <p:cNvPr id="149" name="Rectangle 148">
                <a:extLst>
                  <a:ext uri="{FF2B5EF4-FFF2-40B4-BE49-F238E27FC236}">
                    <a16:creationId xmlns:a16="http://schemas.microsoft.com/office/drawing/2014/main" id="{C3A25812-6D55-1E44-8C5C-DE75AC41B048}"/>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37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8DF0A3C7-FF46-EF4B-ADA4-79E6DD9B1E4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.12</a:t>
                </a:r>
                <a:endParaRPr lang="en-US" sz="2000" dirty="0">
                  <a:solidFill>
                    <a:schemeClr val="accent4">
                      <a:lumMod val="50000"/>
                    </a:schemeClr>
                  </a:solidFill>
                </a:endParaRPr>
              </a:p>
            </p:txBody>
          </p:sp>
        </mc:Choice>
        <mc:Fallback xmlns="">
          <p:sp>
            <p:nvSpPr>
              <p:cNvPr id="153" name="Rectangle 152">
                <a:extLst>
                  <a:ext uri="{FF2B5EF4-FFF2-40B4-BE49-F238E27FC236}">
                    <a16:creationId xmlns:a16="http://schemas.microsoft.com/office/drawing/2014/main" id="{8DF0A3C7-FF46-EF4B-ADA4-79E6DD9B1E4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91"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EF2ACFB-99E5-FF4C-B48A-24056D2CF587}"/>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xmlns="">
          <p:sp>
            <p:nvSpPr>
              <p:cNvPr id="154" name="Rectangle 153">
                <a:extLst>
                  <a:ext uri="{FF2B5EF4-FFF2-40B4-BE49-F238E27FC236}">
                    <a16:creationId xmlns:a16="http://schemas.microsoft.com/office/drawing/2014/main" id="{1EF2ACFB-99E5-FF4C-B48A-24056D2CF587}"/>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1A6B6F70-3136-EF40-A17D-453F4F6562EE}"/>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xmlns="">
          <p:sp>
            <p:nvSpPr>
              <p:cNvPr id="155" name="Rectangle 154">
                <a:extLst>
                  <a:ext uri="{FF2B5EF4-FFF2-40B4-BE49-F238E27FC236}">
                    <a16:creationId xmlns:a16="http://schemas.microsoft.com/office/drawing/2014/main" id="{1A6B6F70-3136-EF40-A17D-453F4F6562EE}"/>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74700C8-B5BC-194A-8328-24323C681D37}"/>
              </a:ext>
            </a:extLst>
          </p:cNvPr>
          <p:cNvSpPr/>
          <p:nvPr/>
        </p:nvSpPr>
        <p:spPr>
          <a:xfrm>
            <a:off x="6096000" y="1920230"/>
            <a:ext cx="4982646" cy="1015663"/>
          </a:xfrm>
          <a:prstGeom prst="rect">
            <a:avLst/>
          </a:prstGeom>
        </p:spPr>
        <p:txBody>
          <a:bodyPr wrap="square">
            <a:spAutoFit/>
          </a:bodyPr>
          <a:lstStyle/>
          <a:p>
            <a:r>
              <a:rPr lang="en-US" sz="2000" dirty="0">
                <a:latin typeface="Avenir Medium" panose="02000503020000020003" pitchFamily="2" charset="0"/>
              </a:rPr>
              <a:t>Instead of these </a:t>
            </a:r>
            <a:r>
              <a:rPr lang="en-US" sz="2000" b="1" dirty="0">
                <a:solidFill>
                  <a:srgbClr val="FF0000"/>
                </a:solidFill>
                <a:latin typeface="Avenir Medium" panose="02000503020000020003" pitchFamily="2" charset="0"/>
              </a:rPr>
              <a:t>a</a:t>
            </a:r>
            <a:r>
              <a:rPr lang="en-US" sz="2000" b="1" baseline="-25000" dirty="0">
                <a:solidFill>
                  <a:srgbClr val="FF0000"/>
                </a:solidFill>
                <a:latin typeface="Avenir Medium" panose="02000503020000020003" pitchFamily="2" charset="0"/>
              </a:rPr>
              <a:t>i</a:t>
            </a:r>
            <a:r>
              <a:rPr lang="en-US" sz="2000" dirty="0">
                <a:latin typeface="Avenir Medium" panose="02000503020000020003" pitchFamily="2" charset="0"/>
              </a:rPr>
              <a:t> values directly weighting our original </a:t>
            </a:r>
            <a:r>
              <a:rPr lang="en-US" sz="2000" b="1" dirty="0">
                <a:solidFill>
                  <a:schemeClr val="accent5">
                    <a:lumMod val="75000"/>
                  </a:schemeClr>
                </a:solidFill>
                <a:latin typeface="Avenir Medium" panose="02000503020000020003" pitchFamily="2" charset="0"/>
              </a:rPr>
              <a:t>x</a:t>
            </a:r>
            <a:r>
              <a:rPr lang="en-US" sz="2000" b="1" baseline="-25000" dirty="0">
                <a:solidFill>
                  <a:schemeClr val="accent5">
                    <a:lumMod val="75000"/>
                  </a:schemeClr>
                </a:solidFill>
                <a:latin typeface="Avenir Medium" panose="02000503020000020003" pitchFamily="2" charset="0"/>
              </a:rPr>
              <a:t>i</a:t>
            </a:r>
            <a:r>
              <a:rPr lang="en-US" sz="2000" dirty="0">
                <a:latin typeface="Avenir Medium" panose="02000503020000020003" pitchFamily="2" charset="0"/>
              </a:rPr>
              <a:t> word vectors, they directly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a:t>
            </a:r>
            <a:endParaRPr lang="en-US" sz="2000" dirty="0"/>
          </a:p>
        </p:txBody>
      </p:sp>
    </p:spTree>
    <p:extLst>
      <p:ext uri="{BB962C8B-B14F-4D97-AF65-F5344CB8AC3E}">
        <p14:creationId xmlns:p14="http://schemas.microsoft.com/office/powerpoint/2010/main" val="2245314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05175" y="3874555"/>
            <a:ext cx="146981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1656018" y="163816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1656018" y="1638169"/>
                <a:ext cx="3576618" cy="453137"/>
              </a:xfrm>
              <a:prstGeom prst="rect">
                <a:avLst/>
              </a:prstGeom>
              <a:blipFill>
                <a:blip r:embed="rId3"/>
                <a:stretch>
                  <a:fillRect l="-1413" b="-18919"/>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00110"/>
          </a:xfrm>
          <a:prstGeom prst="rect">
            <a:avLst/>
          </a:prstGeom>
        </p:spPr>
        <p:txBody>
          <a:bodyPr wrap="square">
            <a:spAutoFit/>
          </a:bodyPr>
          <a:lstStyle/>
          <a:p>
            <a:r>
              <a:rPr lang="en-US" sz="2000" dirty="0">
                <a:highlight>
                  <a:srgbClr val="FFFF00"/>
                </a:highlight>
                <a:latin typeface="Avenir Medium" panose="02000503020000020003" pitchFamily="2" charset="0"/>
              </a:rPr>
              <a:t>Step 4:</a:t>
            </a:r>
            <a:r>
              <a:rPr lang="en-US" sz="2000" dirty="0">
                <a:latin typeface="Avenir Medium" panose="02000503020000020003" pitchFamily="2" charset="0"/>
              </a:rPr>
              <a:t> Let’s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 and simply sum them up! </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F99A013-74C5-0F49-B3F1-015B6456002D}"/>
              </a:ext>
            </a:extLst>
          </p:cNvPr>
          <p:cNvSpPr/>
          <p:nvPr/>
        </p:nvSpPr>
        <p:spPr>
          <a:xfrm>
            <a:off x="3783036" y="3761904"/>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1A5A54AE-1293-6144-B486-2B63931DD169}"/>
                  </a:ext>
                </a:extLst>
              </p:cNvPr>
              <p:cNvSpPr/>
              <p:nvPr/>
            </p:nvSpPr>
            <p:spPr>
              <a:xfrm>
                <a:off x="1871405" y="2076500"/>
                <a:ext cx="4229841" cy="453137"/>
              </a:xfrm>
              <a:prstGeom prst="rect">
                <a:avLst/>
              </a:prstGeom>
            </p:spPr>
            <p:txBody>
              <a:bodyPr wrap="square">
                <a:spAutoFit/>
              </a:bodyPr>
              <a:lstStyle/>
              <a:p>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dirty="0">
                    <a:solidFill>
                      <a:srgbClr val="FF0000"/>
                    </a:solidFill>
                    <a:ea typeface="Cambria Math" panose="02040503050406030204" pitchFamily="18" charset="0"/>
                  </a:rPr>
                  <a:t>0.87</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+ 0.12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+ 0.01</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+ 0</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63" name="Rectangle 162">
                <a:extLst>
                  <a:ext uri="{FF2B5EF4-FFF2-40B4-BE49-F238E27FC236}">
                    <a16:creationId xmlns:a16="http://schemas.microsoft.com/office/drawing/2014/main" id="{1A5A54AE-1293-6144-B486-2B63931DD169}"/>
                  </a:ext>
                </a:extLst>
              </p:cNvPr>
              <p:cNvSpPr>
                <a:spLocks noRot="1" noChangeAspect="1" noMove="1" noResize="1" noEditPoints="1" noAdjustHandles="1" noChangeArrowheads="1" noChangeShapeType="1" noTextEdit="1"/>
              </p:cNvSpPr>
              <p:nvPr/>
            </p:nvSpPr>
            <p:spPr>
              <a:xfrm>
                <a:off x="1871405" y="2076500"/>
                <a:ext cx="4229841" cy="453137"/>
              </a:xfrm>
              <a:prstGeom prst="rect">
                <a:avLst/>
              </a:prstGeom>
              <a:blipFill>
                <a:blip r:embed="rId4"/>
                <a:stretch>
                  <a:fillRect l="-1198" b="-22222"/>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735237" y="122941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7" name="Group 6">
            <a:extLst>
              <a:ext uri="{FF2B5EF4-FFF2-40B4-BE49-F238E27FC236}">
                <a16:creationId xmlns:a16="http://schemas.microsoft.com/office/drawing/2014/main" id="{FF2FEE98-8FDB-9F43-A4DE-590D79905130}"/>
              </a:ext>
            </a:extLst>
          </p:cNvPr>
          <p:cNvGrpSpPr/>
          <p:nvPr/>
        </p:nvGrpSpPr>
        <p:grpSpPr>
          <a:xfrm>
            <a:off x="827778" y="1767374"/>
            <a:ext cx="311369" cy="868951"/>
            <a:chOff x="827778" y="1767374"/>
            <a:chExt cx="311369" cy="868951"/>
          </a:xfrm>
        </p:grpSpPr>
        <p:sp>
          <p:nvSpPr>
            <p:cNvPr id="192" name="Rounded Rectangle 191">
              <a:extLst>
                <a:ext uri="{FF2B5EF4-FFF2-40B4-BE49-F238E27FC236}">
                  <a16:creationId xmlns:a16="http://schemas.microsoft.com/office/drawing/2014/main" id="{64425988-9D91-C146-8DC7-D6A7D857AAE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54FABD4F-6125-0E48-9264-4AF421E4986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F4A759B-ECBB-0B4A-BD35-F0B3AD801EC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DE8FDEA-5D3E-3543-8A6B-FC61C343EA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188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290167" y="3874555"/>
            <a:ext cx="1484820"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555440" y="206460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555440" y="2064609"/>
                <a:ext cx="3576618" cy="453137"/>
              </a:xfrm>
              <a:prstGeom prst="rect">
                <a:avLst/>
              </a:prstGeom>
              <a:blipFill>
                <a:blip r:embed="rId3"/>
                <a:stretch>
                  <a:fillRect l="-1773" b="-222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3138440" y="123186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BA5DEC8C-5E19-B24C-9F45-598062163475}"/>
              </a:ext>
            </a:extLst>
          </p:cNvPr>
          <p:cNvGrpSpPr/>
          <p:nvPr/>
        </p:nvGrpSpPr>
        <p:grpSpPr>
          <a:xfrm>
            <a:off x="3232369" y="1790244"/>
            <a:ext cx="311369" cy="868951"/>
            <a:chOff x="827778" y="1767374"/>
            <a:chExt cx="311369" cy="868951"/>
          </a:xfrm>
        </p:grpSpPr>
        <p:sp>
          <p:nvSpPr>
            <p:cNvPr id="149" name="Rounded Rectangle 148">
              <a:extLst>
                <a:ext uri="{FF2B5EF4-FFF2-40B4-BE49-F238E27FC236}">
                  <a16:creationId xmlns:a16="http://schemas.microsoft.com/office/drawing/2014/main" id="{16399882-6C08-924F-A1EA-746A0FC6C0B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96D8AB0-DF9F-BD4B-B2FC-D73951E8A42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227E26E-8568-0546-87EB-7672C5AB77B8}"/>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9F07B88-09C4-284A-9C92-05688D28D00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449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48969" y="3874555"/>
            <a:ext cx="142601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6507011" y="220751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6507011" y="2207519"/>
                <a:ext cx="3576618" cy="453137"/>
              </a:xfrm>
              <a:prstGeom prst="rect">
                <a:avLst/>
              </a:prstGeom>
              <a:blipFill>
                <a:blip r:embed="rId3"/>
                <a:stretch>
                  <a:fillRect l="-1413" b="-18919"/>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3760020" y="3647606"/>
            <a:ext cx="472261" cy="285699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080864" y="128279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1C11A23C-92C1-2444-816D-BDF8030868B6}"/>
              </a:ext>
            </a:extLst>
          </p:cNvPr>
          <p:cNvGrpSpPr/>
          <p:nvPr/>
        </p:nvGrpSpPr>
        <p:grpSpPr>
          <a:xfrm>
            <a:off x="5174569" y="1800901"/>
            <a:ext cx="311369" cy="868951"/>
            <a:chOff x="827778" y="1767374"/>
            <a:chExt cx="311369" cy="868951"/>
          </a:xfrm>
        </p:grpSpPr>
        <p:sp>
          <p:nvSpPr>
            <p:cNvPr id="149" name="Rounded Rectangle 148">
              <a:extLst>
                <a:ext uri="{FF2B5EF4-FFF2-40B4-BE49-F238E27FC236}">
                  <a16:creationId xmlns:a16="http://schemas.microsoft.com/office/drawing/2014/main" id="{F8F64903-CBFB-0343-8AF8-9D025DD409F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239E130-908C-0049-8EFC-CBD36924535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837834A-AB91-404C-AD3F-90845E035C9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8AB332A-247A-9543-897B-9F1EDC195ED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7503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48969" y="3874555"/>
            <a:ext cx="142601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7827400" y="2050208"/>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7827400" y="2050208"/>
                <a:ext cx="3576618" cy="453137"/>
              </a:xfrm>
              <a:prstGeom prst="rect">
                <a:avLst/>
              </a:prstGeom>
              <a:blipFill>
                <a:blip r:embed="rId3"/>
                <a:stretch>
                  <a:fillRect l="-1413" b="-216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3760020" y="3647606"/>
            <a:ext cx="472261" cy="285699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5732676" y="3474446"/>
            <a:ext cx="472261" cy="2856995"/>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6973924" y="1234242"/>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FB776DFC-5689-4C47-9653-52DA287A0E09}"/>
              </a:ext>
            </a:extLst>
          </p:cNvPr>
          <p:cNvGrpSpPr/>
          <p:nvPr/>
        </p:nvGrpSpPr>
        <p:grpSpPr>
          <a:xfrm>
            <a:off x="7089043" y="1786498"/>
            <a:ext cx="311369" cy="868951"/>
            <a:chOff x="827778" y="1767374"/>
            <a:chExt cx="311369" cy="868951"/>
          </a:xfrm>
        </p:grpSpPr>
        <p:sp>
          <p:nvSpPr>
            <p:cNvPr id="149" name="Rounded Rectangle 148">
              <a:extLst>
                <a:ext uri="{FF2B5EF4-FFF2-40B4-BE49-F238E27FC236}">
                  <a16:creationId xmlns:a16="http://schemas.microsoft.com/office/drawing/2014/main" id="{E4ECC8CF-E57A-7646-8D51-8F24E2038B05}"/>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39B963D-8021-474A-A7BA-084436A8E32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CC83C3-E37D-384E-B93B-9C7AC3BBC381}"/>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FD1471CE-4AC0-074A-B6E3-2E59337898E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531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1961534" y="1071901"/>
            <a:ext cx="1284121"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Tree>
    <p:extLst>
      <p:ext uri="{BB962C8B-B14F-4D97-AF65-F5344CB8AC3E}">
        <p14:creationId xmlns:p14="http://schemas.microsoft.com/office/powerpoint/2010/main" val="4247477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3178462" y="1015018"/>
            <a:ext cx="7307644" cy="646331"/>
          </a:xfrm>
          <a:prstGeom prst="rect">
            <a:avLst/>
          </a:prstGeom>
        </p:spPr>
        <p:txBody>
          <a:bodyPr wrap="square">
            <a:spAutoFit/>
          </a:bodyPr>
          <a:lstStyle/>
          <a:p>
            <a:r>
              <a:rPr lang="en-US" sz="3600" dirty="0">
                <a:latin typeface="Avenir Medium" panose="02000503020000020003" pitchFamily="2" charset="0"/>
              </a:rPr>
              <a:t>Let’s illustrate another example:</a:t>
            </a:r>
            <a:endParaRPr lang="en-US" sz="3600" dirty="0"/>
          </a:p>
        </p:txBody>
      </p:sp>
      <mc:AlternateContent xmlns:mc="http://schemas.openxmlformats.org/markup-compatibility/2006">
        <mc:Choice xmlns:a14="http://schemas.microsoft.com/office/drawing/2010/main" Requires="a14">
          <p:sp>
            <p:nvSpPr>
              <p:cNvPr id="160" name="Rectangle 159">
                <a:extLst>
                  <a:ext uri="{FF2B5EF4-FFF2-40B4-BE49-F238E27FC236}">
                    <a16:creationId xmlns:a16="http://schemas.microsoft.com/office/drawing/2014/main" id="{5D09D4D0-78EB-404D-8B47-FE7F44935F9D}"/>
                  </a:ext>
                </a:extLst>
              </p:cNvPr>
              <p:cNvSpPr/>
              <p:nvPr/>
            </p:nvSpPr>
            <p:spPr>
              <a:xfrm>
                <a:off x="5468380" y="2418172"/>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60" name="Rectangle 159">
                <a:extLst>
                  <a:ext uri="{FF2B5EF4-FFF2-40B4-BE49-F238E27FC236}">
                    <a16:creationId xmlns:a16="http://schemas.microsoft.com/office/drawing/2014/main" id="{5D09D4D0-78EB-404D-8B47-FE7F44935F9D}"/>
                  </a:ext>
                </a:extLst>
              </p:cNvPr>
              <p:cNvSpPr>
                <a:spLocks noRot="1" noChangeAspect="1" noMove="1" noResize="1" noEditPoints="1" noAdjustHandles="1" noChangeArrowheads="1" noChangeShapeType="1" noTextEdit="1"/>
              </p:cNvSpPr>
              <p:nvPr/>
            </p:nvSpPr>
            <p:spPr>
              <a:xfrm>
                <a:off x="5468380" y="2418172"/>
                <a:ext cx="3576618" cy="453137"/>
              </a:xfrm>
              <a:prstGeom prst="rect">
                <a:avLst/>
              </a:prstGeom>
              <a:blipFill>
                <a:blip r:embed="rId3"/>
                <a:stretch>
                  <a:fillRect l="-1767" b="-21622"/>
                </a:stretch>
              </a:blipFill>
            </p:spPr>
            <p:txBody>
              <a:bodyPr/>
              <a:lstStyle/>
              <a:p>
                <a:r>
                  <a:rPr lang="en-US">
                    <a:noFill/>
                  </a:rPr>
                  <a:t> </a:t>
                </a:r>
              </a:p>
            </p:txBody>
          </p:sp>
        </mc:Fallback>
      </mc:AlternateContent>
      <p:sp>
        <p:nvSpPr>
          <p:cNvPr id="161" name="Content Placeholder 2">
            <a:extLst>
              <a:ext uri="{FF2B5EF4-FFF2-40B4-BE49-F238E27FC236}">
                <a16:creationId xmlns:a16="http://schemas.microsoft.com/office/drawing/2014/main" id="{C8348906-C1D2-3741-BD52-EA96EE961F07}"/>
              </a:ext>
            </a:extLst>
          </p:cNvPr>
          <p:cNvSpPr txBox="1">
            <a:spLocks/>
          </p:cNvSpPr>
          <p:nvPr/>
        </p:nvSpPr>
        <p:spPr>
          <a:xfrm>
            <a:off x="4092324" y="181871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162" name="Group 161">
            <a:extLst>
              <a:ext uri="{FF2B5EF4-FFF2-40B4-BE49-F238E27FC236}">
                <a16:creationId xmlns:a16="http://schemas.microsoft.com/office/drawing/2014/main" id="{C926632A-BD08-2A44-BD19-CA3A2734F997}"/>
              </a:ext>
            </a:extLst>
          </p:cNvPr>
          <p:cNvGrpSpPr/>
          <p:nvPr/>
        </p:nvGrpSpPr>
        <p:grpSpPr>
          <a:xfrm>
            <a:off x="4186253" y="2377097"/>
            <a:ext cx="311369" cy="868951"/>
            <a:chOff x="827778" y="1767374"/>
            <a:chExt cx="311369" cy="868951"/>
          </a:xfrm>
        </p:grpSpPr>
        <p:sp>
          <p:nvSpPr>
            <p:cNvPr id="163" name="Rounded Rectangle 162">
              <a:extLst>
                <a:ext uri="{FF2B5EF4-FFF2-40B4-BE49-F238E27FC236}">
                  <a16:creationId xmlns:a16="http://schemas.microsoft.com/office/drawing/2014/main" id="{C4B689F9-F3D4-C440-A6EF-E5E233F3742C}"/>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AB03AC9-E8F0-0047-B43C-55C72223BBB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8BCEAB58-B0E2-514F-A21B-EE5D25054885}"/>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56208CDA-FD7E-3A4F-93AD-1592987FEF0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0423BB4-21F9-4B46-B721-5AF47E148E73}"/>
              </a:ext>
            </a:extLst>
          </p:cNvPr>
          <p:cNvSpPr/>
          <p:nvPr/>
        </p:nvSpPr>
        <p:spPr>
          <a:xfrm>
            <a:off x="2898826" y="4097344"/>
            <a:ext cx="7790480" cy="1972784"/>
          </a:xfrm>
          <a:prstGeom prst="rect">
            <a:avLst/>
          </a:prstGeom>
        </p:spPr>
        <p:txBody>
          <a:bodyPr wrap="square">
            <a:spAutoFit/>
          </a:bodyPr>
          <a:lstStyle/>
          <a:p>
            <a:pPr>
              <a:lnSpc>
                <a:spcPct val="150000"/>
              </a:lnSpc>
            </a:pPr>
            <a:r>
              <a:rPr lang="en-US" sz="2800" dirty="0">
                <a:latin typeface="Avenir Medium" panose="02000503020000020003" pitchFamily="2" charset="0"/>
              </a:rPr>
              <a:t>Remember, we use </a:t>
            </a:r>
            <a:r>
              <a:rPr lang="en-US" sz="2800" dirty="0">
                <a:highlight>
                  <a:srgbClr val="FFFF00"/>
                </a:highlight>
                <a:latin typeface="Avenir Medium" panose="02000503020000020003" pitchFamily="2" charset="0"/>
              </a:rPr>
              <a:t>the same 3 weight matrices </a:t>
            </a:r>
            <a:r>
              <a:rPr lang="en-US" sz="2800" dirty="0" err="1">
                <a:solidFill>
                  <a:srgbClr val="7030A0"/>
                </a:solidFill>
                <a:latin typeface="Avenir Medium" panose="02000503020000020003" pitchFamily="2" charset="0"/>
              </a:rPr>
              <a:t>W</a:t>
            </a:r>
            <a:r>
              <a:rPr lang="en-US" sz="2800" baseline="-25000" dirty="0" err="1">
                <a:solidFill>
                  <a:srgbClr val="7030A0"/>
                </a:solidFill>
                <a:latin typeface="Avenir Medium" panose="02000503020000020003" pitchFamily="2" charset="0"/>
              </a:rPr>
              <a:t>q</a:t>
            </a:r>
            <a:r>
              <a:rPr lang="en-US" sz="2800" dirty="0">
                <a:latin typeface="Avenir Medium" panose="02000503020000020003" pitchFamily="2" charset="0"/>
              </a:rPr>
              <a:t>, </a:t>
            </a:r>
            <a:r>
              <a:rPr lang="en-US" sz="2800" dirty="0" err="1">
                <a:solidFill>
                  <a:schemeClr val="accent4">
                    <a:lumMod val="50000"/>
                  </a:schemeClr>
                </a:solidFill>
                <a:latin typeface="Avenir Medium" panose="02000503020000020003" pitchFamily="2" charset="0"/>
              </a:rPr>
              <a:t>W</a:t>
            </a:r>
            <a:r>
              <a:rPr lang="en-US" sz="2800" baseline="-25000" dirty="0" err="1">
                <a:solidFill>
                  <a:schemeClr val="accent4">
                    <a:lumMod val="50000"/>
                  </a:schemeClr>
                </a:solidFill>
                <a:latin typeface="Avenir Medium" panose="02000503020000020003" pitchFamily="2" charset="0"/>
              </a:rPr>
              <a:t>k</a:t>
            </a:r>
            <a:r>
              <a:rPr lang="en-US" sz="2800" dirty="0">
                <a:latin typeface="Avenir Medium" panose="02000503020000020003" pitchFamily="2" charset="0"/>
              </a:rPr>
              <a:t>, </a:t>
            </a:r>
            <a:r>
              <a:rPr lang="en-US" sz="2800" dirty="0">
                <a:solidFill>
                  <a:schemeClr val="accent5">
                    <a:lumMod val="50000"/>
                  </a:schemeClr>
                </a:solidFill>
                <a:latin typeface="Avenir Medium" panose="02000503020000020003" pitchFamily="2" charset="0"/>
              </a:rPr>
              <a:t>W</a:t>
            </a:r>
            <a:r>
              <a:rPr lang="en-US" sz="2800" baseline="-25000" dirty="0">
                <a:solidFill>
                  <a:schemeClr val="accent5">
                    <a:lumMod val="50000"/>
                  </a:schemeClr>
                </a:solidFill>
                <a:latin typeface="Avenir Medium" panose="02000503020000020003" pitchFamily="2" charset="0"/>
              </a:rPr>
              <a:t>v</a:t>
            </a:r>
            <a:r>
              <a:rPr lang="en-US" sz="2800" dirty="0">
                <a:latin typeface="Avenir Medium" panose="02000503020000020003" pitchFamily="2" charset="0"/>
              </a:rPr>
              <a:t> as we did for computing </a:t>
            </a:r>
            <a:r>
              <a:rPr lang="en-US" sz="2800" b="1" dirty="0">
                <a:solidFill>
                  <a:srgbClr val="DE55B3"/>
                </a:solidFill>
                <a:latin typeface="Avenir Light" panose="020B0402020203020204" pitchFamily="34" charset="77"/>
              </a:rPr>
              <a:t>z</a:t>
            </a:r>
            <a:r>
              <a:rPr lang="en-US" sz="2800" b="1" baseline="-25000" dirty="0">
                <a:solidFill>
                  <a:srgbClr val="DE55B3"/>
                </a:solidFill>
                <a:latin typeface="Avenir Light" panose="020B0402020203020204" pitchFamily="34" charset="77"/>
              </a:rPr>
              <a:t>1</a:t>
            </a:r>
            <a:r>
              <a:rPr lang="en-US" sz="2800" dirty="0">
                <a:latin typeface="Avenir Medium" panose="02000503020000020003" pitchFamily="2" charset="0"/>
              </a:rPr>
              <a:t>.</a:t>
            </a:r>
          </a:p>
          <a:p>
            <a:pPr>
              <a:lnSpc>
                <a:spcPct val="150000"/>
              </a:lnSpc>
            </a:pPr>
            <a:r>
              <a:rPr lang="en-US" sz="2800" dirty="0">
                <a:latin typeface="Avenir Medium" panose="02000503020000020003" pitchFamily="2" charset="0"/>
              </a:rPr>
              <a:t>This gives us </a:t>
            </a:r>
            <a:r>
              <a:rPr lang="en-US" sz="2800" b="1" dirty="0">
                <a:solidFill>
                  <a:srgbClr val="7030A0"/>
                </a:solidFill>
                <a:latin typeface="Avenir Medium" panose="02000503020000020003" pitchFamily="2" charset="0"/>
              </a:rPr>
              <a:t>q</a:t>
            </a:r>
            <a:r>
              <a:rPr lang="en-US" sz="2800" b="1" baseline="-25000" dirty="0">
                <a:solidFill>
                  <a:srgbClr val="7030A0"/>
                </a:solidFill>
                <a:latin typeface="Avenir Medium" panose="02000503020000020003" pitchFamily="2" charset="0"/>
              </a:rPr>
              <a:t>2</a:t>
            </a:r>
            <a:r>
              <a:rPr lang="en-US" sz="2800" b="1" baseline="-25000" dirty="0">
                <a:solidFill>
                  <a:srgbClr val="7030A0"/>
                </a:solidFill>
              </a:rPr>
              <a:t>, </a:t>
            </a:r>
            <a:r>
              <a:rPr lang="en-US" sz="2800" b="1" dirty="0">
                <a:solidFill>
                  <a:schemeClr val="accent4">
                    <a:lumMod val="50000"/>
                  </a:schemeClr>
                </a:solidFill>
                <a:latin typeface="Avenir Medium" panose="02000503020000020003" pitchFamily="2" charset="0"/>
              </a:rPr>
              <a:t>k</a:t>
            </a:r>
            <a:r>
              <a:rPr lang="en-US" sz="2800" b="1" baseline="-25000" dirty="0">
                <a:solidFill>
                  <a:schemeClr val="accent4">
                    <a:lumMod val="50000"/>
                  </a:schemeClr>
                </a:solidFill>
                <a:latin typeface="Avenir Medium" panose="02000503020000020003" pitchFamily="2" charset="0"/>
              </a:rPr>
              <a:t>2, </a:t>
            </a:r>
            <a:r>
              <a:rPr lang="en-US" sz="2800" b="1" dirty="0">
                <a:solidFill>
                  <a:schemeClr val="accent5">
                    <a:lumMod val="50000"/>
                  </a:schemeClr>
                </a:solidFill>
                <a:latin typeface="Avenir Medium" panose="02000503020000020003" pitchFamily="2" charset="0"/>
              </a:rPr>
              <a:t>v</a:t>
            </a:r>
            <a:r>
              <a:rPr lang="en-US" sz="2800" b="1" baseline="-25000" dirty="0">
                <a:solidFill>
                  <a:schemeClr val="accent5">
                    <a:lumMod val="50000"/>
                  </a:schemeClr>
                </a:solidFill>
                <a:latin typeface="Avenir Medium" panose="02000503020000020003" pitchFamily="2" charset="0"/>
              </a:rPr>
              <a:t>2</a:t>
            </a:r>
            <a:r>
              <a:rPr lang="en-US" sz="2800" b="1" baseline="-25000" dirty="0">
                <a:solidFill>
                  <a:srgbClr val="7030A0"/>
                </a:solidFill>
              </a:rPr>
              <a:t> </a:t>
            </a:r>
            <a:r>
              <a:rPr lang="en-US" sz="2800" dirty="0">
                <a:latin typeface="Avenir Medium" panose="02000503020000020003" pitchFamily="2" charset="0"/>
              </a:rPr>
              <a:t> </a:t>
            </a:r>
            <a:endParaRPr lang="en-US" sz="2800" dirty="0"/>
          </a:p>
        </p:txBody>
      </p:sp>
    </p:spTree>
    <p:extLst>
      <p:ext uri="{BB962C8B-B14F-4D97-AF65-F5344CB8AC3E}">
        <p14:creationId xmlns:p14="http://schemas.microsoft.com/office/powerpoint/2010/main" val="3089345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63" name="Rectangle 62">
            <a:extLst>
              <a:ext uri="{FF2B5EF4-FFF2-40B4-BE49-F238E27FC236}">
                <a16:creationId xmlns:a16="http://schemas.microsoft.com/office/drawing/2014/main" id="{C004FA61-EB37-9047-BDF7-44B459A36F48}"/>
              </a:ext>
            </a:extLst>
          </p:cNvPr>
          <p:cNvSpPr/>
          <p:nvPr/>
        </p:nvSpPr>
        <p:spPr>
          <a:xfrm>
            <a:off x="8324603" y="613102"/>
            <a:ext cx="3644956" cy="2360711"/>
          </a:xfrm>
          <a:prstGeom prst="rect">
            <a:avLst/>
          </a:prstGeom>
        </p:spPr>
        <p:txBody>
          <a:bodyPr wrap="square">
            <a:spAutoFit/>
          </a:bodyPr>
          <a:lstStyle/>
          <a:p>
            <a:r>
              <a:rPr lang="en-US" sz="2000" dirty="0">
                <a:latin typeface="Avenir Medium" panose="02000503020000020003" pitchFamily="2" charset="0"/>
              </a:rPr>
              <a:t>Under the hood,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dirty="0">
                <a:solidFill>
                  <a:srgbClr val="0070C0"/>
                </a:solidFill>
                <a:latin typeface="Avenir Medium" panose="02000503020000020003" pitchFamily="2" charset="0"/>
              </a:rPr>
              <a:t> </a:t>
            </a:r>
            <a:r>
              <a:rPr lang="en-US" sz="2000" dirty="0">
                <a:latin typeface="Avenir Medium" panose="02000503020000020003" pitchFamily="2" charset="0"/>
              </a:rPr>
              <a:t>has 3 small, associated vectors. For example,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r>
              <a:rPr lang="en-US" sz="2000" dirty="0">
                <a:latin typeface="Avenir Medium" panose="02000503020000020003" pitchFamily="2" charset="0"/>
              </a:rPr>
              <a:t> has:</a:t>
            </a:r>
          </a:p>
          <a:p>
            <a:pPr marL="342900" indent="-342900">
              <a:lnSpc>
                <a:spcPct val="150000"/>
              </a:lnSpc>
              <a:buFont typeface="Arial" panose="020B0604020202020204" pitchFamily="34" charset="0"/>
              <a:buChar char="•"/>
            </a:pPr>
            <a:r>
              <a:rPr lang="en-US" sz="2000" dirty="0">
                <a:solidFill>
                  <a:srgbClr val="7030A0"/>
                </a:solidFill>
                <a:latin typeface="Avenir Medium" panose="02000503020000020003" pitchFamily="2" charset="0"/>
              </a:rPr>
              <a:t>Query</a:t>
            </a:r>
            <a:r>
              <a:rPr lang="en-US" sz="2000" b="1" dirty="0">
                <a:solidFill>
                  <a:srgbClr val="7030A0"/>
                </a:solidFill>
                <a:latin typeface="Avenir Medium" panose="02000503020000020003" pitchFamily="2" charset="0"/>
              </a:rPr>
              <a:t> q</a:t>
            </a:r>
            <a:r>
              <a:rPr lang="en-US" sz="2000" b="1" baseline="-25000" dirty="0">
                <a:solidFill>
                  <a:srgbClr val="7030A0"/>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chemeClr val="accent4">
                    <a:lumMod val="75000"/>
                  </a:schemeClr>
                </a:solidFill>
                <a:latin typeface="Avenir Medium" panose="02000503020000020003" pitchFamily="2" charset="0"/>
              </a:rPr>
              <a:t>Key</a:t>
            </a:r>
            <a:r>
              <a:rPr lang="en-US" sz="2000" b="1" dirty="0">
                <a:solidFill>
                  <a:schemeClr val="accent4">
                    <a:lumMod val="75000"/>
                  </a:schemeClr>
                </a:solidFill>
                <a:latin typeface="Avenir Medium" panose="02000503020000020003" pitchFamily="2" charset="0"/>
              </a:rPr>
              <a:t> k</a:t>
            </a:r>
            <a:r>
              <a:rPr lang="en-US" sz="2000" b="1" baseline="-25000" dirty="0">
                <a:solidFill>
                  <a:schemeClr val="accent4">
                    <a:lumMod val="75000"/>
                  </a:schemeClr>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rgbClr val="0070C0"/>
                </a:solidFill>
                <a:latin typeface="Avenir Medium" panose="02000503020000020003" pitchFamily="2" charset="0"/>
              </a:rPr>
              <a:t>Value </a:t>
            </a:r>
            <a:r>
              <a:rPr lang="en-US" sz="2000" b="1" dirty="0">
                <a:solidFill>
                  <a:srgbClr val="0070C0"/>
                </a:solidFill>
                <a:latin typeface="Avenir Medium" panose="02000503020000020003" pitchFamily="2" charset="0"/>
              </a:rPr>
              <a:t>v</a:t>
            </a:r>
            <a:r>
              <a:rPr lang="en-US" sz="2000" b="1" baseline="-25000" dirty="0">
                <a:solidFill>
                  <a:srgbClr val="0070C0"/>
                </a:solidFill>
                <a:latin typeface="Avenir Medium" panose="02000503020000020003" pitchFamily="2" charset="0"/>
              </a:rPr>
              <a:t>1</a:t>
            </a:r>
            <a:endParaRPr lang="en-US" sz="2000" baseline="-25000" dirty="0">
              <a:solidFill>
                <a:srgbClr val="0070C0"/>
              </a:solidFill>
              <a:latin typeface="Avenir Medium" panose="02000503020000020003" pitchFamily="2" charset="0"/>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9" name="Rectangle 8">
            <a:extLst>
              <a:ext uri="{FF2B5EF4-FFF2-40B4-BE49-F238E27FC236}">
                <a16:creationId xmlns:a16="http://schemas.microsoft.com/office/drawing/2014/main" id="{8A5CA7C8-B48B-5548-AE42-FE7BEAADE5CB}"/>
              </a:ext>
            </a:extLst>
          </p:cNvPr>
          <p:cNvSpPr/>
          <p:nvPr/>
        </p:nvSpPr>
        <p:spPr>
          <a:xfrm>
            <a:off x="953338" y="900542"/>
            <a:ext cx="6479387" cy="1015663"/>
          </a:xfrm>
          <a:prstGeom prst="rect">
            <a:avLst/>
          </a:prstGeom>
        </p:spPr>
        <p:txBody>
          <a:bodyPr wrap="square">
            <a:spAutoFit/>
          </a:bodyPr>
          <a:lstStyle/>
          <a:p>
            <a:r>
              <a:rPr lang="en-US" sz="2000" dirty="0">
                <a:highlight>
                  <a:srgbClr val="FFFF00"/>
                </a:highlight>
                <a:latin typeface="Avenir Medium" panose="02000503020000020003" pitchFamily="2" charset="0"/>
              </a:rPr>
              <a:t>Step 1:</a:t>
            </a:r>
            <a:r>
              <a:rPr lang="en-US" sz="2000" dirty="0">
                <a:latin typeface="Avenir Medium" panose="02000503020000020003" pitchFamily="2" charset="0"/>
              </a:rPr>
              <a:t> Our Self-Attention Head l has just 3 weight matrices </a:t>
            </a:r>
            <a:r>
              <a:rPr lang="en-US" sz="2000" dirty="0" err="1">
                <a:solidFill>
                  <a:srgbClr val="7030A0"/>
                </a:solidFill>
                <a:latin typeface="Avenir Medium" panose="02000503020000020003" pitchFamily="2" charset="0"/>
              </a:rPr>
              <a:t>W</a:t>
            </a:r>
            <a:r>
              <a:rPr lang="en-US" sz="2000" baseline="-25000" dirty="0" err="1">
                <a:solidFill>
                  <a:srgbClr val="7030A0"/>
                </a:solidFill>
                <a:latin typeface="Avenir Medium" panose="02000503020000020003" pitchFamily="2" charset="0"/>
              </a:rPr>
              <a:t>q</a:t>
            </a:r>
            <a:r>
              <a:rPr lang="en-US" sz="2000" dirty="0">
                <a:latin typeface="Avenir Medium" panose="02000503020000020003" pitchFamily="2" charset="0"/>
              </a:rPr>
              <a:t>, </a:t>
            </a:r>
            <a:r>
              <a:rPr lang="en-US" sz="2000" dirty="0" err="1">
                <a:solidFill>
                  <a:schemeClr val="accent4">
                    <a:lumMod val="50000"/>
                  </a:schemeClr>
                </a:solidFill>
                <a:latin typeface="Avenir Medium" panose="02000503020000020003" pitchFamily="2" charset="0"/>
              </a:rPr>
              <a:t>W</a:t>
            </a:r>
            <a:r>
              <a:rPr lang="en-US" sz="2000" baseline="-25000" dirty="0" err="1">
                <a:solidFill>
                  <a:schemeClr val="accent4">
                    <a:lumMod val="50000"/>
                  </a:schemeClr>
                </a:solidFill>
                <a:latin typeface="Avenir Medium" panose="02000503020000020003" pitchFamily="2" charset="0"/>
              </a:rPr>
              <a:t>k</a:t>
            </a:r>
            <a:r>
              <a:rPr lang="en-US" sz="2000" dirty="0">
                <a:latin typeface="Avenir Medium" panose="02000503020000020003" pitchFamily="2" charset="0"/>
              </a:rPr>
              <a:t>, </a:t>
            </a:r>
            <a:r>
              <a:rPr lang="en-US" sz="2000" dirty="0">
                <a:solidFill>
                  <a:schemeClr val="accent5">
                    <a:lumMod val="50000"/>
                  </a:schemeClr>
                </a:solidFill>
                <a:latin typeface="Avenir Medium" panose="02000503020000020003" pitchFamily="2" charset="0"/>
              </a:rPr>
              <a:t>W</a:t>
            </a:r>
            <a:r>
              <a:rPr lang="en-US" sz="2000" baseline="-25000" dirty="0">
                <a:solidFill>
                  <a:schemeClr val="accent5">
                    <a:lumMod val="50000"/>
                  </a:schemeClr>
                </a:solidFill>
                <a:latin typeface="Avenir Medium" panose="02000503020000020003" pitchFamily="2" charset="0"/>
              </a:rPr>
              <a:t>v</a:t>
            </a:r>
            <a:r>
              <a:rPr lang="en-US" sz="2000" dirty="0">
                <a:latin typeface="Avenir Medium" panose="02000503020000020003" pitchFamily="2" charset="0"/>
              </a:rPr>
              <a:t> in total. </a:t>
            </a:r>
            <a:r>
              <a:rPr lang="en-US" sz="2000" dirty="0">
                <a:highlight>
                  <a:srgbClr val="FFFF00"/>
                </a:highlight>
                <a:latin typeface="Avenir Medium" panose="02000503020000020003" pitchFamily="2" charset="0"/>
              </a:rPr>
              <a:t>These same 3 weight matrices</a:t>
            </a:r>
            <a:r>
              <a:rPr lang="en-US" sz="2000" dirty="0">
                <a:latin typeface="Avenir Medium" panose="02000503020000020003" pitchFamily="2" charset="0"/>
              </a:rPr>
              <a:t> are multiplied by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baseline="-25000" dirty="0">
                <a:solidFill>
                  <a:srgbClr val="0070C0"/>
                </a:solidFill>
              </a:rPr>
              <a:t> </a:t>
            </a:r>
            <a:r>
              <a:rPr lang="en-US" sz="2000" dirty="0">
                <a:latin typeface="Avenir Medium" panose="02000503020000020003" pitchFamily="2" charset="0"/>
              </a:rPr>
              <a:t>to create all vectors:</a:t>
            </a:r>
            <a:endParaRPr lang="en-US" sz="2000" dirty="0"/>
          </a:p>
        </p:txBody>
      </p:sp>
      <p:sp>
        <p:nvSpPr>
          <p:cNvPr id="206" name="Rectangle 205">
            <a:extLst>
              <a:ext uri="{FF2B5EF4-FFF2-40B4-BE49-F238E27FC236}">
                <a16:creationId xmlns:a16="http://schemas.microsoft.com/office/drawing/2014/main" id="{C691B0D9-D504-7748-B743-9F0D599B8BE1}"/>
              </a:ext>
            </a:extLst>
          </p:cNvPr>
          <p:cNvSpPr/>
          <p:nvPr/>
        </p:nvSpPr>
        <p:spPr>
          <a:xfrm>
            <a:off x="1379913" y="2097211"/>
            <a:ext cx="1616330" cy="461665"/>
          </a:xfrm>
          <a:prstGeom prst="rect">
            <a:avLst/>
          </a:prstGeom>
        </p:spPr>
        <p:txBody>
          <a:bodyPr wrap="square">
            <a:spAutoFit/>
          </a:bodyPr>
          <a:lstStyle/>
          <a:p>
            <a:r>
              <a:rPr lang="en-US" sz="2400" b="1" dirty="0">
                <a:solidFill>
                  <a:srgbClr val="7030A0"/>
                </a:solidFill>
                <a:latin typeface="Avenir Book" panose="02000503020000020003" pitchFamily="2" charset="0"/>
              </a:rPr>
              <a:t>q</a:t>
            </a:r>
            <a:r>
              <a:rPr lang="en-US" sz="2400" b="1" baseline="-25000" dirty="0">
                <a:solidFill>
                  <a:srgbClr val="7030A0"/>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rgbClr val="7030A0"/>
                </a:solidFill>
                <a:latin typeface="Avenir Book" panose="02000503020000020003" pitchFamily="2" charset="0"/>
              </a:rPr>
              <a:t>w</a:t>
            </a:r>
            <a:r>
              <a:rPr lang="en-US" sz="2400" b="1" baseline="-25000" dirty="0" err="1">
                <a:solidFill>
                  <a:srgbClr val="7030A0"/>
                </a:solidFill>
                <a:latin typeface="Avenir Book" panose="02000503020000020003" pitchFamily="2" charset="0"/>
              </a:rPr>
              <a:t>q</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7" name="Rectangle 206">
            <a:extLst>
              <a:ext uri="{FF2B5EF4-FFF2-40B4-BE49-F238E27FC236}">
                <a16:creationId xmlns:a16="http://schemas.microsoft.com/office/drawing/2014/main" id="{EA638E24-DB74-5540-9208-85C189D5D097}"/>
              </a:ext>
            </a:extLst>
          </p:cNvPr>
          <p:cNvSpPr/>
          <p:nvPr/>
        </p:nvSpPr>
        <p:spPr>
          <a:xfrm>
            <a:off x="1379913" y="2570104"/>
            <a:ext cx="1616330" cy="461665"/>
          </a:xfrm>
          <a:prstGeom prst="rect">
            <a:avLst/>
          </a:prstGeom>
        </p:spPr>
        <p:txBody>
          <a:bodyPr wrap="square">
            <a:spAutoFit/>
          </a:bodyPr>
          <a:lstStyle/>
          <a:p>
            <a:r>
              <a:rPr lang="en-US" sz="2400" b="1" dirty="0" err="1">
                <a:solidFill>
                  <a:schemeClr val="accent4">
                    <a:lumMod val="50000"/>
                  </a:schemeClr>
                </a:solidFill>
                <a:latin typeface="Avenir Book" panose="02000503020000020003" pitchFamily="2" charset="0"/>
              </a:rPr>
              <a:t>k</a:t>
            </a:r>
            <a:r>
              <a:rPr lang="en-US" sz="2400" b="1" baseline="-25000" dirty="0" err="1">
                <a:solidFill>
                  <a:schemeClr val="accent4">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4">
                    <a:lumMod val="50000"/>
                  </a:schemeClr>
                </a:solidFill>
                <a:latin typeface="Avenir Book" panose="02000503020000020003" pitchFamily="2" charset="0"/>
              </a:rPr>
              <a:t>w</a:t>
            </a:r>
            <a:r>
              <a:rPr lang="en-US" sz="2400" b="1" baseline="-25000" dirty="0" err="1">
                <a:solidFill>
                  <a:schemeClr val="accent4">
                    <a:lumMod val="50000"/>
                  </a:schemeClr>
                </a:solidFill>
                <a:latin typeface="Avenir Book" panose="02000503020000020003" pitchFamily="2" charset="0"/>
              </a:rPr>
              <a:t>k</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8" name="Rectangle 207">
            <a:extLst>
              <a:ext uri="{FF2B5EF4-FFF2-40B4-BE49-F238E27FC236}">
                <a16:creationId xmlns:a16="http://schemas.microsoft.com/office/drawing/2014/main" id="{3A8A3BBD-D155-164A-B363-FF190117DB9D}"/>
              </a:ext>
            </a:extLst>
          </p:cNvPr>
          <p:cNvSpPr/>
          <p:nvPr/>
        </p:nvSpPr>
        <p:spPr>
          <a:xfrm>
            <a:off x="1379913" y="3022291"/>
            <a:ext cx="1616330" cy="461665"/>
          </a:xfrm>
          <a:prstGeom prst="rect">
            <a:avLst/>
          </a:prstGeom>
        </p:spPr>
        <p:txBody>
          <a:bodyPr wrap="square">
            <a:spAutoFit/>
          </a:bodyPr>
          <a:lstStyle/>
          <a:p>
            <a:r>
              <a:rPr lang="en-US" sz="2400" b="1" dirty="0">
                <a:solidFill>
                  <a:schemeClr val="accent5">
                    <a:lumMod val="50000"/>
                  </a:schemeClr>
                </a:solidFill>
                <a:latin typeface="Avenir Book" panose="02000503020000020003" pitchFamily="2" charset="0"/>
              </a:rPr>
              <a:t>v</a:t>
            </a:r>
            <a:r>
              <a:rPr lang="en-US" sz="2400" b="1" baseline="-25000" dirty="0">
                <a:solidFill>
                  <a:schemeClr val="accent5">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5">
                    <a:lumMod val="50000"/>
                  </a:schemeClr>
                </a:solidFill>
                <a:latin typeface="Avenir Book" panose="02000503020000020003" pitchFamily="2" charset="0"/>
              </a:rPr>
              <a:t>w</a:t>
            </a:r>
            <a:r>
              <a:rPr lang="en-US" sz="2400" b="1" baseline="-25000" dirty="0" err="1">
                <a:solidFill>
                  <a:schemeClr val="accent5">
                    <a:lumMod val="50000"/>
                  </a:schemeClr>
                </a:solidFill>
                <a:latin typeface="Avenir Book" panose="02000503020000020003" pitchFamily="2" charset="0"/>
              </a:rPr>
              <a:t>v</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Tree>
    <p:extLst>
      <p:ext uri="{BB962C8B-B14F-4D97-AF65-F5344CB8AC3E}">
        <p14:creationId xmlns:p14="http://schemas.microsoft.com/office/powerpoint/2010/main" val="17658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92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22222"/>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953703"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3413317" y="3789615"/>
            <a:ext cx="5346959"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349CA6D-FEFB-044F-8976-5E0A79F2B87B}"/>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2</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
        <p:nvSpPr>
          <p:cNvPr id="147" name="Rectangle 146">
            <a:extLst>
              <a:ext uri="{FF2B5EF4-FFF2-40B4-BE49-F238E27FC236}">
                <a16:creationId xmlns:a16="http://schemas.microsoft.com/office/drawing/2014/main" id="{75D8D4F0-2FEF-D842-BE39-35311E79034F}"/>
              </a:ext>
            </a:extLst>
          </p:cNvPr>
          <p:cNvSpPr/>
          <p:nvPr/>
        </p:nvSpPr>
        <p:spPr>
          <a:xfrm>
            <a:off x="1835316" y="3903898"/>
            <a:ext cx="1128947" cy="14607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662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92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22222"/>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320684" y="3883234"/>
            <a:ext cx="1128726" cy="28087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3" y="3789615"/>
            <a:ext cx="1540468" cy="15852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124</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2488" b="-216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3786337" y="3732570"/>
            <a:ext cx="4490764" cy="29720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343D7D3-856F-C44F-A01A-0D288268F8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2</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1777975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92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22222"/>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359600" y="3883234"/>
            <a:ext cx="1084900" cy="27739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6"/>
            <a:ext cx="1537115" cy="160750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124</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2488" b="-216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5781206" y="3754779"/>
            <a:ext cx="4490764"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22</a:t>
                </a:r>
                <a:endParaRPr lang="en-US" sz="2000" dirty="0">
                  <a:solidFill>
                    <a:schemeClr val="accent4">
                      <a:lumMod val="50000"/>
                    </a:schemeClr>
                  </a:solidFill>
                </a:endParaRPr>
              </a:p>
            </p:txBody>
          </p:sp>
        </mc:Choice>
        <mc:Fallback>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4324"/>
                </a:stretch>
              </a:blipFill>
            </p:spPr>
            <p:txBody>
              <a:bodyPr/>
              <a:lstStyle/>
              <a:p>
                <a:r>
                  <a:rPr lang="en-US">
                    <a:noFill/>
                  </a:rPr>
                  <a:t> </a:t>
                </a:r>
              </a:p>
            </p:txBody>
          </p:sp>
        </mc:Fallback>
      </mc:AlternateContent>
      <p:sp>
        <p:nvSpPr>
          <p:cNvPr id="149" name="Rectangle 148">
            <a:extLst>
              <a:ext uri="{FF2B5EF4-FFF2-40B4-BE49-F238E27FC236}">
                <a16:creationId xmlns:a16="http://schemas.microsoft.com/office/drawing/2014/main" id="{F7E90E87-69FD-B742-AFD2-B1C9412C42DB}"/>
              </a:ext>
            </a:extLst>
          </p:cNvPr>
          <p:cNvSpPr/>
          <p:nvPr/>
        </p:nvSpPr>
        <p:spPr>
          <a:xfrm>
            <a:off x="3412576" y="3831652"/>
            <a:ext cx="1962146" cy="15393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D03E156-3A8C-5F4F-8222-DD78BCC18D39}"/>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2</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874382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92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22222"/>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359601" y="3883234"/>
            <a:ext cx="1895367" cy="28214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3396615" y="3789615"/>
            <a:ext cx="2849998"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124</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2488" b="-216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7730889" y="3754780"/>
            <a:ext cx="2541080" cy="254976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22</a:t>
                </a:r>
                <a:endParaRPr lang="en-US" sz="2000" dirty="0">
                  <a:solidFill>
                    <a:schemeClr val="accent4">
                      <a:lumMod val="50000"/>
                    </a:schemeClr>
                  </a:solidFill>
                </a:endParaRPr>
              </a:p>
            </p:txBody>
          </p:sp>
        </mc:Choice>
        <mc:Fallback>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43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1622"/>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2F76D72D-FF69-784D-8450-212D5ABB1E03}"/>
              </a:ext>
            </a:extLst>
          </p:cNvPr>
          <p:cNvSpPr/>
          <p:nvPr/>
        </p:nvSpPr>
        <p:spPr>
          <a:xfrm>
            <a:off x="6345537" y="3776989"/>
            <a:ext cx="1015761" cy="15731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2</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
        <p:nvSpPr>
          <p:cNvPr id="149" name="Rectangle 148">
            <a:extLst>
              <a:ext uri="{FF2B5EF4-FFF2-40B4-BE49-F238E27FC236}">
                <a16:creationId xmlns:a16="http://schemas.microsoft.com/office/drawing/2014/main" id="{BE780AD9-E61D-B64B-8E56-BC2F33F8948A}"/>
              </a:ext>
            </a:extLst>
          </p:cNvPr>
          <p:cNvSpPr/>
          <p:nvPr/>
        </p:nvSpPr>
        <p:spPr>
          <a:xfrm>
            <a:off x="2504842" y="3883234"/>
            <a:ext cx="494362" cy="148144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522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346868" y="3874556"/>
            <a:ext cx="4619002"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xmlns="">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Rectangle 148">
                <a:extLst>
                  <a:ext uri="{FF2B5EF4-FFF2-40B4-BE49-F238E27FC236}">
                    <a16:creationId xmlns:a16="http://schemas.microsoft.com/office/drawing/2014/main" id="{C3A25812-6D55-1E44-8C5C-DE75AC41B048}"/>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.08</a:t>
                </a:r>
                <a:endParaRPr lang="en-US" sz="2000" dirty="0">
                  <a:solidFill>
                    <a:schemeClr val="accent4">
                      <a:lumMod val="50000"/>
                    </a:schemeClr>
                  </a:solidFill>
                </a:endParaRPr>
              </a:p>
            </p:txBody>
          </p:sp>
        </mc:Choice>
        <mc:Fallback>
          <p:sp>
            <p:nvSpPr>
              <p:cNvPr id="149" name="Rectangle 148">
                <a:extLst>
                  <a:ext uri="{FF2B5EF4-FFF2-40B4-BE49-F238E27FC236}">
                    <a16:creationId xmlns:a16="http://schemas.microsoft.com/office/drawing/2014/main" id="{C3A25812-6D55-1E44-8C5C-DE75AC41B048}"/>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3" name="Rectangle 152">
                <a:extLst>
                  <a:ext uri="{FF2B5EF4-FFF2-40B4-BE49-F238E27FC236}">
                    <a16:creationId xmlns:a16="http://schemas.microsoft.com/office/drawing/2014/main" id="{8DF0A3C7-FF46-EF4B-ADA4-79E6DD9B1E4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.91</a:t>
                </a:r>
                <a:endParaRPr lang="en-US" sz="2000" dirty="0">
                  <a:solidFill>
                    <a:schemeClr val="accent4">
                      <a:lumMod val="50000"/>
                    </a:schemeClr>
                  </a:solidFill>
                </a:endParaRPr>
              </a:p>
            </p:txBody>
          </p:sp>
        </mc:Choice>
        <mc:Fallback>
          <p:sp>
            <p:nvSpPr>
              <p:cNvPr id="153" name="Rectangle 152">
                <a:extLst>
                  <a:ext uri="{FF2B5EF4-FFF2-40B4-BE49-F238E27FC236}">
                    <a16:creationId xmlns:a16="http://schemas.microsoft.com/office/drawing/2014/main" id="{8DF0A3C7-FF46-EF4B-ADA4-79E6DD9B1E4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77" t="-125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EF2ACFB-99E5-FF4C-B48A-24056D2CF587}"/>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xmlns="">
          <p:sp>
            <p:nvSpPr>
              <p:cNvPr id="154" name="Rectangle 153">
                <a:extLst>
                  <a:ext uri="{FF2B5EF4-FFF2-40B4-BE49-F238E27FC236}">
                    <a16:creationId xmlns:a16="http://schemas.microsoft.com/office/drawing/2014/main" id="{1EF2ACFB-99E5-FF4C-B48A-24056D2CF587}"/>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1A6B6F70-3136-EF40-A17D-453F4F6562EE}"/>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xmlns="">
          <p:sp>
            <p:nvSpPr>
              <p:cNvPr id="155" name="Rectangle 154">
                <a:extLst>
                  <a:ext uri="{FF2B5EF4-FFF2-40B4-BE49-F238E27FC236}">
                    <a16:creationId xmlns:a16="http://schemas.microsoft.com/office/drawing/2014/main" id="{1A6B6F70-3136-EF40-A17D-453F4F6562EE}"/>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Rectangle 144">
                <a:extLst>
                  <a:ext uri="{FF2B5EF4-FFF2-40B4-BE49-F238E27FC236}">
                    <a16:creationId xmlns:a16="http://schemas.microsoft.com/office/drawing/2014/main" id="{D2868ABF-6215-7244-A5EA-3C27BABD88EF}"/>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92</a:t>
                </a:r>
                <a:endParaRPr lang="en-US" sz="2000" dirty="0">
                  <a:solidFill>
                    <a:schemeClr val="accent4">
                      <a:lumMod val="50000"/>
                    </a:schemeClr>
                  </a:solidFill>
                </a:endParaRPr>
              </a:p>
            </p:txBody>
          </p:sp>
        </mc:Choice>
        <mc:Fallback>
          <p:sp>
            <p:nvSpPr>
              <p:cNvPr id="145" name="Rectangle 144">
                <a:extLst>
                  <a:ext uri="{FF2B5EF4-FFF2-40B4-BE49-F238E27FC236}">
                    <a16:creationId xmlns:a16="http://schemas.microsoft.com/office/drawing/2014/main" id="{D2868ABF-6215-7244-A5EA-3C27BABD88EF}"/>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12"/>
                <a:stretch>
                  <a:fillRect l="-199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Rectangle 146">
                <a:extLst>
                  <a:ext uri="{FF2B5EF4-FFF2-40B4-BE49-F238E27FC236}">
                    <a16:creationId xmlns:a16="http://schemas.microsoft.com/office/drawing/2014/main" id="{A4BCF0D5-6D7B-9B44-BB65-23F201D2BFBF}"/>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124</a:t>
                </a:r>
                <a:endParaRPr lang="en-US" sz="2000" dirty="0">
                  <a:solidFill>
                    <a:schemeClr val="accent4">
                      <a:lumMod val="50000"/>
                    </a:schemeClr>
                  </a:solidFill>
                </a:endParaRPr>
              </a:p>
            </p:txBody>
          </p:sp>
        </mc:Choice>
        <mc:Fallback>
          <p:sp>
            <p:nvSpPr>
              <p:cNvPr id="147" name="Rectangle 146">
                <a:extLst>
                  <a:ext uri="{FF2B5EF4-FFF2-40B4-BE49-F238E27FC236}">
                    <a16:creationId xmlns:a16="http://schemas.microsoft.com/office/drawing/2014/main" id="{A4BCF0D5-6D7B-9B44-BB65-23F201D2BFBF}"/>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13"/>
                <a:stretch>
                  <a:fillRect l="-2488"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1" name="Rectangle 150">
                <a:extLst>
                  <a:ext uri="{FF2B5EF4-FFF2-40B4-BE49-F238E27FC236}">
                    <a16:creationId xmlns:a16="http://schemas.microsoft.com/office/drawing/2014/main" id="{2EB9A3C0-A458-7F45-BE1A-D0116D1973AB}"/>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22</a:t>
                </a:r>
                <a:endParaRPr lang="en-US" sz="2000" dirty="0">
                  <a:solidFill>
                    <a:schemeClr val="accent4">
                      <a:lumMod val="50000"/>
                    </a:schemeClr>
                  </a:solidFill>
                </a:endParaRPr>
              </a:p>
            </p:txBody>
          </p:sp>
        </mc:Choice>
        <mc:Fallback>
          <p:sp>
            <p:nvSpPr>
              <p:cNvPr id="151" name="Rectangle 150">
                <a:extLst>
                  <a:ext uri="{FF2B5EF4-FFF2-40B4-BE49-F238E27FC236}">
                    <a16:creationId xmlns:a16="http://schemas.microsoft.com/office/drawing/2014/main" id="{2EB9A3C0-A458-7F45-BE1A-D0116D1973AB}"/>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14"/>
                <a:stretch>
                  <a:fillRect l="-1990" b="-243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6" name="Rectangle 155">
                <a:extLst>
                  <a:ext uri="{FF2B5EF4-FFF2-40B4-BE49-F238E27FC236}">
                    <a16:creationId xmlns:a16="http://schemas.microsoft.com/office/drawing/2014/main" id="{E3E7DF23-DC89-474C-84E9-078103500A99}"/>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p:sp>
            <p:nvSpPr>
              <p:cNvPr id="156" name="Rectangle 155">
                <a:extLst>
                  <a:ext uri="{FF2B5EF4-FFF2-40B4-BE49-F238E27FC236}">
                    <a16:creationId xmlns:a16="http://schemas.microsoft.com/office/drawing/2014/main" id="{E3E7DF23-DC89-474C-84E9-078103500A99}"/>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15"/>
                <a:stretch>
                  <a:fillRect l="-2500" b="-21622"/>
                </a:stretch>
              </a:blipFill>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8423AE55-4DD8-EE4A-A27D-6BA8350A3BFA}"/>
              </a:ext>
            </a:extLst>
          </p:cNvPr>
          <p:cNvSpPr/>
          <p:nvPr/>
        </p:nvSpPr>
        <p:spPr>
          <a:xfrm>
            <a:off x="335432" y="3820876"/>
            <a:ext cx="1940632" cy="28711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4271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346868" y="3874556"/>
            <a:ext cx="4619002"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xmlns="">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Rectangle 148">
                <a:extLst>
                  <a:ext uri="{FF2B5EF4-FFF2-40B4-BE49-F238E27FC236}">
                    <a16:creationId xmlns:a16="http://schemas.microsoft.com/office/drawing/2014/main" id="{C3A25812-6D55-1E44-8C5C-DE75AC41B048}"/>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.08</a:t>
                </a:r>
                <a:endParaRPr lang="en-US" sz="2000" dirty="0">
                  <a:solidFill>
                    <a:schemeClr val="accent4">
                      <a:lumMod val="50000"/>
                    </a:schemeClr>
                  </a:solidFill>
                </a:endParaRPr>
              </a:p>
            </p:txBody>
          </p:sp>
        </mc:Choice>
        <mc:Fallback>
          <p:sp>
            <p:nvSpPr>
              <p:cNvPr id="149" name="Rectangle 148">
                <a:extLst>
                  <a:ext uri="{FF2B5EF4-FFF2-40B4-BE49-F238E27FC236}">
                    <a16:creationId xmlns:a16="http://schemas.microsoft.com/office/drawing/2014/main" id="{C3A25812-6D55-1E44-8C5C-DE75AC41B048}"/>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3" name="Rectangle 152">
                <a:extLst>
                  <a:ext uri="{FF2B5EF4-FFF2-40B4-BE49-F238E27FC236}">
                    <a16:creationId xmlns:a16="http://schemas.microsoft.com/office/drawing/2014/main" id="{8DF0A3C7-FF46-EF4B-ADA4-79E6DD9B1E4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.91</a:t>
                </a:r>
                <a:endParaRPr lang="en-US" sz="2000" dirty="0">
                  <a:solidFill>
                    <a:schemeClr val="accent4">
                      <a:lumMod val="50000"/>
                    </a:schemeClr>
                  </a:solidFill>
                </a:endParaRPr>
              </a:p>
            </p:txBody>
          </p:sp>
        </mc:Choice>
        <mc:Fallback>
          <p:sp>
            <p:nvSpPr>
              <p:cNvPr id="153" name="Rectangle 152">
                <a:extLst>
                  <a:ext uri="{FF2B5EF4-FFF2-40B4-BE49-F238E27FC236}">
                    <a16:creationId xmlns:a16="http://schemas.microsoft.com/office/drawing/2014/main" id="{8DF0A3C7-FF46-EF4B-ADA4-79E6DD9B1E4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77" t="-125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EF2ACFB-99E5-FF4C-B48A-24056D2CF587}"/>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xmlns="">
          <p:sp>
            <p:nvSpPr>
              <p:cNvPr id="154" name="Rectangle 153">
                <a:extLst>
                  <a:ext uri="{FF2B5EF4-FFF2-40B4-BE49-F238E27FC236}">
                    <a16:creationId xmlns:a16="http://schemas.microsoft.com/office/drawing/2014/main" id="{1EF2ACFB-99E5-FF4C-B48A-24056D2CF587}"/>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1A6B6F70-3136-EF40-A17D-453F4F6562EE}"/>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xmlns="">
          <p:sp>
            <p:nvSpPr>
              <p:cNvPr id="155" name="Rectangle 154">
                <a:extLst>
                  <a:ext uri="{FF2B5EF4-FFF2-40B4-BE49-F238E27FC236}">
                    <a16:creationId xmlns:a16="http://schemas.microsoft.com/office/drawing/2014/main" id="{1A6B6F70-3136-EF40-A17D-453F4F6562EE}"/>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74700C8-B5BC-194A-8328-24323C681D37}"/>
              </a:ext>
            </a:extLst>
          </p:cNvPr>
          <p:cNvSpPr/>
          <p:nvPr/>
        </p:nvSpPr>
        <p:spPr>
          <a:xfrm>
            <a:off x="6096000" y="1920230"/>
            <a:ext cx="4982646" cy="1015663"/>
          </a:xfrm>
          <a:prstGeom prst="rect">
            <a:avLst/>
          </a:prstGeom>
        </p:spPr>
        <p:txBody>
          <a:bodyPr wrap="square">
            <a:spAutoFit/>
          </a:bodyPr>
          <a:lstStyle/>
          <a:p>
            <a:r>
              <a:rPr lang="en-US" sz="2000" dirty="0">
                <a:latin typeface="Avenir Medium" panose="02000503020000020003" pitchFamily="2" charset="0"/>
              </a:rPr>
              <a:t>Instead of these </a:t>
            </a:r>
            <a:r>
              <a:rPr lang="en-US" sz="2000" b="1" dirty="0">
                <a:solidFill>
                  <a:srgbClr val="FF0000"/>
                </a:solidFill>
                <a:latin typeface="Avenir Medium" panose="02000503020000020003" pitchFamily="2" charset="0"/>
              </a:rPr>
              <a:t>a</a:t>
            </a:r>
            <a:r>
              <a:rPr lang="en-US" sz="2000" b="1" baseline="-25000" dirty="0">
                <a:solidFill>
                  <a:srgbClr val="FF0000"/>
                </a:solidFill>
                <a:latin typeface="Avenir Medium" panose="02000503020000020003" pitchFamily="2" charset="0"/>
              </a:rPr>
              <a:t>i</a:t>
            </a:r>
            <a:r>
              <a:rPr lang="en-US" sz="2000" dirty="0">
                <a:latin typeface="Avenir Medium" panose="02000503020000020003" pitchFamily="2" charset="0"/>
              </a:rPr>
              <a:t> values directly weighting our original </a:t>
            </a:r>
            <a:r>
              <a:rPr lang="en-US" sz="2000" b="1" dirty="0">
                <a:solidFill>
                  <a:schemeClr val="accent5">
                    <a:lumMod val="75000"/>
                  </a:schemeClr>
                </a:solidFill>
                <a:latin typeface="Avenir Medium" panose="02000503020000020003" pitchFamily="2" charset="0"/>
              </a:rPr>
              <a:t>x</a:t>
            </a:r>
            <a:r>
              <a:rPr lang="en-US" sz="2000" b="1" baseline="-25000" dirty="0">
                <a:solidFill>
                  <a:schemeClr val="accent5">
                    <a:lumMod val="75000"/>
                  </a:schemeClr>
                </a:solidFill>
                <a:latin typeface="Avenir Medium" panose="02000503020000020003" pitchFamily="2" charset="0"/>
              </a:rPr>
              <a:t>i</a:t>
            </a:r>
            <a:r>
              <a:rPr lang="en-US" sz="2000" dirty="0">
                <a:latin typeface="Avenir Medium" panose="02000503020000020003" pitchFamily="2" charset="0"/>
              </a:rPr>
              <a:t> word vectors, they directly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a:t>
            </a:r>
            <a:endParaRPr lang="en-US" sz="2000" dirty="0"/>
          </a:p>
        </p:txBody>
      </p:sp>
      <mc:AlternateContent xmlns:mc="http://schemas.openxmlformats.org/markup-compatibility/2006">
        <mc:Choice xmlns:a14="http://schemas.microsoft.com/office/drawing/2010/main" Requires="a14">
          <p:sp>
            <p:nvSpPr>
              <p:cNvPr id="145" name="Rectangle 144">
                <a:extLst>
                  <a:ext uri="{FF2B5EF4-FFF2-40B4-BE49-F238E27FC236}">
                    <a16:creationId xmlns:a16="http://schemas.microsoft.com/office/drawing/2014/main" id="{D2868ABF-6215-7244-A5EA-3C27BABD88EF}"/>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92</a:t>
                </a:r>
                <a:endParaRPr lang="en-US" sz="2000" dirty="0">
                  <a:solidFill>
                    <a:schemeClr val="accent4">
                      <a:lumMod val="50000"/>
                    </a:schemeClr>
                  </a:solidFill>
                </a:endParaRPr>
              </a:p>
            </p:txBody>
          </p:sp>
        </mc:Choice>
        <mc:Fallback>
          <p:sp>
            <p:nvSpPr>
              <p:cNvPr id="145" name="Rectangle 144">
                <a:extLst>
                  <a:ext uri="{FF2B5EF4-FFF2-40B4-BE49-F238E27FC236}">
                    <a16:creationId xmlns:a16="http://schemas.microsoft.com/office/drawing/2014/main" id="{D2868ABF-6215-7244-A5EA-3C27BABD88EF}"/>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12"/>
                <a:stretch>
                  <a:fillRect l="-199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Rectangle 146">
                <a:extLst>
                  <a:ext uri="{FF2B5EF4-FFF2-40B4-BE49-F238E27FC236}">
                    <a16:creationId xmlns:a16="http://schemas.microsoft.com/office/drawing/2014/main" id="{A4BCF0D5-6D7B-9B44-BB65-23F201D2BFBF}"/>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124</a:t>
                </a:r>
                <a:endParaRPr lang="en-US" sz="2000" dirty="0">
                  <a:solidFill>
                    <a:schemeClr val="accent4">
                      <a:lumMod val="50000"/>
                    </a:schemeClr>
                  </a:solidFill>
                </a:endParaRPr>
              </a:p>
            </p:txBody>
          </p:sp>
        </mc:Choice>
        <mc:Fallback>
          <p:sp>
            <p:nvSpPr>
              <p:cNvPr id="147" name="Rectangle 146">
                <a:extLst>
                  <a:ext uri="{FF2B5EF4-FFF2-40B4-BE49-F238E27FC236}">
                    <a16:creationId xmlns:a16="http://schemas.microsoft.com/office/drawing/2014/main" id="{A4BCF0D5-6D7B-9B44-BB65-23F201D2BFBF}"/>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13"/>
                <a:stretch>
                  <a:fillRect l="-2488"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1" name="Rectangle 150">
                <a:extLst>
                  <a:ext uri="{FF2B5EF4-FFF2-40B4-BE49-F238E27FC236}">
                    <a16:creationId xmlns:a16="http://schemas.microsoft.com/office/drawing/2014/main" id="{2EB9A3C0-A458-7F45-BE1A-D0116D1973AB}"/>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22</a:t>
                </a:r>
                <a:endParaRPr lang="en-US" sz="2000" dirty="0">
                  <a:solidFill>
                    <a:schemeClr val="accent4">
                      <a:lumMod val="50000"/>
                    </a:schemeClr>
                  </a:solidFill>
                </a:endParaRPr>
              </a:p>
            </p:txBody>
          </p:sp>
        </mc:Choice>
        <mc:Fallback>
          <p:sp>
            <p:nvSpPr>
              <p:cNvPr id="151" name="Rectangle 150">
                <a:extLst>
                  <a:ext uri="{FF2B5EF4-FFF2-40B4-BE49-F238E27FC236}">
                    <a16:creationId xmlns:a16="http://schemas.microsoft.com/office/drawing/2014/main" id="{2EB9A3C0-A458-7F45-BE1A-D0116D1973AB}"/>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14"/>
                <a:stretch>
                  <a:fillRect l="-1990" b="-243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6" name="Rectangle 155">
                <a:extLst>
                  <a:ext uri="{FF2B5EF4-FFF2-40B4-BE49-F238E27FC236}">
                    <a16:creationId xmlns:a16="http://schemas.microsoft.com/office/drawing/2014/main" id="{E3E7DF23-DC89-474C-84E9-078103500A99}"/>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p:sp>
            <p:nvSpPr>
              <p:cNvPr id="156" name="Rectangle 155">
                <a:extLst>
                  <a:ext uri="{FF2B5EF4-FFF2-40B4-BE49-F238E27FC236}">
                    <a16:creationId xmlns:a16="http://schemas.microsoft.com/office/drawing/2014/main" id="{E3E7DF23-DC89-474C-84E9-078103500A99}"/>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15"/>
                <a:stretch>
                  <a:fillRect l="-2500" b="-21622"/>
                </a:stretch>
              </a:blipFill>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8423AE55-4DD8-EE4A-A27D-6BA8350A3BFA}"/>
              </a:ext>
            </a:extLst>
          </p:cNvPr>
          <p:cNvSpPr/>
          <p:nvPr/>
        </p:nvSpPr>
        <p:spPr>
          <a:xfrm>
            <a:off x="335432" y="3820875"/>
            <a:ext cx="1940632" cy="2883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5275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05175" y="3874555"/>
            <a:ext cx="1475893"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4696063" y="1802215"/>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96063" y="1802215"/>
                <a:ext cx="3576618" cy="453137"/>
              </a:xfrm>
              <a:prstGeom prst="rect">
                <a:avLst/>
              </a:prstGeom>
              <a:blipFill>
                <a:blip r:embed="rId3"/>
                <a:stretch>
                  <a:fillRect l="-1767" b="-222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00110"/>
          </a:xfrm>
          <a:prstGeom prst="rect">
            <a:avLst/>
          </a:prstGeom>
        </p:spPr>
        <p:txBody>
          <a:bodyPr wrap="square">
            <a:spAutoFit/>
          </a:bodyPr>
          <a:lstStyle/>
          <a:p>
            <a:r>
              <a:rPr lang="en-US" sz="2000" dirty="0">
                <a:highlight>
                  <a:srgbClr val="FFFF00"/>
                </a:highlight>
                <a:latin typeface="Avenir Medium" panose="02000503020000020003" pitchFamily="2" charset="0"/>
              </a:rPr>
              <a:t>Step 4:</a:t>
            </a:r>
            <a:r>
              <a:rPr lang="en-US" sz="2000" dirty="0">
                <a:latin typeface="Avenir Medium" panose="02000503020000020003" pitchFamily="2" charset="0"/>
              </a:rPr>
              <a:t> Let’s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 and simply sum them up! </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F99A013-74C5-0F49-B3F1-015B6456002D}"/>
              </a:ext>
            </a:extLst>
          </p:cNvPr>
          <p:cNvSpPr/>
          <p:nvPr/>
        </p:nvSpPr>
        <p:spPr>
          <a:xfrm>
            <a:off x="3783036" y="3761904"/>
            <a:ext cx="472261" cy="285699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3" name="Rectangle 162">
                <a:extLst>
                  <a:ext uri="{FF2B5EF4-FFF2-40B4-BE49-F238E27FC236}">
                    <a16:creationId xmlns:a16="http://schemas.microsoft.com/office/drawing/2014/main" id="{1A5A54AE-1293-6144-B486-2B63931DD169}"/>
                  </a:ext>
                </a:extLst>
              </p:cNvPr>
              <p:cNvSpPr/>
              <p:nvPr/>
            </p:nvSpPr>
            <p:spPr>
              <a:xfrm>
                <a:off x="4911450" y="2240546"/>
                <a:ext cx="4229841" cy="453137"/>
              </a:xfrm>
              <a:prstGeom prst="rect">
                <a:avLst/>
              </a:prstGeom>
            </p:spPr>
            <p:txBody>
              <a:bodyPr wrap="square">
                <a:spAutoFit/>
              </a:bodyPr>
              <a:lstStyle/>
              <a:p>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dirty="0">
                    <a:solidFill>
                      <a:srgbClr val="FF0000"/>
                    </a:solidFill>
                    <a:ea typeface="Cambria Math" panose="02040503050406030204" pitchFamily="18" charset="0"/>
                  </a:rPr>
                  <a:t>0.08</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+ 0.91</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+ 0.01</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+ 0</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63" name="Rectangle 162">
                <a:extLst>
                  <a:ext uri="{FF2B5EF4-FFF2-40B4-BE49-F238E27FC236}">
                    <a16:creationId xmlns:a16="http://schemas.microsoft.com/office/drawing/2014/main" id="{1A5A54AE-1293-6144-B486-2B63931DD169}"/>
                  </a:ext>
                </a:extLst>
              </p:cNvPr>
              <p:cNvSpPr>
                <a:spLocks noRot="1" noChangeAspect="1" noMove="1" noResize="1" noEditPoints="1" noAdjustHandles="1" noChangeArrowheads="1" noChangeShapeType="1" noTextEdit="1"/>
              </p:cNvSpPr>
              <p:nvPr/>
            </p:nvSpPr>
            <p:spPr>
              <a:xfrm>
                <a:off x="4911450" y="2240546"/>
                <a:ext cx="4229841" cy="453137"/>
              </a:xfrm>
              <a:prstGeom prst="rect">
                <a:avLst/>
              </a:prstGeom>
              <a:blipFill>
                <a:blip r:embed="rId4"/>
                <a:stretch>
                  <a:fillRect l="-1497" b="-21622"/>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3775282" y="139345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7" name="Group 6">
            <a:extLst>
              <a:ext uri="{FF2B5EF4-FFF2-40B4-BE49-F238E27FC236}">
                <a16:creationId xmlns:a16="http://schemas.microsoft.com/office/drawing/2014/main" id="{FF2FEE98-8FDB-9F43-A4DE-590D79905130}"/>
              </a:ext>
            </a:extLst>
          </p:cNvPr>
          <p:cNvGrpSpPr/>
          <p:nvPr/>
        </p:nvGrpSpPr>
        <p:grpSpPr>
          <a:xfrm>
            <a:off x="3867823" y="1931420"/>
            <a:ext cx="311369" cy="868951"/>
            <a:chOff x="827778" y="1767374"/>
            <a:chExt cx="311369" cy="868951"/>
          </a:xfrm>
        </p:grpSpPr>
        <p:sp>
          <p:nvSpPr>
            <p:cNvPr id="192" name="Rounded Rectangle 191">
              <a:extLst>
                <a:ext uri="{FF2B5EF4-FFF2-40B4-BE49-F238E27FC236}">
                  <a16:creationId xmlns:a16="http://schemas.microsoft.com/office/drawing/2014/main" id="{64425988-9D91-C146-8DC7-D6A7D857AAE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54FABD4F-6125-0E48-9264-4AF421E4986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F4A759B-ECBB-0B4A-BD35-F0B3AD801EC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DE8FDEA-5D3E-3543-8A6B-FC61C343EA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226DDAB7-6DE2-4D4A-8F6C-794D241D3D2D}"/>
              </a:ext>
            </a:extLst>
          </p:cNvPr>
          <p:cNvSpPr/>
          <p:nvPr/>
        </p:nvSpPr>
        <p:spPr>
          <a:xfrm>
            <a:off x="1834968" y="3709620"/>
            <a:ext cx="472261" cy="285699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359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ight Arrow 220">
            <a:extLst>
              <a:ext uri="{FF2B5EF4-FFF2-40B4-BE49-F238E27FC236}">
                <a16:creationId xmlns:a16="http://schemas.microsoft.com/office/drawing/2014/main" id="{B8B2E77A-C378-5949-9829-7C75B55258B9}"/>
              </a:ext>
            </a:extLst>
          </p:cNvPr>
          <p:cNvSpPr/>
          <p:nvPr/>
        </p:nvSpPr>
        <p:spPr>
          <a:xfrm rot="16200000">
            <a:off x="686031" y="314522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latin typeface="Avenir Medium" panose="02000503020000020003" pitchFamily="2" charset="0"/>
              </a:rPr>
              <a:t>Tada! Now we have great, new representations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via a </a:t>
            </a:r>
            <a:r>
              <a:rPr lang="en-US" sz="2000" dirty="0">
                <a:highlight>
                  <a:srgbClr val="FFFF00"/>
                </a:highlight>
                <a:latin typeface="Avenir Medium" panose="02000503020000020003" pitchFamily="2" charset="0"/>
              </a:rPr>
              <a:t>self-attention head</a:t>
            </a:r>
            <a:endParaRPr lang="en-US" sz="2000" dirty="0"/>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6557629" y="152991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grpSp>
        <p:nvGrpSpPr>
          <p:cNvPr id="148" name="Group 147">
            <a:extLst>
              <a:ext uri="{FF2B5EF4-FFF2-40B4-BE49-F238E27FC236}">
                <a16:creationId xmlns:a16="http://schemas.microsoft.com/office/drawing/2014/main" id="{8782EE33-1556-6444-BB03-F79150D71166}"/>
              </a:ext>
            </a:extLst>
          </p:cNvPr>
          <p:cNvGrpSpPr/>
          <p:nvPr/>
        </p:nvGrpSpPr>
        <p:grpSpPr>
          <a:xfrm>
            <a:off x="6660120" y="2060898"/>
            <a:ext cx="311369" cy="868951"/>
            <a:chOff x="827778" y="1767374"/>
            <a:chExt cx="311369" cy="868951"/>
          </a:xfrm>
        </p:grpSpPr>
        <p:sp>
          <p:nvSpPr>
            <p:cNvPr id="149" name="Rounded Rectangle 148">
              <a:extLst>
                <a:ext uri="{FF2B5EF4-FFF2-40B4-BE49-F238E27FC236}">
                  <a16:creationId xmlns:a16="http://schemas.microsoft.com/office/drawing/2014/main" id="{BDF13404-3865-9E44-B318-8E56D03C171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FE84616-07AE-8249-AAE8-DA24DC6754E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17369AA-3A8E-1345-AE8C-A5557B682FE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A583712-B6CF-6A4A-8A94-9F7E497DB67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4678971" y="154787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grpSp>
        <p:nvGrpSpPr>
          <p:cNvPr id="159" name="Group 158">
            <a:extLst>
              <a:ext uri="{FF2B5EF4-FFF2-40B4-BE49-F238E27FC236}">
                <a16:creationId xmlns:a16="http://schemas.microsoft.com/office/drawing/2014/main" id="{DA508359-4000-DC4A-9AB3-1A43C6D8E69E}"/>
              </a:ext>
            </a:extLst>
          </p:cNvPr>
          <p:cNvGrpSpPr/>
          <p:nvPr/>
        </p:nvGrpSpPr>
        <p:grpSpPr>
          <a:xfrm>
            <a:off x="4767974" y="2114832"/>
            <a:ext cx="311369" cy="868951"/>
            <a:chOff x="827778" y="1767374"/>
            <a:chExt cx="311369" cy="868951"/>
          </a:xfrm>
        </p:grpSpPr>
        <p:sp>
          <p:nvSpPr>
            <p:cNvPr id="160" name="Rounded Rectangle 159">
              <a:extLst>
                <a:ext uri="{FF2B5EF4-FFF2-40B4-BE49-F238E27FC236}">
                  <a16:creationId xmlns:a16="http://schemas.microsoft.com/office/drawing/2014/main" id="{11096A6C-E3B9-C147-9E02-8AF89AB7124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030886C-2E16-9E47-AA68-46B6B3BEC6F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D4E7CAF-0A48-CE4F-872D-78132DA4307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EBED224-1911-9E4F-9E51-04B5D73DE01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786825" y="153296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165" name="Group 164">
            <a:extLst>
              <a:ext uri="{FF2B5EF4-FFF2-40B4-BE49-F238E27FC236}">
                <a16:creationId xmlns:a16="http://schemas.microsoft.com/office/drawing/2014/main" id="{41D887A3-145A-2542-8BC1-7FA893EA5957}"/>
              </a:ext>
            </a:extLst>
          </p:cNvPr>
          <p:cNvGrpSpPr/>
          <p:nvPr/>
        </p:nvGrpSpPr>
        <p:grpSpPr>
          <a:xfrm>
            <a:off x="2875828" y="2099925"/>
            <a:ext cx="311369" cy="868951"/>
            <a:chOff x="827778" y="1767374"/>
            <a:chExt cx="311369" cy="868951"/>
          </a:xfrm>
        </p:grpSpPr>
        <p:sp>
          <p:nvSpPr>
            <p:cNvPr id="188" name="Rounded Rectangle 187">
              <a:extLst>
                <a:ext uri="{FF2B5EF4-FFF2-40B4-BE49-F238E27FC236}">
                  <a16:creationId xmlns:a16="http://schemas.microsoft.com/office/drawing/2014/main" id="{68E83FFB-C0D4-A74D-93DC-903A5F24AAA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9066AC88-F698-9940-B04E-DE6613097EC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8D909A1-BBC5-FD41-BB08-50E1BD641CF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8D8318B-DB9D-424A-BB86-AE5F4C3A573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675566" y="156378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764569" y="2130747"/>
            <a:ext cx="311369" cy="868951"/>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ounded Rectangle 217">
            <a:extLst>
              <a:ext uri="{FF2B5EF4-FFF2-40B4-BE49-F238E27FC236}">
                <a16:creationId xmlns:a16="http://schemas.microsoft.com/office/drawing/2014/main" id="{3A83B871-221F-804B-9102-BDD835FAA132}"/>
              </a:ext>
            </a:extLst>
          </p:cNvPr>
          <p:cNvSpPr/>
          <p:nvPr/>
        </p:nvSpPr>
        <p:spPr>
          <a:xfrm>
            <a:off x="359600" y="3503325"/>
            <a:ext cx="8083756" cy="1861350"/>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917B2BD-E21C-8541-A6F3-91F8C4F89266}"/>
              </a:ext>
            </a:extLst>
          </p:cNvPr>
          <p:cNvSpPr/>
          <p:nvPr/>
        </p:nvSpPr>
        <p:spPr>
          <a:xfrm>
            <a:off x="3091746" y="3499023"/>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ontent Placeholder 2">
            <a:extLst>
              <a:ext uri="{FF2B5EF4-FFF2-40B4-BE49-F238E27FC236}">
                <a16:creationId xmlns:a16="http://schemas.microsoft.com/office/drawing/2014/main" id="{64A8C6EB-077E-E140-BA30-449E18BD40CE}"/>
              </a:ext>
            </a:extLst>
          </p:cNvPr>
          <p:cNvSpPr txBox="1">
            <a:spLocks/>
          </p:cNvSpPr>
          <p:nvPr/>
        </p:nvSpPr>
        <p:spPr>
          <a:xfrm>
            <a:off x="2950938" y="3439983"/>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225" name="Right Arrow 224">
            <a:extLst>
              <a:ext uri="{FF2B5EF4-FFF2-40B4-BE49-F238E27FC236}">
                <a16:creationId xmlns:a16="http://schemas.microsoft.com/office/drawing/2014/main" id="{04BDA959-1C4D-F34A-9B93-F7DB53AF9D8B}"/>
              </a:ext>
            </a:extLst>
          </p:cNvPr>
          <p:cNvSpPr/>
          <p:nvPr/>
        </p:nvSpPr>
        <p:spPr>
          <a:xfrm rot="16200000">
            <a:off x="2804826" y="320161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ight Arrow 225">
            <a:extLst>
              <a:ext uri="{FF2B5EF4-FFF2-40B4-BE49-F238E27FC236}">
                <a16:creationId xmlns:a16="http://schemas.microsoft.com/office/drawing/2014/main" id="{9B91979B-7757-6E4F-A0E2-9B8EE441812B}"/>
              </a:ext>
            </a:extLst>
          </p:cNvPr>
          <p:cNvSpPr/>
          <p:nvPr/>
        </p:nvSpPr>
        <p:spPr>
          <a:xfrm rot="16200000">
            <a:off x="4700079" y="3167049"/>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CA2A13D7-DCF0-4240-B620-6FED938A4C27}"/>
              </a:ext>
            </a:extLst>
          </p:cNvPr>
          <p:cNvSpPr/>
          <p:nvPr/>
        </p:nvSpPr>
        <p:spPr>
          <a:xfrm rot="16200000">
            <a:off x="6586841" y="314522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05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14944" y="107013"/>
            <a:ext cx="8880765" cy="908868"/>
          </a:xfrm>
        </p:spPr>
        <p:txBody>
          <a:bodyPr>
            <a:noAutofit/>
          </a:bodyPr>
          <a:lstStyle/>
          <a:p>
            <a:pPr marL="0" indent="0" algn="ctr">
              <a:lnSpc>
                <a:spcPct val="150000"/>
              </a:lnSpc>
              <a:buNone/>
            </a:pPr>
            <a:r>
              <a:rPr lang="en-US" dirty="0">
                <a:latin typeface="Avenir Light" panose="020B0402020203020204" pitchFamily="34" charset="77"/>
              </a:rPr>
              <a:t>First, we learned about </a:t>
            </a:r>
            <a:r>
              <a:rPr lang="en-US" b="1" dirty="0">
                <a:latin typeface="Avenir Black" panose="02000503020000020003" pitchFamily="2" charset="0"/>
              </a:rPr>
              <a:t>language models (LMs)</a:t>
            </a:r>
            <a:endParaRPr lang="en-US" b="1" u="sng" dirty="0">
              <a:latin typeface="Avenir Black" panose="02000503020000020003" pitchFamily="2" charset="0"/>
            </a:endParaRP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4</a:t>
            </a:fld>
            <a:endParaRPr lang="en-US"/>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BFA7BE9-9679-0644-BC14-F2D4FB7B5605}"/>
                  </a:ext>
                </a:extLst>
              </p:cNvPr>
              <p:cNvSpPr/>
              <p:nvPr/>
            </p:nvSpPr>
            <p:spPr>
              <a:xfrm>
                <a:off x="3352800" y="1681507"/>
                <a:ext cx="5641442" cy="523220"/>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oMath>
                </a14:m>
                <a:r>
                  <a:rPr lang="en-US" sz="2800" dirty="0">
                    <a:latin typeface="Avenir Book" panose="02000503020000020003" pitchFamily="2" charset="0"/>
                  </a:rPr>
                  <a:t>(“</a:t>
                </a:r>
                <a:r>
                  <a:rPr lang="en-US" sz="2800" dirty="0">
                    <a:solidFill>
                      <a:schemeClr val="accent5">
                        <a:lumMod val="75000"/>
                      </a:schemeClr>
                    </a:solidFill>
                    <a:latin typeface="Avenir Book" panose="02000503020000020003" pitchFamily="2" charset="0"/>
                  </a:rPr>
                  <a:t>What is the weather today?</a:t>
                </a:r>
                <a:r>
                  <a:rPr lang="en-US" sz="2800" dirty="0">
                    <a:latin typeface="Avenir Book" panose="02000503020000020003" pitchFamily="2" charset="0"/>
                  </a:rPr>
                  <a:t>”) </a:t>
                </a:r>
              </a:p>
            </p:txBody>
          </p:sp>
        </mc:Choice>
        <mc:Fallback>
          <p:sp>
            <p:nvSpPr>
              <p:cNvPr id="2" name="Rectangle 1">
                <a:extLst>
                  <a:ext uri="{FF2B5EF4-FFF2-40B4-BE49-F238E27FC236}">
                    <a16:creationId xmlns:a16="http://schemas.microsoft.com/office/drawing/2014/main" id="{7BFA7BE9-9679-0644-BC14-F2D4FB7B5605}"/>
                  </a:ext>
                </a:extLst>
              </p:cNvPr>
              <p:cNvSpPr>
                <a:spLocks noRot="1" noChangeAspect="1" noMove="1" noResize="1" noEditPoints="1" noAdjustHandles="1" noChangeArrowheads="1" noChangeShapeType="1" noTextEdit="1"/>
              </p:cNvSpPr>
              <p:nvPr/>
            </p:nvSpPr>
            <p:spPr>
              <a:xfrm>
                <a:off x="3352800" y="1681507"/>
                <a:ext cx="5641442" cy="523220"/>
              </a:xfrm>
              <a:prstGeom prst="rect">
                <a:avLst/>
              </a:prstGeom>
              <a:blipFill>
                <a:blip r:embed="rId3"/>
                <a:stretch>
                  <a:fillRect l="-676" t="-9524"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EDF1AB-AD02-494C-B54E-D8C6648E46B4}"/>
                  </a:ext>
                </a:extLst>
              </p:cNvPr>
              <p:cNvSpPr/>
              <p:nvPr/>
            </p:nvSpPr>
            <p:spPr>
              <a:xfrm>
                <a:off x="3323768" y="2647949"/>
                <a:ext cx="5863115" cy="523220"/>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oMath>
                </a14:m>
                <a:r>
                  <a:rPr lang="en-US" sz="2800" dirty="0">
                    <a:latin typeface="Avenir Book" panose="02000503020000020003" pitchFamily="2" charset="0"/>
                  </a:rPr>
                  <a:t>(“</a:t>
                </a:r>
                <a:r>
                  <a:rPr lang="en-US" sz="2800" dirty="0">
                    <a:solidFill>
                      <a:schemeClr val="accent5">
                        <a:lumMod val="75000"/>
                      </a:schemeClr>
                    </a:solidFill>
                    <a:latin typeface="Avenir Book" panose="02000503020000020003" pitchFamily="2" charset="0"/>
                  </a:rPr>
                  <a:t>What is the whether two day?</a:t>
                </a:r>
                <a:r>
                  <a:rPr lang="en-US" sz="2800" dirty="0">
                    <a:latin typeface="Avenir Book" panose="02000503020000020003" pitchFamily="2" charset="0"/>
                  </a:rPr>
                  <a:t>”) </a:t>
                </a:r>
              </a:p>
            </p:txBody>
          </p:sp>
        </mc:Choice>
        <mc:Fallback>
          <p:sp>
            <p:nvSpPr>
              <p:cNvPr id="21" name="Rectangle 20">
                <a:extLst>
                  <a:ext uri="{FF2B5EF4-FFF2-40B4-BE49-F238E27FC236}">
                    <a16:creationId xmlns:a16="http://schemas.microsoft.com/office/drawing/2014/main" id="{71EDF1AB-AD02-494C-B54E-D8C6648E46B4}"/>
                  </a:ext>
                </a:extLst>
              </p:cNvPr>
              <p:cNvSpPr>
                <a:spLocks noRot="1" noChangeAspect="1" noMove="1" noResize="1" noEditPoints="1" noAdjustHandles="1" noChangeArrowheads="1" noChangeShapeType="1" noTextEdit="1"/>
              </p:cNvSpPr>
              <p:nvPr/>
            </p:nvSpPr>
            <p:spPr>
              <a:xfrm>
                <a:off x="3323768" y="2647949"/>
                <a:ext cx="5863115" cy="523220"/>
              </a:xfrm>
              <a:prstGeom prst="rect">
                <a:avLst/>
              </a:prstGeom>
              <a:blipFill>
                <a:blip r:embed="rId4"/>
                <a:stretch>
                  <a:fillRect l="-432" t="-9524" r="-43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33C5BB96-22B9-794C-BA11-0D9C44E9F02B}"/>
                  </a:ext>
                </a:extLst>
              </p:cNvPr>
              <p:cNvSpPr/>
              <p:nvPr/>
            </p:nvSpPr>
            <p:spPr>
              <a:xfrm>
                <a:off x="3357085" y="3614391"/>
                <a:ext cx="5863115" cy="523220"/>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oMath>
                </a14:m>
                <a:r>
                  <a:rPr lang="en-US" sz="2800" dirty="0">
                    <a:latin typeface="Avenir Book" panose="02000503020000020003" pitchFamily="2" charset="0"/>
                  </a:rPr>
                  <a:t>(“</a:t>
                </a:r>
                <a:r>
                  <a:rPr lang="en-US" sz="2800" dirty="0">
                    <a:solidFill>
                      <a:schemeClr val="accent5">
                        <a:lumMod val="75000"/>
                      </a:schemeClr>
                    </a:solidFill>
                    <a:latin typeface="Avenir Book" panose="02000503020000020003" pitchFamily="2" charset="0"/>
                  </a:rPr>
                  <a:t>What is the whether too day?</a:t>
                </a:r>
                <a:r>
                  <a:rPr lang="en-US" sz="2800" dirty="0">
                    <a:latin typeface="Avenir Book" panose="02000503020000020003" pitchFamily="2" charset="0"/>
                  </a:rPr>
                  <a:t>”)</a:t>
                </a:r>
              </a:p>
            </p:txBody>
          </p:sp>
        </mc:Choice>
        <mc:Fallback>
          <p:sp>
            <p:nvSpPr>
              <p:cNvPr id="24" name="Rectangle 23">
                <a:extLst>
                  <a:ext uri="{FF2B5EF4-FFF2-40B4-BE49-F238E27FC236}">
                    <a16:creationId xmlns:a16="http://schemas.microsoft.com/office/drawing/2014/main" id="{33C5BB96-22B9-794C-BA11-0D9C44E9F02B}"/>
                  </a:ext>
                </a:extLst>
              </p:cNvPr>
              <p:cNvSpPr>
                <a:spLocks noRot="1" noChangeAspect="1" noMove="1" noResize="1" noEditPoints="1" noAdjustHandles="1" noChangeArrowheads="1" noChangeShapeType="1" noTextEdit="1"/>
              </p:cNvSpPr>
              <p:nvPr/>
            </p:nvSpPr>
            <p:spPr>
              <a:xfrm>
                <a:off x="3357085" y="3614391"/>
                <a:ext cx="5863115" cy="523220"/>
              </a:xfrm>
              <a:prstGeom prst="rect">
                <a:avLst/>
              </a:prstGeom>
              <a:blipFill>
                <a:blip r:embed="rId5"/>
                <a:stretch>
                  <a:fillRect l="-648" t="-9524" b="-3333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23951DB-3C18-5A4D-9220-69F52232D86A}"/>
              </a:ext>
            </a:extLst>
          </p:cNvPr>
          <p:cNvSpPr/>
          <p:nvPr/>
        </p:nvSpPr>
        <p:spPr>
          <a:xfrm>
            <a:off x="2293587" y="4726680"/>
            <a:ext cx="7759867" cy="1326453"/>
          </a:xfrm>
          <a:prstGeom prst="rect">
            <a:avLst/>
          </a:prstGeom>
        </p:spPr>
        <p:txBody>
          <a:bodyPr wrap="square">
            <a:spAutoFit/>
          </a:bodyPr>
          <a:lstStyle/>
          <a:p>
            <a:pPr algn="ctr">
              <a:lnSpc>
                <a:spcPct val="150000"/>
              </a:lnSpc>
            </a:pPr>
            <a:r>
              <a:rPr lang="en-US" sz="2800" b="1" dirty="0">
                <a:solidFill>
                  <a:srgbClr val="C00000"/>
                </a:solidFill>
                <a:latin typeface="Avenir Light" panose="020B0402020203020204" pitchFamily="34" charset="77"/>
              </a:rPr>
              <a:t>Being able to correctly estimate the likelihood of sentences is useful for many other tasks</a:t>
            </a:r>
            <a:endParaRPr lang="en-US" sz="2800" b="1" dirty="0">
              <a:solidFill>
                <a:srgbClr val="C00000"/>
              </a:solidFill>
            </a:endParaRPr>
          </a:p>
        </p:txBody>
      </p:sp>
    </p:spTree>
    <p:extLst>
      <p:ext uri="{BB962C8B-B14F-4D97-AF65-F5344CB8AC3E}">
        <p14:creationId xmlns:p14="http://schemas.microsoft.com/office/powerpoint/2010/main" val="74070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latin typeface="Avenir Medium" panose="02000503020000020003" pitchFamily="2" charset="0"/>
              </a:rPr>
              <a:t>Tada! Now we have great, new representations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via a </a:t>
            </a:r>
            <a:r>
              <a:rPr lang="en-US" sz="2000" dirty="0">
                <a:highlight>
                  <a:srgbClr val="FFFF00"/>
                </a:highlight>
                <a:latin typeface="Avenir Medium" panose="02000503020000020003" pitchFamily="2" charset="0"/>
              </a:rPr>
              <a:t>self-attention head</a:t>
            </a:r>
            <a:endParaRPr lang="en-US" sz="2000" dirty="0"/>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7066950" y="1220251"/>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grpSp>
        <p:nvGrpSpPr>
          <p:cNvPr id="148" name="Group 147">
            <a:extLst>
              <a:ext uri="{FF2B5EF4-FFF2-40B4-BE49-F238E27FC236}">
                <a16:creationId xmlns:a16="http://schemas.microsoft.com/office/drawing/2014/main" id="{8782EE33-1556-6444-BB03-F79150D71166}"/>
              </a:ext>
            </a:extLst>
          </p:cNvPr>
          <p:cNvGrpSpPr/>
          <p:nvPr/>
        </p:nvGrpSpPr>
        <p:grpSpPr>
          <a:xfrm>
            <a:off x="7155953" y="1787213"/>
            <a:ext cx="311369" cy="868951"/>
            <a:chOff x="827778" y="1767374"/>
            <a:chExt cx="311369" cy="868951"/>
          </a:xfrm>
        </p:grpSpPr>
        <p:sp>
          <p:nvSpPr>
            <p:cNvPr id="149" name="Rounded Rectangle 148">
              <a:extLst>
                <a:ext uri="{FF2B5EF4-FFF2-40B4-BE49-F238E27FC236}">
                  <a16:creationId xmlns:a16="http://schemas.microsoft.com/office/drawing/2014/main" id="{BDF13404-3865-9E44-B318-8E56D03C171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FE84616-07AE-8249-AAE8-DA24DC6754E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17369AA-3A8E-1345-AE8C-A5557B682FE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A583712-B6CF-6A4A-8A94-9F7E497DB67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5174804" y="127418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grpSp>
        <p:nvGrpSpPr>
          <p:cNvPr id="159" name="Group 158">
            <a:extLst>
              <a:ext uri="{FF2B5EF4-FFF2-40B4-BE49-F238E27FC236}">
                <a16:creationId xmlns:a16="http://schemas.microsoft.com/office/drawing/2014/main" id="{DA508359-4000-DC4A-9AB3-1A43C6D8E69E}"/>
              </a:ext>
            </a:extLst>
          </p:cNvPr>
          <p:cNvGrpSpPr/>
          <p:nvPr/>
        </p:nvGrpSpPr>
        <p:grpSpPr>
          <a:xfrm>
            <a:off x="5263807" y="1841147"/>
            <a:ext cx="311369" cy="868951"/>
            <a:chOff x="827778" y="1767374"/>
            <a:chExt cx="311369" cy="868951"/>
          </a:xfrm>
        </p:grpSpPr>
        <p:sp>
          <p:nvSpPr>
            <p:cNvPr id="160" name="Rounded Rectangle 159">
              <a:extLst>
                <a:ext uri="{FF2B5EF4-FFF2-40B4-BE49-F238E27FC236}">
                  <a16:creationId xmlns:a16="http://schemas.microsoft.com/office/drawing/2014/main" id="{11096A6C-E3B9-C147-9E02-8AF89AB7124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030886C-2E16-9E47-AA68-46B6B3BEC6F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D4E7CAF-0A48-CE4F-872D-78132DA4307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EBED224-1911-9E4F-9E51-04B5D73DE01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3282658" y="125927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165" name="Group 164">
            <a:extLst>
              <a:ext uri="{FF2B5EF4-FFF2-40B4-BE49-F238E27FC236}">
                <a16:creationId xmlns:a16="http://schemas.microsoft.com/office/drawing/2014/main" id="{41D887A3-145A-2542-8BC1-7FA893EA5957}"/>
              </a:ext>
            </a:extLst>
          </p:cNvPr>
          <p:cNvGrpSpPr/>
          <p:nvPr/>
        </p:nvGrpSpPr>
        <p:grpSpPr>
          <a:xfrm>
            <a:off x="3371661" y="1826240"/>
            <a:ext cx="311369" cy="868951"/>
            <a:chOff x="827778" y="1767374"/>
            <a:chExt cx="311369" cy="868951"/>
          </a:xfrm>
        </p:grpSpPr>
        <p:sp>
          <p:nvSpPr>
            <p:cNvPr id="188" name="Rounded Rectangle 187">
              <a:extLst>
                <a:ext uri="{FF2B5EF4-FFF2-40B4-BE49-F238E27FC236}">
                  <a16:creationId xmlns:a16="http://schemas.microsoft.com/office/drawing/2014/main" id="{68E83FFB-C0D4-A74D-93DC-903A5F24AAA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9066AC88-F698-9940-B04E-DE6613097EC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8D909A1-BBC5-FD41-BB08-50E1BD641CF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8D8318B-DB9D-424A-BB86-AE5F4C3A573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1171399" y="129010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1260402" y="1857062"/>
            <a:ext cx="311369" cy="868951"/>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2B13E8D0-C744-0941-8FBC-412A34E113CB}"/>
              </a:ext>
            </a:extLst>
          </p:cNvPr>
          <p:cNvSpPr/>
          <p:nvPr/>
        </p:nvSpPr>
        <p:spPr>
          <a:xfrm>
            <a:off x="167889" y="111886"/>
            <a:ext cx="11856222" cy="658014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144">
            <a:extLst>
              <a:ext uri="{FF2B5EF4-FFF2-40B4-BE49-F238E27FC236}">
                <a16:creationId xmlns:a16="http://schemas.microsoft.com/office/drawing/2014/main" id="{238E621F-A4F0-FC4C-B41B-AC4F04A2DE1F}"/>
              </a:ext>
            </a:extLst>
          </p:cNvPr>
          <p:cNvSpPr/>
          <p:nvPr/>
        </p:nvSpPr>
        <p:spPr>
          <a:xfrm>
            <a:off x="1330037" y="276263"/>
            <a:ext cx="9139374" cy="4995506"/>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9BA596E-C48F-5C4D-A57C-4E2CA8421326}"/>
              </a:ext>
            </a:extLst>
          </p:cNvPr>
          <p:cNvSpPr/>
          <p:nvPr/>
        </p:nvSpPr>
        <p:spPr>
          <a:xfrm>
            <a:off x="2590800" y="1205221"/>
            <a:ext cx="6746542" cy="2246769"/>
          </a:xfrm>
          <a:prstGeom prst="rect">
            <a:avLst/>
          </a:prstGeom>
        </p:spPr>
        <p:txBody>
          <a:bodyPr wrap="square">
            <a:spAutoFit/>
          </a:bodyPr>
          <a:lstStyle/>
          <a:p>
            <a:r>
              <a:rPr lang="en-US" sz="2800" b="1" dirty="0">
                <a:latin typeface="Avenir Book" panose="02000503020000020003" pitchFamily="2" charset="0"/>
              </a:rPr>
              <a:t>Takeaway:</a:t>
            </a:r>
          </a:p>
          <a:p>
            <a:br>
              <a:rPr lang="en-US" sz="2800" b="1" dirty="0">
                <a:latin typeface="Avenir Book" panose="02000503020000020003" pitchFamily="2" charset="0"/>
              </a:rPr>
            </a:br>
            <a:r>
              <a:rPr lang="en-US" sz="2800" b="1" dirty="0">
                <a:solidFill>
                  <a:srgbClr val="C00000"/>
                </a:solidFill>
                <a:latin typeface="Avenir Book" panose="02000503020000020003" pitchFamily="2" charset="0"/>
              </a:rPr>
              <a:t>Self-Attention</a:t>
            </a:r>
            <a:r>
              <a:rPr lang="en-US" sz="2800" dirty="0">
                <a:latin typeface="Avenir Book" panose="02000503020000020003" pitchFamily="2" charset="0"/>
              </a:rPr>
              <a:t> is powerful; allows us to create great, context-aware representations</a:t>
            </a:r>
          </a:p>
        </p:txBody>
      </p:sp>
    </p:spTree>
    <p:extLst>
      <p:ext uri="{BB962C8B-B14F-4D97-AF65-F5344CB8AC3E}">
        <p14:creationId xmlns:p14="http://schemas.microsoft.com/office/powerpoint/2010/main" val="1794201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2391192" y="1830524"/>
            <a:ext cx="7409616" cy="1200329"/>
          </a:xfrm>
          <a:prstGeom prst="rect">
            <a:avLst/>
          </a:prstGeom>
        </p:spPr>
        <p:txBody>
          <a:bodyPr wrap="square">
            <a:spAutoFit/>
          </a:bodyPr>
          <a:lstStyle/>
          <a:p>
            <a:pPr algn="ctr"/>
            <a:r>
              <a:rPr lang="en-US" sz="3600" dirty="0">
                <a:latin typeface="Avenir Medium" panose="02000503020000020003" pitchFamily="2" charset="0"/>
              </a:rPr>
              <a:t>Self-Attention may seem strikingly like </a:t>
            </a:r>
            <a:r>
              <a:rPr lang="en-US" sz="3600" dirty="0">
                <a:solidFill>
                  <a:srgbClr val="C00000"/>
                </a:solidFill>
                <a:latin typeface="Avenir Medium" panose="02000503020000020003" pitchFamily="2" charset="0"/>
              </a:rPr>
              <a:t>Attention </a:t>
            </a:r>
            <a:r>
              <a:rPr lang="en-US" sz="3600" dirty="0">
                <a:latin typeface="Avenir Medium" panose="02000503020000020003" pitchFamily="2" charset="0"/>
              </a:rPr>
              <a:t>in </a:t>
            </a:r>
            <a:r>
              <a:rPr lang="en-US" sz="3600" dirty="0">
                <a:solidFill>
                  <a:schemeClr val="accent5">
                    <a:lumMod val="75000"/>
                  </a:schemeClr>
                </a:solidFill>
                <a:latin typeface="Avenir Medium" panose="02000503020000020003" pitchFamily="2" charset="0"/>
              </a:rPr>
              <a:t>seq2seq</a:t>
            </a:r>
            <a:r>
              <a:rPr lang="en-US" sz="3600" dirty="0">
                <a:latin typeface="Avenir Medium" panose="02000503020000020003" pitchFamily="2" charset="0"/>
              </a:rPr>
              <a:t> models</a:t>
            </a:r>
            <a:endParaRPr lang="en-US" sz="3600" dirty="0"/>
          </a:p>
        </p:txBody>
      </p:sp>
    </p:spTree>
    <p:extLst>
      <p:ext uri="{BB962C8B-B14F-4D97-AF65-F5344CB8AC3E}">
        <p14:creationId xmlns:p14="http://schemas.microsoft.com/office/powerpoint/2010/main" val="58080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2020738" y="437802"/>
            <a:ext cx="8044540" cy="707886"/>
          </a:xfrm>
          <a:prstGeom prst="rect">
            <a:avLst/>
          </a:prstGeom>
        </p:spPr>
        <p:txBody>
          <a:bodyPr wrap="square">
            <a:spAutoFit/>
          </a:bodyPr>
          <a:lstStyle/>
          <a:p>
            <a:pPr algn="ctr"/>
            <a:r>
              <a:rPr lang="en-US" sz="4000" dirty="0">
                <a:latin typeface="Avenir Medium" panose="02000503020000020003" pitchFamily="2" charset="0"/>
              </a:rPr>
              <a:t>Attention</a:t>
            </a:r>
            <a:endParaRPr lang="en-US" sz="4000" dirty="0"/>
          </a:p>
        </p:txBody>
      </p:sp>
      <mc:AlternateContent xmlns:mc="http://schemas.openxmlformats.org/markup-compatibility/2006">
        <mc:Choice xmlns:a14="http://schemas.microsoft.com/office/drawing/2010/main" Requires="a14">
          <p:sp>
            <p:nvSpPr>
              <p:cNvPr id="58" name="Content Placeholder 2">
                <a:extLst>
                  <a:ext uri="{FF2B5EF4-FFF2-40B4-BE49-F238E27FC236}">
                    <a16:creationId xmlns:a16="http://schemas.microsoft.com/office/drawing/2014/main" id="{69E943BC-E9CD-3D41-8BDD-0A86F3D4E0F6}"/>
                  </a:ext>
                </a:extLst>
              </p:cNvPr>
              <p:cNvSpPr txBox="1">
                <a:spLocks/>
              </p:cNvSpPr>
              <p:nvPr/>
            </p:nvSpPr>
            <p:spPr>
              <a:xfrm>
                <a:off x="1257532" y="1745991"/>
                <a:ext cx="76320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8" name="Content Placeholder 2">
                <a:extLst>
                  <a:ext uri="{FF2B5EF4-FFF2-40B4-BE49-F238E27FC236}">
                    <a16:creationId xmlns:a16="http://schemas.microsoft.com/office/drawing/2014/main" id="{69E943BC-E9CD-3D41-8BDD-0A86F3D4E0F6}"/>
                  </a:ext>
                </a:extLst>
              </p:cNvPr>
              <p:cNvSpPr txBox="1">
                <a:spLocks noRot="1" noChangeAspect="1" noMove="1" noResize="1" noEditPoints="1" noAdjustHandles="1" noChangeArrowheads="1" noChangeShapeType="1" noTextEdit="1"/>
              </p:cNvSpPr>
              <p:nvPr/>
            </p:nvSpPr>
            <p:spPr>
              <a:xfrm>
                <a:off x="1257532" y="1745991"/>
                <a:ext cx="763206" cy="503588"/>
              </a:xfrm>
              <a:prstGeom prst="rect">
                <a:avLst/>
              </a:prstGeom>
              <a:blipFill>
                <a:blip r:embed="rId3"/>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Content Placeholder 2">
                <a:extLst>
                  <a:ext uri="{FF2B5EF4-FFF2-40B4-BE49-F238E27FC236}">
                    <a16:creationId xmlns:a16="http://schemas.microsoft.com/office/drawing/2014/main" id="{77789624-6006-C642-95C5-EA7E39B51AD8}"/>
                  </a:ext>
                </a:extLst>
              </p:cNvPr>
              <p:cNvSpPr txBox="1">
                <a:spLocks/>
              </p:cNvSpPr>
              <p:nvPr/>
            </p:nvSpPr>
            <p:spPr>
              <a:xfrm>
                <a:off x="988635" y="1749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59" name="Content Placeholder 2">
                <a:extLst>
                  <a:ext uri="{FF2B5EF4-FFF2-40B4-BE49-F238E27FC236}">
                    <a16:creationId xmlns:a16="http://schemas.microsoft.com/office/drawing/2014/main" id="{77789624-6006-C642-95C5-EA7E39B51AD8}"/>
                  </a:ext>
                </a:extLst>
              </p:cNvPr>
              <p:cNvSpPr txBox="1">
                <a:spLocks noRot="1" noChangeAspect="1" noMove="1" noResize="1" noEditPoints="1" noAdjustHandles="1" noChangeArrowheads="1" noChangeShapeType="1" noTextEdit="1"/>
              </p:cNvSpPr>
              <p:nvPr/>
            </p:nvSpPr>
            <p:spPr>
              <a:xfrm>
                <a:off x="988635" y="1749096"/>
                <a:ext cx="466367" cy="503588"/>
              </a:xfrm>
              <a:prstGeom prst="rect">
                <a:avLst/>
              </a:prstGeom>
              <a:blipFill>
                <a:blip r:embed="rId4"/>
                <a:stretch>
                  <a:fillRect l="-18421"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75609EBB-A18B-2B47-B3D9-D0B44A484636}"/>
                  </a:ext>
                </a:extLst>
              </p:cNvPr>
              <p:cNvSpPr/>
              <p:nvPr/>
            </p:nvSpPr>
            <p:spPr>
              <a:xfrm>
                <a:off x="2390730" y="1829196"/>
                <a:ext cx="1452645"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3" name="Rectangle 82">
                <a:extLst>
                  <a:ext uri="{FF2B5EF4-FFF2-40B4-BE49-F238E27FC236}">
                    <a16:creationId xmlns:a16="http://schemas.microsoft.com/office/drawing/2014/main" id="{75609EBB-A18B-2B47-B3D9-D0B44A484636}"/>
                  </a:ext>
                </a:extLst>
              </p:cNvPr>
              <p:cNvSpPr>
                <a:spLocks noRot="1" noChangeAspect="1" noMove="1" noResize="1" noEditPoints="1" noAdjustHandles="1" noChangeArrowheads="1" noChangeShapeType="1" noTextEdit="1"/>
              </p:cNvSpPr>
              <p:nvPr/>
            </p:nvSpPr>
            <p:spPr>
              <a:xfrm>
                <a:off x="2390730" y="1829196"/>
                <a:ext cx="1452645" cy="400110"/>
              </a:xfrm>
              <a:prstGeom prst="rect">
                <a:avLst/>
              </a:prstGeom>
              <a:blipFill>
                <a:blip r:embed="rId5"/>
                <a:stretch>
                  <a:fillRect l="-4348"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A5EEC34F-2922-4D49-800E-E4B3A3258BB8}"/>
                  </a:ext>
                </a:extLst>
              </p:cNvPr>
              <p:cNvSpPr/>
              <p:nvPr/>
            </p:nvSpPr>
            <p:spPr>
              <a:xfrm>
                <a:off x="2390730" y="1388214"/>
                <a:ext cx="1668319"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4" name="Rectangle 83">
                <a:extLst>
                  <a:ext uri="{FF2B5EF4-FFF2-40B4-BE49-F238E27FC236}">
                    <a16:creationId xmlns:a16="http://schemas.microsoft.com/office/drawing/2014/main" id="{A5EEC34F-2922-4D49-800E-E4B3A3258BB8}"/>
                  </a:ext>
                </a:extLst>
              </p:cNvPr>
              <p:cNvSpPr>
                <a:spLocks noRot="1" noChangeAspect="1" noMove="1" noResize="1" noEditPoints="1" noAdjustHandles="1" noChangeArrowheads="1" noChangeShapeType="1" noTextEdit="1"/>
              </p:cNvSpPr>
              <p:nvPr/>
            </p:nvSpPr>
            <p:spPr>
              <a:xfrm>
                <a:off x="2390730" y="1388214"/>
                <a:ext cx="1668319" cy="400110"/>
              </a:xfrm>
              <a:prstGeom prst="rect">
                <a:avLst/>
              </a:prstGeom>
              <a:blipFill>
                <a:blip r:embed="rId6"/>
                <a:stretch>
                  <a:fillRect l="-3788" t="-9375"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F54FF0BE-6243-664C-98E7-A330ECEACF18}"/>
                  </a:ext>
                </a:extLst>
              </p:cNvPr>
              <p:cNvSpPr/>
              <p:nvPr/>
            </p:nvSpPr>
            <p:spPr>
              <a:xfrm>
                <a:off x="2390731" y="873123"/>
                <a:ext cx="1477422"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accent4">
                      <a:lumMod val="50000"/>
                    </a:schemeClr>
                  </a:solidFill>
                </a:endParaRPr>
              </a:p>
            </p:txBody>
          </p:sp>
        </mc:Choice>
        <mc:Fallback>
          <p:sp>
            <p:nvSpPr>
              <p:cNvPr id="85" name="Rectangle 84">
                <a:extLst>
                  <a:ext uri="{FF2B5EF4-FFF2-40B4-BE49-F238E27FC236}">
                    <a16:creationId xmlns:a16="http://schemas.microsoft.com/office/drawing/2014/main" id="{F54FF0BE-6243-664C-98E7-A330ECEACF18}"/>
                  </a:ext>
                </a:extLst>
              </p:cNvPr>
              <p:cNvSpPr>
                <a:spLocks noRot="1" noChangeAspect="1" noMove="1" noResize="1" noEditPoints="1" noAdjustHandles="1" noChangeArrowheads="1" noChangeShapeType="1" noTextEdit="1"/>
              </p:cNvSpPr>
              <p:nvPr/>
            </p:nvSpPr>
            <p:spPr>
              <a:xfrm>
                <a:off x="2390731" y="873123"/>
                <a:ext cx="1477422" cy="400110"/>
              </a:xfrm>
              <a:prstGeom prst="rect">
                <a:avLst/>
              </a:prstGeom>
              <a:blipFill>
                <a:blip r:embed="rId7"/>
                <a:stretch>
                  <a:fillRect t="-303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440E5AED-F9F5-4844-95D2-2F659149F5FE}"/>
                  </a:ext>
                </a:extLst>
              </p:cNvPr>
              <p:cNvSpPr/>
              <p:nvPr/>
            </p:nvSpPr>
            <p:spPr>
              <a:xfrm>
                <a:off x="2405038" y="419986"/>
                <a:ext cx="1355898"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6" name="Rectangle 85">
                <a:extLst>
                  <a:ext uri="{FF2B5EF4-FFF2-40B4-BE49-F238E27FC236}">
                    <a16:creationId xmlns:a16="http://schemas.microsoft.com/office/drawing/2014/main" id="{440E5AED-F9F5-4844-95D2-2F659149F5FE}"/>
                  </a:ext>
                </a:extLst>
              </p:cNvPr>
              <p:cNvSpPr>
                <a:spLocks noRot="1" noChangeAspect="1" noMove="1" noResize="1" noEditPoints="1" noAdjustHandles="1" noChangeArrowheads="1" noChangeShapeType="1" noTextEdit="1"/>
              </p:cNvSpPr>
              <p:nvPr/>
            </p:nvSpPr>
            <p:spPr>
              <a:xfrm>
                <a:off x="2405038" y="419986"/>
                <a:ext cx="1355898" cy="400110"/>
              </a:xfrm>
              <a:prstGeom prst="rect">
                <a:avLst/>
              </a:prstGeom>
              <a:blipFill>
                <a:blip r:embed="rId8"/>
                <a:stretch>
                  <a:fillRect l="-4630" t="-9375" b="-25000"/>
                </a:stretch>
              </a:blipFill>
            </p:spPr>
            <p:txBody>
              <a:bodyPr/>
              <a:lstStyle/>
              <a:p>
                <a:r>
                  <a:rPr lang="en-US">
                    <a:noFill/>
                  </a:rPr>
                  <a:t> </a:t>
                </a:r>
              </a:p>
            </p:txBody>
          </p:sp>
        </mc:Fallback>
      </mc:AlternateContent>
      <p:sp>
        <p:nvSpPr>
          <p:cNvPr id="87" name="Rectangle 86">
            <a:extLst>
              <a:ext uri="{FF2B5EF4-FFF2-40B4-BE49-F238E27FC236}">
                <a16:creationId xmlns:a16="http://schemas.microsoft.com/office/drawing/2014/main" id="{908C503A-7F21-CA4E-8AD4-3480332B20DF}"/>
              </a:ext>
            </a:extLst>
          </p:cNvPr>
          <p:cNvSpPr/>
          <p:nvPr/>
        </p:nvSpPr>
        <p:spPr>
          <a:xfrm>
            <a:off x="402617" y="1808812"/>
            <a:ext cx="76492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88" name="Rectangle 87">
            <a:extLst>
              <a:ext uri="{FF2B5EF4-FFF2-40B4-BE49-F238E27FC236}">
                <a16:creationId xmlns:a16="http://schemas.microsoft.com/office/drawing/2014/main" id="{0DCB877E-D25D-A249-A0FC-A3CF3FFD7ECA}"/>
              </a:ext>
            </a:extLst>
          </p:cNvPr>
          <p:cNvSpPr/>
          <p:nvPr/>
        </p:nvSpPr>
        <p:spPr>
          <a:xfrm>
            <a:off x="383792" y="1319363"/>
            <a:ext cx="61406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89" name="Rectangle 88">
            <a:extLst>
              <a:ext uri="{FF2B5EF4-FFF2-40B4-BE49-F238E27FC236}">
                <a16:creationId xmlns:a16="http://schemas.microsoft.com/office/drawing/2014/main" id="{69D33EA6-AD1E-1742-9BF9-B3181C70D33D}"/>
              </a:ext>
            </a:extLst>
          </p:cNvPr>
          <p:cNvSpPr/>
          <p:nvPr/>
        </p:nvSpPr>
        <p:spPr>
          <a:xfrm>
            <a:off x="402617" y="829914"/>
            <a:ext cx="61406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90" name="Rectangle 89">
            <a:extLst>
              <a:ext uri="{FF2B5EF4-FFF2-40B4-BE49-F238E27FC236}">
                <a16:creationId xmlns:a16="http://schemas.microsoft.com/office/drawing/2014/main" id="{264C5D2A-194B-3148-8998-F789221F7398}"/>
              </a:ext>
            </a:extLst>
          </p:cNvPr>
          <p:cNvSpPr/>
          <p:nvPr/>
        </p:nvSpPr>
        <p:spPr>
          <a:xfrm>
            <a:off x="391601" y="379481"/>
            <a:ext cx="76492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742D9D42-D628-1B44-9C08-0658BF744132}"/>
                  </a:ext>
                </a:extLst>
              </p:cNvPr>
              <p:cNvSpPr txBox="1">
                <a:spLocks/>
              </p:cNvSpPr>
              <p:nvPr/>
            </p:nvSpPr>
            <p:spPr>
              <a:xfrm>
                <a:off x="1146242" y="1262806"/>
                <a:ext cx="10737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69" name="Content Placeholder 2">
                <a:extLst>
                  <a:ext uri="{FF2B5EF4-FFF2-40B4-BE49-F238E27FC236}">
                    <a16:creationId xmlns:a16="http://schemas.microsoft.com/office/drawing/2014/main" id="{742D9D42-D628-1B44-9C08-0658BF744132}"/>
                  </a:ext>
                </a:extLst>
              </p:cNvPr>
              <p:cNvSpPr txBox="1">
                <a:spLocks noRot="1" noChangeAspect="1" noMove="1" noResize="1" noEditPoints="1" noAdjustHandles="1" noChangeArrowheads="1" noChangeShapeType="1" noTextEdit="1"/>
              </p:cNvSpPr>
              <p:nvPr/>
            </p:nvSpPr>
            <p:spPr>
              <a:xfrm>
                <a:off x="1146242" y="1262806"/>
                <a:ext cx="1073765" cy="503588"/>
              </a:xfrm>
              <a:prstGeom prst="rect">
                <a:avLst/>
              </a:prstGeom>
              <a:blipFill>
                <a:blip r:embed="rId9"/>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Content Placeholder 2">
                <a:extLst>
                  <a:ext uri="{FF2B5EF4-FFF2-40B4-BE49-F238E27FC236}">
                    <a16:creationId xmlns:a16="http://schemas.microsoft.com/office/drawing/2014/main" id="{EA00A9B2-EC42-4D4B-9FED-796C5AAC0C5A}"/>
                  </a:ext>
                </a:extLst>
              </p:cNvPr>
              <p:cNvSpPr txBox="1">
                <a:spLocks/>
              </p:cNvSpPr>
              <p:nvPr/>
            </p:nvSpPr>
            <p:spPr>
              <a:xfrm>
                <a:off x="973119" y="124356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0" name="Content Placeholder 2">
                <a:extLst>
                  <a:ext uri="{FF2B5EF4-FFF2-40B4-BE49-F238E27FC236}">
                    <a16:creationId xmlns:a16="http://schemas.microsoft.com/office/drawing/2014/main" id="{EA00A9B2-EC42-4D4B-9FED-796C5AAC0C5A}"/>
                  </a:ext>
                </a:extLst>
              </p:cNvPr>
              <p:cNvSpPr txBox="1">
                <a:spLocks noRot="1" noChangeAspect="1" noMove="1" noResize="1" noEditPoints="1" noAdjustHandles="1" noChangeArrowheads="1" noChangeShapeType="1" noTextEdit="1"/>
              </p:cNvSpPr>
              <p:nvPr/>
            </p:nvSpPr>
            <p:spPr>
              <a:xfrm>
                <a:off x="973119" y="1243560"/>
                <a:ext cx="466367" cy="503588"/>
              </a:xfrm>
              <a:prstGeom prst="rect">
                <a:avLst/>
              </a:prstGeom>
              <a:blipFill>
                <a:blip r:embed="rId10"/>
                <a:stretch>
                  <a:fillRect l="-18421"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Content Placeholder 2">
                <a:extLst>
                  <a:ext uri="{FF2B5EF4-FFF2-40B4-BE49-F238E27FC236}">
                    <a16:creationId xmlns:a16="http://schemas.microsoft.com/office/drawing/2014/main" id="{E794D11A-83DA-A24A-AFB9-F7EEA70A9E92}"/>
                  </a:ext>
                </a:extLst>
              </p:cNvPr>
              <p:cNvSpPr txBox="1">
                <a:spLocks/>
              </p:cNvSpPr>
              <p:nvPr/>
            </p:nvSpPr>
            <p:spPr>
              <a:xfrm>
                <a:off x="1338786" y="826329"/>
                <a:ext cx="697734"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71" name="Content Placeholder 2">
                <a:extLst>
                  <a:ext uri="{FF2B5EF4-FFF2-40B4-BE49-F238E27FC236}">
                    <a16:creationId xmlns:a16="http://schemas.microsoft.com/office/drawing/2014/main" id="{E794D11A-83DA-A24A-AFB9-F7EEA70A9E92}"/>
                  </a:ext>
                </a:extLst>
              </p:cNvPr>
              <p:cNvSpPr txBox="1">
                <a:spLocks noRot="1" noChangeAspect="1" noMove="1" noResize="1" noEditPoints="1" noAdjustHandles="1" noChangeArrowheads="1" noChangeShapeType="1" noTextEdit="1"/>
              </p:cNvSpPr>
              <p:nvPr/>
            </p:nvSpPr>
            <p:spPr>
              <a:xfrm>
                <a:off x="1338786" y="826329"/>
                <a:ext cx="697734" cy="503588"/>
              </a:xfrm>
              <a:prstGeom prst="rect">
                <a:avLst/>
              </a:prstGeom>
              <a:blipFill>
                <a:blip r:embed="rId11"/>
                <a:stretch>
                  <a:fillRect l="-5357"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Content Placeholder 2">
                <a:extLst>
                  <a:ext uri="{FF2B5EF4-FFF2-40B4-BE49-F238E27FC236}">
                    <a16:creationId xmlns:a16="http://schemas.microsoft.com/office/drawing/2014/main" id="{0A5CC00D-C678-3D41-89B1-FE882CD485A5}"/>
                  </a:ext>
                </a:extLst>
              </p:cNvPr>
              <p:cNvSpPr txBox="1">
                <a:spLocks/>
              </p:cNvSpPr>
              <p:nvPr/>
            </p:nvSpPr>
            <p:spPr>
              <a:xfrm>
                <a:off x="988635" y="77846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5" name="Content Placeholder 2">
                <a:extLst>
                  <a:ext uri="{FF2B5EF4-FFF2-40B4-BE49-F238E27FC236}">
                    <a16:creationId xmlns:a16="http://schemas.microsoft.com/office/drawing/2014/main" id="{0A5CC00D-C678-3D41-89B1-FE882CD485A5}"/>
                  </a:ext>
                </a:extLst>
              </p:cNvPr>
              <p:cNvSpPr txBox="1">
                <a:spLocks noRot="1" noChangeAspect="1" noMove="1" noResize="1" noEditPoints="1" noAdjustHandles="1" noChangeArrowheads="1" noChangeShapeType="1" noTextEdit="1"/>
              </p:cNvSpPr>
              <p:nvPr/>
            </p:nvSpPr>
            <p:spPr>
              <a:xfrm>
                <a:off x="988635" y="778463"/>
                <a:ext cx="466367" cy="503588"/>
              </a:xfrm>
              <a:prstGeom prst="rect">
                <a:avLst/>
              </a:prstGeom>
              <a:blipFill>
                <a:blip r:embed="rId12"/>
                <a:stretch>
                  <a:fillRect l="-18421"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Content Placeholder 2">
                <a:extLst>
                  <a:ext uri="{FF2B5EF4-FFF2-40B4-BE49-F238E27FC236}">
                    <a16:creationId xmlns:a16="http://schemas.microsoft.com/office/drawing/2014/main" id="{7E8C1E57-1361-9A41-A9C4-8511EBF074F8}"/>
                  </a:ext>
                </a:extLst>
              </p:cNvPr>
              <p:cNvSpPr txBox="1">
                <a:spLocks/>
              </p:cNvSpPr>
              <p:nvPr/>
            </p:nvSpPr>
            <p:spPr>
              <a:xfrm>
                <a:off x="1160227" y="332118"/>
                <a:ext cx="1073766" cy="503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76" name="Content Placeholder 2">
                <a:extLst>
                  <a:ext uri="{FF2B5EF4-FFF2-40B4-BE49-F238E27FC236}">
                    <a16:creationId xmlns:a16="http://schemas.microsoft.com/office/drawing/2014/main" id="{7E8C1E57-1361-9A41-A9C4-8511EBF074F8}"/>
                  </a:ext>
                </a:extLst>
              </p:cNvPr>
              <p:cNvSpPr txBox="1">
                <a:spLocks noRot="1" noChangeAspect="1" noMove="1" noResize="1" noEditPoints="1" noAdjustHandles="1" noChangeArrowheads="1" noChangeShapeType="1" noTextEdit="1"/>
              </p:cNvSpPr>
              <p:nvPr/>
            </p:nvSpPr>
            <p:spPr>
              <a:xfrm>
                <a:off x="1160227" y="332118"/>
                <a:ext cx="1073766" cy="503587"/>
              </a:xfrm>
              <a:prstGeom prst="rect">
                <a:avLst/>
              </a:prstGeom>
              <a:blipFill>
                <a:blip r:embed="rId13"/>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Content Placeholder 2">
                <a:extLst>
                  <a:ext uri="{FF2B5EF4-FFF2-40B4-BE49-F238E27FC236}">
                    <a16:creationId xmlns:a16="http://schemas.microsoft.com/office/drawing/2014/main" id="{D97C653A-43CB-1649-8A33-2E70A6B1F6DC}"/>
                  </a:ext>
                </a:extLst>
              </p:cNvPr>
              <p:cNvSpPr txBox="1">
                <a:spLocks/>
              </p:cNvSpPr>
              <p:nvPr/>
            </p:nvSpPr>
            <p:spPr>
              <a:xfrm>
                <a:off x="1004151" y="32389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7" name="Content Placeholder 2">
                <a:extLst>
                  <a:ext uri="{FF2B5EF4-FFF2-40B4-BE49-F238E27FC236}">
                    <a16:creationId xmlns:a16="http://schemas.microsoft.com/office/drawing/2014/main" id="{D97C653A-43CB-1649-8A33-2E70A6B1F6DC}"/>
                  </a:ext>
                </a:extLst>
              </p:cNvPr>
              <p:cNvSpPr txBox="1">
                <a:spLocks noRot="1" noChangeAspect="1" noMove="1" noResize="1" noEditPoints="1" noAdjustHandles="1" noChangeArrowheads="1" noChangeShapeType="1" noTextEdit="1"/>
              </p:cNvSpPr>
              <p:nvPr/>
            </p:nvSpPr>
            <p:spPr>
              <a:xfrm>
                <a:off x="1004151" y="323898"/>
                <a:ext cx="466367" cy="503588"/>
              </a:xfrm>
              <a:prstGeom prst="rect">
                <a:avLst/>
              </a:prstGeom>
              <a:blipFill>
                <a:blip r:embed="rId14"/>
                <a:stretch>
                  <a:fillRect l="-21622" b="-2439"/>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D41C7268-B42B-D744-9004-96F2883B9183}"/>
              </a:ext>
            </a:extLst>
          </p:cNvPr>
          <p:cNvCxnSpPr>
            <a:cxnSpLocks/>
          </p:cNvCxnSpPr>
          <p:nvPr/>
        </p:nvCxnSpPr>
        <p:spPr>
          <a:xfrm>
            <a:off x="4558352" y="136478"/>
            <a:ext cx="1" cy="6564573"/>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6DE4B26-3AF0-2F49-9DD4-E6DB0D9E19C0}"/>
              </a:ext>
            </a:extLst>
          </p:cNvPr>
          <p:cNvGrpSpPr/>
          <p:nvPr/>
        </p:nvGrpSpPr>
        <p:grpSpPr>
          <a:xfrm rot="16200000">
            <a:off x="4542502" y="3921153"/>
            <a:ext cx="1364224" cy="311369"/>
            <a:chOff x="2297660" y="4140835"/>
            <a:chExt cx="1364224" cy="311369"/>
          </a:xfrm>
        </p:grpSpPr>
        <p:sp>
          <p:nvSpPr>
            <p:cNvPr id="91" name="Rounded Rectangle 90">
              <a:extLst>
                <a:ext uri="{FF2B5EF4-FFF2-40B4-BE49-F238E27FC236}">
                  <a16:creationId xmlns:a16="http://schemas.microsoft.com/office/drawing/2014/main" id="{D0BCA415-AFF4-8044-A4D5-53DABE19BC6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3D79D05-838D-9E47-88EC-D70BA3C2B09B}"/>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02D15DB-21F3-DD49-AA26-2F707242DA58}"/>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B1186A2-0B1F-AE42-9730-5C194A3BCE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25DEACF-8956-D144-A303-CF150BCBBBE3}"/>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D98BAD0-11AE-DD45-A95D-C9766AC4C27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62BCF7E8-25A1-BD45-B382-1CCA90C2CE67}"/>
              </a:ext>
            </a:extLst>
          </p:cNvPr>
          <p:cNvSpPr/>
          <p:nvPr/>
        </p:nvSpPr>
        <p:spPr>
          <a:xfrm rot="16200000">
            <a:off x="4939791"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F23CC320-D727-AD41-AE30-3146BD0CE4C1}"/>
              </a:ext>
            </a:extLst>
          </p:cNvPr>
          <p:cNvSpPr/>
          <p:nvPr/>
        </p:nvSpPr>
        <p:spPr>
          <a:xfrm>
            <a:off x="5477354"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DAC7D1ED-C9AB-A743-87C9-A96AE682563B}"/>
              </a:ext>
            </a:extLst>
          </p:cNvPr>
          <p:cNvGrpSpPr/>
          <p:nvPr/>
        </p:nvGrpSpPr>
        <p:grpSpPr>
          <a:xfrm rot="16200000">
            <a:off x="5624663" y="3921153"/>
            <a:ext cx="1364224" cy="311369"/>
            <a:chOff x="2297660" y="4140835"/>
            <a:chExt cx="1364224" cy="311369"/>
          </a:xfrm>
        </p:grpSpPr>
        <p:sp>
          <p:nvSpPr>
            <p:cNvPr id="100" name="Rounded Rectangle 99">
              <a:extLst>
                <a:ext uri="{FF2B5EF4-FFF2-40B4-BE49-F238E27FC236}">
                  <a16:creationId xmlns:a16="http://schemas.microsoft.com/office/drawing/2014/main" id="{8D3D167C-2639-4E41-8536-2A8EAA8E387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AA77FF-67BD-AA4D-AD6A-619C36DEE76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9B5ED98-D3FC-6749-AC87-6765B51C5068}"/>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D52227D-A526-2F46-8FAF-D312B7C91D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C8C5937-7BBE-0142-AD50-97A897C7B50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0349A29-0716-2641-A1D9-B4209EC2E4A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A5CB02AE-AC47-6E48-83D7-88314A09AC3F}"/>
              </a:ext>
            </a:extLst>
          </p:cNvPr>
          <p:cNvSpPr/>
          <p:nvPr/>
        </p:nvSpPr>
        <p:spPr>
          <a:xfrm rot="16200000">
            <a:off x="6021952"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A78A687C-C943-FA4E-BB06-5715F8A56B0F}"/>
              </a:ext>
            </a:extLst>
          </p:cNvPr>
          <p:cNvSpPr/>
          <p:nvPr/>
        </p:nvSpPr>
        <p:spPr>
          <a:xfrm>
            <a:off x="6559515"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7258321F-E707-6443-BEE5-47B88133A371}"/>
              </a:ext>
            </a:extLst>
          </p:cNvPr>
          <p:cNvGrpSpPr/>
          <p:nvPr/>
        </p:nvGrpSpPr>
        <p:grpSpPr>
          <a:xfrm rot="16200000">
            <a:off x="6679422" y="3921153"/>
            <a:ext cx="1364224" cy="311369"/>
            <a:chOff x="2297660" y="4140835"/>
            <a:chExt cx="1364224" cy="311369"/>
          </a:xfrm>
        </p:grpSpPr>
        <p:sp>
          <p:nvSpPr>
            <p:cNvPr id="109" name="Rounded Rectangle 108">
              <a:extLst>
                <a:ext uri="{FF2B5EF4-FFF2-40B4-BE49-F238E27FC236}">
                  <a16:creationId xmlns:a16="http://schemas.microsoft.com/office/drawing/2014/main" id="{FAE8F21C-56E6-D949-B1F3-48C3F3E7720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8AD3C65-D8F0-014C-9C05-E26F883818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91CD301-4CE7-8341-8139-A04A02AE725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234D35A-F7EA-B14E-BAAC-A998DADB02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34AF9BC-B01E-354E-AA3E-7ADFBDD1F07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A947B1F-803F-4640-9B02-B4AB27DE1CA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66E66B6B-A880-8C45-9C0E-852BAC3912B0}"/>
              </a:ext>
            </a:extLst>
          </p:cNvPr>
          <p:cNvSpPr/>
          <p:nvPr/>
        </p:nvSpPr>
        <p:spPr>
          <a:xfrm rot="16200000">
            <a:off x="7076711"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FE04A337-183A-664C-9CEB-17AB280AA381}"/>
              </a:ext>
            </a:extLst>
          </p:cNvPr>
          <p:cNvSpPr/>
          <p:nvPr/>
        </p:nvSpPr>
        <p:spPr>
          <a:xfrm>
            <a:off x="7614274"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DFF8B752-FE06-BA4A-B417-A8D8CA66E813}"/>
              </a:ext>
            </a:extLst>
          </p:cNvPr>
          <p:cNvGrpSpPr/>
          <p:nvPr/>
        </p:nvGrpSpPr>
        <p:grpSpPr>
          <a:xfrm rot="16200000">
            <a:off x="7767666" y="3921152"/>
            <a:ext cx="1364224" cy="311369"/>
            <a:chOff x="2297660" y="4140835"/>
            <a:chExt cx="1364224" cy="311369"/>
          </a:xfrm>
        </p:grpSpPr>
        <p:sp>
          <p:nvSpPr>
            <p:cNvPr id="118" name="Rounded Rectangle 117">
              <a:extLst>
                <a:ext uri="{FF2B5EF4-FFF2-40B4-BE49-F238E27FC236}">
                  <a16:creationId xmlns:a16="http://schemas.microsoft.com/office/drawing/2014/main" id="{8A0869B6-5117-054F-B6CA-7740CE71A40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6BDA49-B9F0-3946-A24F-D3B854F478B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CA4B5F6-91E6-374D-9A0B-B48D7E4A12D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087A-C58F-B54F-88C3-0C45E47A269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7C481CE-B417-3E4E-B0A2-E93772935E8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7D958D7-AB92-9C40-8E18-27A97104FC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ight Arrow 123">
            <a:extLst>
              <a:ext uri="{FF2B5EF4-FFF2-40B4-BE49-F238E27FC236}">
                <a16:creationId xmlns:a16="http://schemas.microsoft.com/office/drawing/2014/main" id="{F7C69FA0-18E4-FB45-969C-DE83AF114448}"/>
              </a:ext>
            </a:extLst>
          </p:cNvPr>
          <p:cNvSpPr/>
          <p:nvPr/>
        </p:nvSpPr>
        <p:spPr>
          <a:xfrm rot="16200000">
            <a:off x="8164955" y="499685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5529D988-5C3D-FA47-9F3E-AEA374420A05}"/>
              </a:ext>
            </a:extLst>
          </p:cNvPr>
          <p:cNvSpPr txBox="1">
            <a:spLocks/>
          </p:cNvSpPr>
          <p:nvPr/>
        </p:nvSpPr>
        <p:spPr>
          <a:xfrm>
            <a:off x="4810871" y="543073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126" name="Content Placeholder 2">
            <a:extLst>
              <a:ext uri="{FF2B5EF4-FFF2-40B4-BE49-F238E27FC236}">
                <a16:creationId xmlns:a16="http://schemas.microsoft.com/office/drawing/2014/main" id="{733C4180-9AE4-304D-B3D4-E3B658BE66C6}"/>
              </a:ext>
            </a:extLst>
          </p:cNvPr>
          <p:cNvSpPr txBox="1">
            <a:spLocks/>
          </p:cNvSpPr>
          <p:nvPr/>
        </p:nvSpPr>
        <p:spPr>
          <a:xfrm>
            <a:off x="5668857" y="54307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127" name="Content Placeholder 2">
            <a:extLst>
              <a:ext uri="{FF2B5EF4-FFF2-40B4-BE49-F238E27FC236}">
                <a16:creationId xmlns:a16="http://schemas.microsoft.com/office/drawing/2014/main" id="{C4EC8E18-3BF8-7A4D-A689-3DA92CD30A1B}"/>
              </a:ext>
            </a:extLst>
          </p:cNvPr>
          <p:cNvSpPr txBox="1">
            <a:spLocks/>
          </p:cNvSpPr>
          <p:nvPr/>
        </p:nvSpPr>
        <p:spPr>
          <a:xfrm>
            <a:off x="6705648" y="544352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128" name="Content Placeholder 2">
            <a:extLst>
              <a:ext uri="{FF2B5EF4-FFF2-40B4-BE49-F238E27FC236}">
                <a16:creationId xmlns:a16="http://schemas.microsoft.com/office/drawing/2014/main" id="{9C33A9CC-9636-A641-A961-AC0F967422EB}"/>
              </a:ext>
            </a:extLst>
          </p:cNvPr>
          <p:cNvSpPr txBox="1">
            <a:spLocks/>
          </p:cNvSpPr>
          <p:nvPr/>
        </p:nvSpPr>
        <p:spPr>
          <a:xfrm>
            <a:off x="7828602" y="545632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129" name="Content Placeholder 2">
            <a:extLst>
              <a:ext uri="{FF2B5EF4-FFF2-40B4-BE49-F238E27FC236}">
                <a16:creationId xmlns:a16="http://schemas.microsoft.com/office/drawing/2014/main" id="{44F3AEEE-9414-C247-8873-8AB7425F7D01}"/>
              </a:ext>
            </a:extLst>
          </p:cNvPr>
          <p:cNvSpPr txBox="1">
            <a:spLocks/>
          </p:cNvSpPr>
          <p:nvPr/>
        </p:nvSpPr>
        <p:spPr>
          <a:xfrm>
            <a:off x="5122196" y="602617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130" name="Content Placeholder 2">
                <a:extLst>
                  <a:ext uri="{FF2B5EF4-FFF2-40B4-BE49-F238E27FC236}">
                    <a16:creationId xmlns:a16="http://schemas.microsoft.com/office/drawing/2014/main" id="{55E77958-8C90-7147-B5EB-D38284B0D83D}"/>
                  </a:ext>
                </a:extLst>
              </p:cNvPr>
              <p:cNvSpPr txBox="1">
                <a:spLocks/>
              </p:cNvSpPr>
              <p:nvPr/>
            </p:nvSpPr>
            <p:spPr>
              <a:xfrm>
                <a:off x="4982355" y="283796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0" name="Content Placeholder 2">
                <a:extLst>
                  <a:ext uri="{FF2B5EF4-FFF2-40B4-BE49-F238E27FC236}">
                    <a16:creationId xmlns:a16="http://schemas.microsoft.com/office/drawing/2014/main" id="{55E77958-8C90-7147-B5EB-D38284B0D83D}"/>
                  </a:ext>
                </a:extLst>
              </p:cNvPr>
              <p:cNvSpPr txBox="1">
                <a:spLocks noRot="1" noChangeAspect="1" noMove="1" noResize="1" noEditPoints="1" noAdjustHandles="1" noChangeArrowheads="1" noChangeShapeType="1" noTextEdit="1"/>
              </p:cNvSpPr>
              <p:nvPr/>
            </p:nvSpPr>
            <p:spPr>
              <a:xfrm>
                <a:off x="4982355" y="2837967"/>
                <a:ext cx="466367" cy="503588"/>
              </a:xfrm>
              <a:prstGeom prst="rect">
                <a:avLst/>
              </a:prstGeom>
              <a:blipFill>
                <a:blip r:embed="rId15"/>
                <a:stretch>
                  <a:fillRect l="-5263"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Content Placeholder 2">
                <a:extLst>
                  <a:ext uri="{FF2B5EF4-FFF2-40B4-BE49-F238E27FC236}">
                    <a16:creationId xmlns:a16="http://schemas.microsoft.com/office/drawing/2014/main" id="{F6F903AE-B000-9D40-824A-20403B931AB8}"/>
                  </a:ext>
                </a:extLst>
              </p:cNvPr>
              <p:cNvSpPr txBox="1">
                <a:spLocks/>
              </p:cNvSpPr>
              <p:nvPr/>
            </p:nvSpPr>
            <p:spPr>
              <a:xfrm>
                <a:off x="6016735" y="2862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1" name="Content Placeholder 2">
                <a:extLst>
                  <a:ext uri="{FF2B5EF4-FFF2-40B4-BE49-F238E27FC236}">
                    <a16:creationId xmlns:a16="http://schemas.microsoft.com/office/drawing/2014/main" id="{F6F903AE-B000-9D40-824A-20403B931AB8}"/>
                  </a:ext>
                </a:extLst>
              </p:cNvPr>
              <p:cNvSpPr txBox="1">
                <a:spLocks noRot="1" noChangeAspect="1" noMove="1" noResize="1" noEditPoints="1" noAdjustHandles="1" noChangeArrowheads="1" noChangeShapeType="1" noTextEdit="1"/>
              </p:cNvSpPr>
              <p:nvPr/>
            </p:nvSpPr>
            <p:spPr>
              <a:xfrm>
                <a:off x="6016735" y="2862029"/>
                <a:ext cx="466367" cy="503588"/>
              </a:xfrm>
              <a:prstGeom prst="rect">
                <a:avLst/>
              </a:prstGeom>
              <a:blipFill>
                <a:blip r:embed="rId16"/>
                <a:stretch>
                  <a:fillRect l="-2632" r="-2632"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Content Placeholder 2">
                <a:extLst>
                  <a:ext uri="{FF2B5EF4-FFF2-40B4-BE49-F238E27FC236}">
                    <a16:creationId xmlns:a16="http://schemas.microsoft.com/office/drawing/2014/main" id="{9971A3B5-4ECF-444E-9891-BCC62CB5B863}"/>
                  </a:ext>
                </a:extLst>
              </p:cNvPr>
              <p:cNvSpPr txBox="1">
                <a:spLocks/>
              </p:cNvSpPr>
              <p:nvPr/>
            </p:nvSpPr>
            <p:spPr>
              <a:xfrm>
                <a:off x="7129338" y="286206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2" name="Content Placeholder 2">
                <a:extLst>
                  <a:ext uri="{FF2B5EF4-FFF2-40B4-BE49-F238E27FC236}">
                    <a16:creationId xmlns:a16="http://schemas.microsoft.com/office/drawing/2014/main" id="{9971A3B5-4ECF-444E-9891-BCC62CB5B863}"/>
                  </a:ext>
                </a:extLst>
              </p:cNvPr>
              <p:cNvSpPr txBox="1">
                <a:spLocks noRot="1" noChangeAspect="1" noMove="1" noResize="1" noEditPoints="1" noAdjustHandles="1" noChangeArrowheads="1" noChangeShapeType="1" noTextEdit="1"/>
              </p:cNvSpPr>
              <p:nvPr/>
            </p:nvSpPr>
            <p:spPr>
              <a:xfrm>
                <a:off x="7129338" y="2862065"/>
                <a:ext cx="466367" cy="503588"/>
              </a:xfrm>
              <a:prstGeom prst="rect">
                <a:avLst/>
              </a:prstGeom>
              <a:blipFill>
                <a:blip r:embed="rId17"/>
                <a:stretch>
                  <a:fillRect l="-5263" r="-2632"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3" name="Content Placeholder 2">
                <a:extLst>
                  <a:ext uri="{FF2B5EF4-FFF2-40B4-BE49-F238E27FC236}">
                    <a16:creationId xmlns:a16="http://schemas.microsoft.com/office/drawing/2014/main" id="{2567F23C-80D0-FC46-BC32-8EE2E6D033AB}"/>
                  </a:ext>
                </a:extLst>
              </p:cNvPr>
              <p:cNvSpPr txBox="1">
                <a:spLocks/>
              </p:cNvSpPr>
              <p:nvPr/>
            </p:nvSpPr>
            <p:spPr>
              <a:xfrm>
                <a:off x="8207518" y="2850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3" name="Content Placeholder 2">
                <a:extLst>
                  <a:ext uri="{FF2B5EF4-FFF2-40B4-BE49-F238E27FC236}">
                    <a16:creationId xmlns:a16="http://schemas.microsoft.com/office/drawing/2014/main" id="{2567F23C-80D0-FC46-BC32-8EE2E6D033AB}"/>
                  </a:ext>
                </a:extLst>
              </p:cNvPr>
              <p:cNvSpPr txBox="1">
                <a:spLocks noRot="1" noChangeAspect="1" noMove="1" noResize="1" noEditPoints="1" noAdjustHandles="1" noChangeArrowheads="1" noChangeShapeType="1" noTextEdit="1"/>
              </p:cNvSpPr>
              <p:nvPr/>
            </p:nvSpPr>
            <p:spPr>
              <a:xfrm>
                <a:off x="8207518" y="2850257"/>
                <a:ext cx="466367" cy="503588"/>
              </a:xfrm>
              <a:prstGeom prst="rect">
                <a:avLst/>
              </a:prstGeom>
              <a:blipFill>
                <a:blip r:embed="rId18"/>
                <a:stretch>
                  <a:fillRect l="-5263" b="-2500"/>
                </a:stretch>
              </a:blipFill>
            </p:spPr>
            <p:txBody>
              <a:bodyPr/>
              <a:lstStyle/>
              <a:p>
                <a:r>
                  <a:rPr lang="en-US">
                    <a:noFill/>
                  </a:rPr>
                  <a:t> </a:t>
                </a:r>
              </a:p>
            </p:txBody>
          </p:sp>
        </mc:Fallback>
      </mc:AlternateContent>
      <p:grpSp>
        <p:nvGrpSpPr>
          <p:cNvPr id="134" name="Group 133">
            <a:extLst>
              <a:ext uri="{FF2B5EF4-FFF2-40B4-BE49-F238E27FC236}">
                <a16:creationId xmlns:a16="http://schemas.microsoft.com/office/drawing/2014/main" id="{F4837789-54B0-5D4B-B7A6-8C5C1986959F}"/>
              </a:ext>
            </a:extLst>
          </p:cNvPr>
          <p:cNvGrpSpPr/>
          <p:nvPr/>
        </p:nvGrpSpPr>
        <p:grpSpPr>
          <a:xfrm rot="16200000">
            <a:off x="9045407" y="3921152"/>
            <a:ext cx="1364224" cy="311369"/>
            <a:chOff x="2297660" y="4140835"/>
            <a:chExt cx="1364224" cy="311369"/>
          </a:xfrm>
        </p:grpSpPr>
        <p:sp>
          <p:nvSpPr>
            <p:cNvPr id="135" name="Rounded Rectangle 134">
              <a:extLst>
                <a:ext uri="{FF2B5EF4-FFF2-40B4-BE49-F238E27FC236}">
                  <a16:creationId xmlns:a16="http://schemas.microsoft.com/office/drawing/2014/main" id="{5D4792E3-A78C-F446-9C70-8B05D073BF0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4D66A045-931D-C441-9EA0-4BD2F1C1E43A}"/>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73323DD5-1E4E-814E-9145-006556B38AD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E299BF30-C448-B044-8403-EE36C8A4248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9" name="Oval 138">
              <a:extLst>
                <a:ext uri="{FF2B5EF4-FFF2-40B4-BE49-F238E27FC236}">
                  <a16:creationId xmlns:a16="http://schemas.microsoft.com/office/drawing/2014/main" id="{91EBAA72-D17A-4F4C-9EB7-3CCD2A9BED0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0" name="Oval 139">
              <a:extLst>
                <a:ext uri="{FF2B5EF4-FFF2-40B4-BE49-F238E27FC236}">
                  <a16:creationId xmlns:a16="http://schemas.microsoft.com/office/drawing/2014/main" id="{C11A76C3-DCED-2D46-A707-047F2CE368A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41" name="Content Placeholder 2">
                <a:extLst>
                  <a:ext uri="{FF2B5EF4-FFF2-40B4-BE49-F238E27FC236}">
                    <a16:creationId xmlns:a16="http://schemas.microsoft.com/office/drawing/2014/main" id="{9484FD2A-509A-364A-9526-2AE6E7CD79DC}"/>
                  </a:ext>
                </a:extLst>
              </p:cNvPr>
              <p:cNvSpPr txBox="1">
                <a:spLocks/>
              </p:cNvSpPr>
              <p:nvPr/>
            </p:nvSpPr>
            <p:spPr>
              <a:xfrm>
                <a:off x="9533126" y="283626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141" name="Content Placeholder 2">
                <a:extLst>
                  <a:ext uri="{FF2B5EF4-FFF2-40B4-BE49-F238E27FC236}">
                    <a16:creationId xmlns:a16="http://schemas.microsoft.com/office/drawing/2014/main" id="{9484FD2A-509A-364A-9526-2AE6E7CD79DC}"/>
                  </a:ext>
                </a:extLst>
              </p:cNvPr>
              <p:cNvSpPr txBox="1">
                <a:spLocks noRot="1" noChangeAspect="1" noMove="1" noResize="1" noEditPoints="1" noAdjustHandles="1" noChangeArrowheads="1" noChangeShapeType="1" noTextEdit="1"/>
              </p:cNvSpPr>
              <p:nvPr/>
            </p:nvSpPr>
            <p:spPr>
              <a:xfrm>
                <a:off x="9533126" y="2836266"/>
                <a:ext cx="466367" cy="503588"/>
              </a:xfrm>
              <a:prstGeom prst="rect">
                <a:avLst/>
              </a:prstGeom>
              <a:blipFill>
                <a:blip r:embed="rId19"/>
                <a:stretch>
                  <a:fillRect l="-18421"/>
                </a:stretch>
              </a:blipFill>
            </p:spPr>
            <p:txBody>
              <a:bodyPr/>
              <a:lstStyle/>
              <a:p>
                <a:r>
                  <a:rPr lang="en-US">
                    <a:noFill/>
                  </a:rPr>
                  <a:t> </a:t>
                </a:r>
              </a:p>
            </p:txBody>
          </p:sp>
        </mc:Fallback>
      </mc:AlternateContent>
      <p:sp>
        <p:nvSpPr>
          <p:cNvPr id="142" name="Content Placeholder 2">
            <a:extLst>
              <a:ext uri="{FF2B5EF4-FFF2-40B4-BE49-F238E27FC236}">
                <a16:creationId xmlns:a16="http://schemas.microsoft.com/office/drawing/2014/main" id="{94D66879-1F86-3F40-8C67-F8A820A5FAB5}"/>
              </a:ext>
            </a:extLst>
          </p:cNvPr>
          <p:cNvSpPr txBox="1">
            <a:spLocks/>
          </p:cNvSpPr>
          <p:nvPr/>
        </p:nvSpPr>
        <p:spPr>
          <a:xfrm>
            <a:off x="9338524" y="545868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43" name="Right Arrow 142">
            <a:extLst>
              <a:ext uri="{FF2B5EF4-FFF2-40B4-BE49-F238E27FC236}">
                <a16:creationId xmlns:a16="http://schemas.microsoft.com/office/drawing/2014/main" id="{6D30115E-8F24-714C-AAC2-B452DD983AF7}"/>
              </a:ext>
            </a:extLst>
          </p:cNvPr>
          <p:cNvSpPr/>
          <p:nvPr/>
        </p:nvSpPr>
        <p:spPr>
          <a:xfrm rot="16200000">
            <a:off x="9442983" y="499665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ontent Placeholder 2">
            <a:extLst>
              <a:ext uri="{FF2B5EF4-FFF2-40B4-BE49-F238E27FC236}">
                <a16:creationId xmlns:a16="http://schemas.microsoft.com/office/drawing/2014/main" id="{9E220CA3-022E-D144-9059-2A864E2D6ECB}"/>
              </a:ext>
            </a:extLst>
          </p:cNvPr>
          <p:cNvSpPr txBox="1">
            <a:spLocks/>
          </p:cNvSpPr>
          <p:nvPr/>
        </p:nvSpPr>
        <p:spPr>
          <a:xfrm>
            <a:off x="9319759" y="599656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4016724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2020738" y="437802"/>
            <a:ext cx="8044540" cy="707886"/>
          </a:xfrm>
          <a:prstGeom prst="rect">
            <a:avLst/>
          </a:prstGeom>
        </p:spPr>
        <p:txBody>
          <a:bodyPr wrap="square">
            <a:spAutoFit/>
          </a:bodyPr>
          <a:lstStyle/>
          <a:p>
            <a:pPr algn="ctr"/>
            <a:r>
              <a:rPr lang="en-US" sz="4000" dirty="0">
                <a:latin typeface="Avenir Medium" panose="02000503020000020003" pitchFamily="2" charset="0"/>
              </a:rPr>
              <a:t>Attention</a:t>
            </a:r>
            <a:endParaRPr lang="en-US" sz="4000" dirty="0"/>
          </a:p>
        </p:txBody>
      </p:sp>
      <mc:AlternateContent xmlns:mc="http://schemas.openxmlformats.org/markup-compatibility/2006">
        <mc:Choice xmlns:a14="http://schemas.microsoft.com/office/drawing/2010/main" Requires="a14">
          <p:sp>
            <p:nvSpPr>
              <p:cNvPr id="58" name="Content Placeholder 2">
                <a:extLst>
                  <a:ext uri="{FF2B5EF4-FFF2-40B4-BE49-F238E27FC236}">
                    <a16:creationId xmlns:a16="http://schemas.microsoft.com/office/drawing/2014/main" id="{69E943BC-E9CD-3D41-8BDD-0A86F3D4E0F6}"/>
                  </a:ext>
                </a:extLst>
              </p:cNvPr>
              <p:cNvSpPr txBox="1">
                <a:spLocks/>
              </p:cNvSpPr>
              <p:nvPr/>
            </p:nvSpPr>
            <p:spPr>
              <a:xfrm>
                <a:off x="1257532" y="1745991"/>
                <a:ext cx="76320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8" name="Content Placeholder 2">
                <a:extLst>
                  <a:ext uri="{FF2B5EF4-FFF2-40B4-BE49-F238E27FC236}">
                    <a16:creationId xmlns:a16="http://schemas.microsoft.com/office/drawing/2014/main" id="{69E943BC-E9CD-3D41-8BDD-0A86F3D4E0F6}"/>
                  </a:ext>
                </a:extLst>
              </p:cNvPr>
              <p:cNvSpPr txBox="1">
                <a:spLocks noRot="1" noChangeAspect="1" noMove="1" noResize="1" noEditPoints="1" noAdjustHandles="1" noChangeArrowheads="1" noChangeShapeType="1" noTextEdit="1"/>
              </p:cNvSpPr>
              <p:nvPr/>
            </p:nvSpPr>
            <p:spPr>
              <a:xfrm>
                <a:off x="1257532" y="1745991"/>
                <a:ext cx="763206" cy="503588"/>
              </a:xfrm>
              <a:prstGeom prst="rect">
                <a:avLst/>
              </a:prstGeom>
              <a:blipFill>
                <a:blip r:embed="rId3"/>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Content Placeholder 2">
                <a:extLst>
                  <a:ext uri="{FF2B5EF4-FFF2-40B4-BE49-F238E27FC236}">
                    <a16:creationId xmlns:a16="http://schemas.microsoft.com/office/drawing/2014/main" id="{77789624-6006-C642-95C5-EA7E39B51AD8}"/>
                  </a:ext>
                </a:extLst>
              </p:cNvPr>
              <p:cNvSpPr txBox="1">
                <a:spLocks/>
              </p:cNvSpPr>
              <p:nvPr/>
            </p:nvSpPr>
            <p:spPr>
              <a:xfrm>
                <a:off x="988635" y="1749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59" name="Content Placeholder 2">
                <a:extLst>
                  <a:ext uri="{FF2B5EF4-FFF2-40B4-BE49-F238E27FC236}">
                    <a16:creationId xmlns:a16="http://schemas.microsoft.com/office/drawing/2014/main" id="{77789624-6006-C642-95C5-EA7E39B51AD8}"/>
                  </a:ext>
                </a:extLst>
              </p:cNvPr>
              <p:cNvSpPr txBox="1">
                <a:spLocks noRot="1" noChangeAspect="1" noMove="1" noResize="1" noEditPoints="1" noAdjustHandles="1" noChangeArrowheads="1" noChangeShapeType="1" noTextEdit="1"/>
              </p:cNvSpPr>
              <p:nvPr/>
            </p:nvSpPr>
            <p:spPr>
              <a:xfrm>
                <a:off x="988635" y="1749096"/>
                <a:ext cx="466367" cy="503588"/>
              </a:xfrm>
              <a:prstGeom prst="rect">
                <a:avLst/>
              </a:prstGeom>
              <a:blipFill>
                <a:blip r:embed="rId4"/>
                <a:stretch>
                  <a:fillRect l="-18421"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75609EBB-A18B-2B47-B3D9-D0B44A484636}"/>
                  </a:ext>
                </a:extLst>
              </p:cNvPr>
              <p:cNvSpPr/>
              <p:nvPr/>
            </p:nvSpPr>
            <p:spPr>
              <a:xfrm>
                <a:off x="2390730" y="1829196"/>
                <a:ext cx="1452645"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3" name="Rectangle 82">
                <a:extLst>
                  <a:ext uri="{FF2B5EF4-FFF2-40B4-BE49-F238E27FC236}">
                    <a16:creationId xmlns:a16="http://schemas.microsoft.com/office/drawing/2014/main" id="{75609EBB-A18B-2B47-B3D9-D0B44A484636}"/>
                  </a:ext>
                </a:extLst>
              </p:cNvPr>
              <p:cNvSpPr>
                <a:spLocks noRot="1" noChangeAspect="1" noMove="1" noResize="1" noEditPoints="1" noAdjustHandles="1" noChangeArrowheads="1" noChangeShapeType="1" noTextEdit="1"/>
              </p:cNvSpPr>
              <p:nvPr/>
            </p:nvSpPr>
            <p:spPr>
              <a:xfrm>
                <a:off x="2390730" y="1829196"/>
                <a:ext cx="1452645" cy="400110"/>
              </a:xfrm>
              <a:prstGeom prst="rect">
                <a:avLst/>
              </a:prstGeom>
              <a:blipFill>
                <a:blip r:embed="rId5"/>
                <a:stretch>
                  <a:fillRect l="-4348"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A5EEC34F-2922-4D49-800E-E4B3A3258BB8}"/>
                  </a:ext>
                </a:extLst>
              </p:cNvPr>
              <p:cNvSpPr/>
              <p:nvPr/>
            </p:nvSpPr>
            <p:spPr>
              <a:xfrm>
                <a:off x="2390730" y="1388214"/>
                <a:ext cx="1668319"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4" name="Rectangle 83">
                <a:extLst>
                  <a:ext uri="{FF2B5EF4-FFF2-40B4-BE49-F238E27FC236}">
                    <a16:creationId xmlns:a16="http://schemas.microsoft.com/office/drawing/2014/main" id="{A5EEC34F-2922-4D49-800E-E4B3A3258BB8}"/>
                  </a:ext>
                </a:extLst>
              </p:cNvPr>
              <p:cNvSpPr>
                <a:spLocks noRot="1" noChangeAspect="1" noMove="1" noResize="1" noEditPoints="1" noAdjustHandles="1" noChangeArrowheads="1" noChangeShapeType="1" noTextEdit="1"/>
              </p:cNvSpPr>
              <p:nvPr/>
            </p:nvSpPr>
            <p:spPr>
              <a:xfrm>
                <a:off x="2390730" y="1388214"/>
                <a:ext cx="1668319" cy="400110"/>
              </a:xfrm>
              <a:prstGeom prst="rect">
                <a:avLst/>
              </a:prstGeom>
              <a:blipFill>
                <a:blip r:embed="rId6"/>
                <a:stretch>
                  <a:fillRect l="-3788" t="-9375"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F54FF0BE-6243-664C-98E7-A330ECEACF18}"/>
                  </a:ext>
                </a:extLst>
              </p:cNvPr>
              <p:cNvSpPr/>
              <p:nvPr/>
            </p:nvSpPr>
            <p:spPr>
              <a:xfrm>
                <a:off x="2390731" y="873123"/>
                <a:ext cx="1477422"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accent4">
                      <a:lumMod val="50000"/>
                    </a:schemeClr>
                  </a:solidFill>
                </a:endParaRPr>
              </a:p>
            </p:txBody>
          </p:sp>
        </mc:Choice>
        <mc:Fallback>
          <p:sp>
            <p:nvSpPr>
              <p:cNvPr id="85" name="Rectangle 84">
                <a:extLst>
                  <a:ext uri="{FF2B5EF4-FFF2-40B4-BE49-F238E27FC236}">
                    <a16:creationId xmlns:a16="http://schemas.microsoft.com/office/drawing/2014/main" id="{F54FF0BE-6243-664C-98E7-A330ECEACF18}"/>
                  </a:ext>
                </a:extLst>
              </p:cNvPr>
              <p:cNvSpPr>
                <a:spLocks noRot="1" noChangeAspect="1" noMove="1" noResize="1" noEditPoints="1" noAdjustHandles="1" noChangeArrowheads="1" noChangeShapeType="1" noTextEdit="1"/>
              </p:cNvSpPr>
              <p:nvPr/>
            </p:nvSpPr>
            <p:spPr>
              <a:xfrm>
                <a:off x="2390731" y="873123"/>
                <a:ext cx="1477422" cy="400110"/>
              </a:xfrm>
              <a:prstGeom prst="rect">
                <a:avLst/>
              </a:prstGeom>
              <a:blipFill>
                <a:blip r:embed="rId7"/>
                <a:stretch>
                  <a:fillRect t="-303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440E5AED-F9F5-4844-95D2-2F659149F5FE}"/>
                  </a:ext>
                </a:extLst>
              </p:cNvPr>
              <p:cNvSpPr/>
              <p:nvPr/>
            </p:nvSpPr>
            <p:spPr>
              <a:xfrm>
                <a:off x="2405038" y="419986"/>
                <a:ext cx="1355898"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6" name="Rectangle 85">
                <a:extLst>
                  <a:ext uri="{FF2B5EF4-FFF2-40B4-BE49-F238E27FC236}">
                    <a16:creationId xmlns:a16="http://schemas.microsoft.com/office/drawing/2014/main" id="{440E5AED-F9F5-4844-95D2-2F659149F5FE}"/>
                  </a:ext>
                </a:extLst>
              </p:cNvPr>
              <p:cNvSpPr>
                <a:spLocks noRot="1" noChangeAspect="1" noMove="1" noResize="1" noEditPoints="1" noAdjustHandles="1" noChangeArrowheads="1" noChangeShapeType="1" noTextEdit="1"/>
              </p:cNvSpPr>
              <p:nvPr/>
            </p:nvSpPr>
            <p:spPr>
              <a:xfrm>
                <a:off x="2405038" y="419986"/>
                <a:ext cx="1355898" cy="400110"/>
              </a:xfrm>
              <a:prstGeom prst="rect">
                <a:avLst/>
              </a:prstGeom>
              <a:blipFill>
                <a:blip r:embed="rId8"/>
                <a:stretch>
                  <a:fillRect l="-4630" t="-9375" b="-25000"/>
                </a:stretch>
              </a:blipFill>
            </p:spPr>
            <p:txBody>
              <a:bodyPr/>
              <a:lstStyle/>
              <a:p>
                <a:r>
                  <a:rPr lang="en-US">
                    <a:noFill/>
                  </a:rPr>
                  <a:t> </a:t>
                </a:r>
              </a:p>
            </p:txBody>
          </p:sp>
        </mc:Fallback>
      </mc:AlternateContent>
      <p:sp>
        <p:nvSpPr>
          <p:cNvPr id="87" name="Rectangle 86">
            <a:extLst>
              <a:ext uri="{FF2B5EF4-FFF2-40B4-BE49-F238E27FC236}">
                <a16:creationId xmlns:a16="http://schemas.microsoft.com/office/drawing/2014/main" id="{908C503A-7F21-CA4E-8AD4-3480332B20DF}"/>
              </a:ext>
            </a:extLst>
          </p:cNvPr>
          <p:cNvSpPr/>
          <p:nvPr/>
        </p:nvSpPr>
        <p:spPr>
          <a:xfrm>
            <a:off x="402617" y="1808812"/>
            <a:ext cx="76492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88" name="Rectangle 87">
            <a:extLst>
              <a:ext uri="{FF2B5EF4-FFF2-40B4-BE49-F238E27FC236}">
                <a16:creationId xmlns:a16="http://schemas.microsoft.com/office/drawing/2014/main" id="{0DCB877E-D25D-A249-A0FC-A3CF3FFD7ECA}"/>
              </a:ext>
            </a:extLst>
          </p:cNvPr>
          <p:cNvSpPr/>
          <p:nvPr/>
        </p:nvSpPr>
        <p:spPr>
          <a:xfrm>
            <a:off x="383792" y="1319363"/>
            <a:ext cx="61406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89" name="Rectangle 88">
            <a:extLst>
              <a:ext uri="{FF2B5EF4-FFF2-40B4-BE49-F238E27FC236}">
                <a16:creationId xmlns:a16="http://schemas.microsoft.com/office/drawing/2014/main" id="{69D33EA6-AD1E-1742-9BF9-B3181C70D33D}"/>
              </a:ext>
            </a:extLst>
          </p:cNvPr>
          <p:cNvSpPr/>
          <p:nvPr/>
        </p:nvSpPr>
        <p:spPr>
          <a:xfrm>
            <a:off x="402617" y="829914"/>
            <a:ext cx="61406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90" name="Rectangle 89">
            <a:extLst>
              <a:ext uri="{FF2B5EF4-FFF2-40B4-BE49-F238E27FC236}">
                <a16:creationId xmlns:a16="http://schemas.microsoft.com/office/drawing/2014/main" id="{264C5D2A-194B-3148-8998-F789221F7398}"/>
              </a:ext>
            </a:extLst>
          </p:cNvPr>
          <p:cNvSpPr/>
          <p:nvPr/>
        </p:nvSpPr>
        <p:spPr>
          <a:xfrm>
            <a:off x="391601" y="379481"/>
            <a:ext cx="76492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742D9D42-D628-1B44-9C08-0658BF744132}"/>
                  </a:ext>
                </a:extLst>
              </p:cNvPr>
              <p:cNvSpPr txBox="1">
                <a:spLocks/>
              </p:cNvSpPr>
              <p:nvPr/>
            </p:nvSpPr>
            <p:spPr>
              <a:xfrm>
                <a:off x="1146242" y="1262806"/>
                <a:ext cx="10737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69" name="Content Placeholder 2">
                <a:extLst>
                  <a:ext uri="{FF2B5EF4-FFF2-40B4-BE49-F238E27FC236}">
                    <a16:creationId xmlns:a16="http://schemas.microsoft.com/office/drawing/2014/main" id="{742D9D42-D628-1B44-9C08-0658BF744132}"/>
                  </a:ext>
                </a:extLst>
              </p:cNvPr>
              <p:cNvSpPr txBox="1">
                <a:spLocks noRot="1" noChangeAspect="1" noMove="1" noResize="1" noEditPoints="1" noAdjustHandles="1" noChangeArrowheads="1" noChangeShapeType="1" noTextEdit="1"/>
              </p:cNvSpPr>
              <p:nvPr/>
            </p:nvSpPr>
            <p:spPr>
              <a:xfrm>
                <a:off x="1146242" y="1262806"/>
                <a:ext cx="1073765" cy="503588"/>
              </a:xfrm>
              <a:prstGeom prst="rect">
                <a:avLst/>
              </a:prstGeom>
              <a:blipFill>
                <a:blip r:embed="rId9"/>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Content Placeholder 2">
                <a:extLst>
                  <a:ext uri="{FF2B5EF4-FFF2-40B4-BE49-F238E27FC236}">
                    <a16:creationId xmlns:a16="http://schemas.microsoft.com/office/drawing/2014/main" id="{EA00A9B2-EC42-4D4B-9FED-796C5AAC0C5A}"/>
                  </a:ext>
                </a:extLst>
              </p:cNvPr>
              <p:cNvSpPr txBox="1">
                <a:spLocks/>
              </p:cNvSpPr>
              <p:nvPr/>
            </p:nvSpPr>
            <p:spPr>
              <a:xfrm>
                <a:off x="973119" y="124356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0" name="Content Placeholder 2">
                <a:extLst>
                  <a:ext uri="{FF2B5EF4-FFF2-40B4-BE49-F238E27FC236}">
                    <a16:creationId xmlns:a16="http://schemas.microsoft.com/office/drawing/2014/main" id="{EA00A9B2-EC42-4D4B-9FED-796C5AAC0C5A}"/>
                  </a:ext>
                </a:extLst>
              </p:cNvPr>
              <p:cNvSpPr txBox="1">
                <a:spLocks noRot="1" noChangeAspect="1" noMove="1" noResize="1" noEditPoints="1" noAdjustHandles="1" noChangeArrowheads="1" noChangeShapeType="1" noTextEdit="1"/>
              </p:cNvSpPr>
              <p:nvPr/>
            </p:nvSpPr>
            <p:spPr>
              <a:xfrm>
                <a:off x="973119" y="1243560"/>
                <a:ext cx="466367" cy="503588"/>
              </a:xfrm>
              <a:prstGeom prst="rect">
                <a:avLst/>
              </a:prstGeom>
              <a:blipFill>
                <a:blip r:embed="rId10"/>
                <a:stretch>
                  <a:fillRect l="-18421"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Content Placeholder 2">
                <a:extLst>
                  <a:ext uri="{FF2B5EF4-FFF2-40B4-BE49-F238E27FC236}">
                    <a16:creationId xmlns:a16="http://schemas.microsoft.com/office/drawing/2014/main" id="{E794D11A-83DA-A24A-AFB9-F7EEA70A9E92}"/>
                  </a:ext>
                </a:extLst>
              </p:cNvPr>
              <p:cNvSpPr txBox="1">
                <a:spLocks/>
              </p:cNvSpPr>
              <p:nvPr/>
            </p:nvSpPr>
            <p:spPr>
              <a:xfrm>
                <a:off x="1338786" y="826329"/>
                <a:ext cx="697734"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71" name="Content Placeholder 2">
                <a:extLst>
                  <a:ext uri="{FF2B5EF4-FFF2-40B4-BE49-F238E27FC236}">
                    <a16:creationId xmlns:a16="http://schemas.microsoft.com/office/drawing/2014/main" id="{E794D11A-83DA-A24A-AFB9-F7EEA70A9E92}"/>
                  </a:ext>
                </a:extLst>
              </p:cNvPr>
              <p:cNvSpPr txBox="1">
                <a:spLocks noRot="1" noChangeAspect="1" noMove="1" noResize="1" noEditPoints="1" noAdjustHandles="1" noChangeArrowheads="1" noChangeShapeType="1" noTextEdit="1"/>
              </p:cNvSpPr>
              <p:nvPr/>
            </p:nvSpPr>
            <p:spPr>
              <a:xfrm>
                <a:off x="1338786" y="826329"/>
                <a:ext cx="697734" cy="503588"/>
              </a:xfrm>
              <a:prstGeom prst="rect">
                <a:avLst/>
              </a:prstGeom>
              <a:blipFill>
                <a:blip r:embed="rId11"/>
                <a:stretch>
                  <a:fillRect l="-5357"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Content Placeholder 2">
                <a:extLst>
                  <a:ext uri="{FF2B5EF4-FFF2-40B4-BE49-F238E27FC236}">
                    <a16:creationId xmlns:a16="http://schemas.microsoft.com/office/drawing/2014/main" id="{0A5CC00D-C678-3D41-89B1-FE882CD485A5}"/>
                  </a:ext>
                </a:extLst>
              </p:cNvPr>
              <p:cNvSpPr txBox="1">
                <a:spLocks/>
              </p:cNvSpPr>
              <p:nvPr/>
            </p:nvSpPr>
            <p:spPr>
              <a:xfrm>
                <a:off x="988635" y="77846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5" name="Content Placeholder 2">
                <a:extLst>
                  <a:ext uri="{FF2B5EF4-FFF2-40B4-BE49-F238E27FC236}">
                    <a16:creationId xmlns:a16="http://schemas.microsoft.com/office/drawing/2014/main" id="{0A5CC00D-C678-3D41-89B1-FE882CD485A5}"/>
                  </a:ext>
                </a:extLst>
              </p:cNvPr>
              <p:cNvSpPr txBox="1">
                <a:spLocks noRot="1" noChangeAspect="1" noMove="1" noResize="1" noEditPoints="1" noAdjustHandles="1" noChangeArrowheads="1" noChangeShapeType="1" noTextEdit="1"/>
              </p:cNvSpPr>
              <p:nvPr/>
            </p:nvSpPr>
            <p:spPr>
              <a:xfrm>
                <a:off x="988635" y="778463"/>
                <a:ext cx="466367" cy="503588"/>
              </a:xfrm>
              <a:prstGeom prst="rect">
                <a:avLst/>
              </a:prstGeom>
              <a:blipFill>
                <a:blip r:embed="rId12"/>
                <a:stretch>
                  <a:fillRect l="-18421"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Content Placeholder 2">
                <a:extLst>
                  <a:ext uri="{FF2B5EF4-FFF2-40B4-BE49-F238E27FC236}">
                    <a16:creationId xmlns:a16="http://schemas.microsoft.com/office/drawing/2014/main" id="{7E8C1E57-1361-9A41-A9C4-8511EBF074F8}"/>
                  </a:ext>
                </a:extLst>
              </p:cNvPr>
              <p:cNvSpPr txBox="1">
                <a:spLocks/>
              </p:cNvSpPr>
              <p:nvPr/>
            </p:nvSpPr>
            <p:spPr>
              <a:xfrm>
                <a:off x="1160227" y="332118"/>
                <a:ext cx="1073766" cy="503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76" name="Content Placeholder 2">
                <a:extLst>
                  <a:ext uri="{FF2B5EF4-FFF2-40B4-BE49-F238E27FC236}">
                    <a16:creationId xmlns:a16="http://schemas.microsoft.com/office/drawing/2014/main" id="{7E8C1E57-1361-9A41-A9C4-8511EBF074F8}"/>
                  </a:ext>
                </a:extLst>
              </p:cNvPr>
              <p:cNvSpPr txBox="1">
                <a:spLocks noRot="1" noChangeAspect="1" noMove="1" noResize="1" noEditPoints="1" noAdjustHandles="1" noChangeArrowheads="1" noChangeShapeType="1" noTextEdit="1"/>
              </p:cNvSpPr>
              <p:nvPr/>
            </p:nvSpPr>
            <p:spPr>
              <a:xfrm>
                <a:off x="1160227" y="332118"/>
                <a:ext cx="1073766" cy="503587"/>
              </a:xfrm>
              <a:prstGeom prst="rect">
                <a:avLst/>
              </a:prstGeom>
              <a:blipFill>
                <a:blip r:embed="rId13"/>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Content Placeholder 2">
                <a:extLst>
                  <a:ext uri="{FF2B5EF4-FFF2-40B4-BE49-F238E27FC236}">
                    <a16:creationId xmlns:a16="http://schemas.microsoft.com/office/drawing/2014/main" id="{D97C653A-43CB-1649-8A33-2E70A6B1F6DC}"/>
                  </a:ext>
                </a:extLst>
              </p:cNvPr>
              <p:cNvSpPr txBox="1">
                <a:spLocks/>
              </p:cNvSpPr>
              <p:nvPr/>
            </p:nvSpPr>
            <p:spPr>
              <a:xfrm>
                <a:off x="1004151" y="32389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7" name="Content Placeholder 2">
                <a:extLst>
                  <a:ext uri="{FF2B5EF4-FFF2-40B4-BE49-F238E27FC236}">
                    <a16:creationId xmlns:a16="http://schemas.microsoft.com/office/drawing/2014/main" id="{D97C653A-43CB-1649-8A33-2E70A6B1F6DC}"/>
                  </a:ext>
                </a:extLst>
              </p:cNvPr>
              <p:cNvSpPr txBox="1">
                <a:spLocks noRot="1" noChangeAspect="1" noMove="1" noResize="1" noEditPoints="1" noAdjustHandles="1" noChangeArrowheads="1" noChangeShapeType="1" noTextEdit="1"/>
              </p:cNvSpPr>
              <p:nvPr/>
            </p:nvSpPr>
            <p:spPr>
              <a:xfrm>
                <a:off x="1004151" y="323898"/>
                <a:ext cx="466367" cy="503588"/>
              </a:xfrm>
              <a:prstGeom prst="rect">
                <a:avLst/>
              </a:prstGeom>
              <a:blipFill>
                <a:blip r:embed="rId14"/>
                <a:stretch>
                  <a:fillRect l="-2162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DD052F94-D628-5E4B-9E23-633ADF2B9486}"/>
                  </a:ext>
                </a:extLst>
              </p:cNvPr>
              <p:cNvSpPr txBox="1">
                <a:spLocks/>
              </p:cNvSpPr>
              <p:nvPr/>
            </p:nvSpPr>
            <p:spPr>
              <a:xfrm>
                <a:off x="242593" y="3007873"/>
                <a:ext cx="4203377"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a:t>
                </a:r>
                <a:r>
                  <a:rPr lang="en-US" sz="2000" b="1" dirty="0">
                    <a:solidFill>
                      <a:srgbClr val="7030A0"/>
                    </a:solidFill>
                    <a:latin typeface="Avenir Light" panose="020B0402020203020204" pitchFamily="34" charset="77"/>
                  </a:rPr>
                  <a:t>encoder’s</a:t>
                </a:r>
                <a:r>
                  <a:rPr lang="en-US" sz="2000" b="1" dirty="0">
                    <a:solidFill>
                      <a:srgbClr val="C00000"/>
                    </a:solidFill>
                    <a:latin typeface="Avenir Light" panose="020B0402020203020204" pitchFamily="34" charset="77"/>
                  </a:rPr>
                  <a:t> hidden layer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latin typeface="Avenir Light" panose="020B0402020203020204" pitchFamily="34" charset="77"/>
                  </a:rPr>
                  <a:t>context vector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𝑐</m:t>
                        </m:r>
                      </m:e>
                      <m:sub>
                        <m:r>
                          <a:rPr lang="en-US" sz="2000" i="1" dirty="0">
                            <a:latin typeface="Cambria Math" panose="02040503050406030204" pitchFamily="18" charset="0"/>
                          </a:rPr>
                          <m:t>1</m:t>
                        </m:r>
                      </m:sub>
                      <m:sup>
                        <m:r>
                          <a:rPr lang="en-US" sz="2000" i="1" dirty="0">
                            <a:latin typeface="Cambria Math" panose="02040503050406030204" pitchFamily="18" charset="0"/>
                          </a:rPr>
                          <m:t>𝐷</m:t>
                        </m:r>
                      </m:sup>
                    </m:sSubSup>
                  </m:oMath>
                </a14:m>
                <a:endParaRPr lang="en-US" sz="2000" b="1" dirty="0">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DD052F94-D628-5E4B-9E23-633ADF2B9486}"/>
                  </a:ext>
                </a:extLst>
              </p:cNvPr>
              <p:cNvSpPr txBox="1">
                <a:spLocks noRot="1" noChangeAspect="1" noMove="1" noResize="1" noEditPoints="1" noAdjustHandles="1" noChangeArrowheads="1" noChangeShapeType="1" noTextEdit="1"/>
              </p:cNvSpPr>
              <p:nvPr/>
            </p:nvSpPr>
            <p:spPr>
              <a:xfrm>
                <a:off x="242593" y="3007873"/>
                <a:ext cx="4203377" cy="1429838"/>
              </a:xfrm>
              <a:prstGeom prst="rect">
                <a:avLst/>
              </a:prstGeom>
              <a:blipFill>
                <a:blip r:embed="rId15"/>
                <a:stretch>
                  <a:fillRect l="-1813" r="-1813"/>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D41C7268-B42B-D744-9004-96F2883B9183}"/>
              </a:ext>
            </a:extLst>
          </p:cNvPr>
          <p:cNvCxnSpPr>
            <a:cxnSpLocks/>
          </p:cNvCxnSpPr>
          <p:nvPr/>
        </p:nvCxnSpPr>
        <p:spPr>
          <a:xfrm>
            <a:off x="4558352" y="136478"/>
            <a:ext cx="1" cy="6564573"/>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C97360E0-2E22-1E42-B5D9-B908DD8D5B05}"/>
              </a:ext>
            </a:extLst>
          </p:cNvPr>
          <p:cNvGrpSpPr/>
          <p:nvPr/>
        </p:nvGrpSpPr>
        <p:grpSpPr>
          <a:xfrm rot="16200000">
            <a:off x="4542502" y="3921153"/>
            <a:ext cx="1364224" cy="311369"/>
            <a:chOff x="2297660" y="4140835"/>
            <a:chExt cx="1364224" cy="311369"/>
          </a:xfrm>
        </p:grpSpPr>
        <p:sp>
          <p:nvSpPr>
            <p:cNvPr id="91" name="Rounded Rectangle 90">
              <a:extLst>
                <a:ext uri="{FF2B5EF4-FFF2-40B4-BE49-F238E27FC236}">
                  <a16:creationId xmlns:a16="http://schemas.microsoft.com/office/drawing/2014/main" id="{C1385415-439D-F44C-A9CA-5C08241FF95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5339A29-B980-C548-B329-352F05D9B6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AF3F5B-7C0F-F747-BCA7-FD3CEDE45940}"/>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7F3F382-FAE5-1B44-956C-6D06134E4E81}"/>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9DEE610-12AD-CA4B-AAD9-910353329DDC}"/>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94FA5C1-8D57-2B42-8A5C-F2E4699E7F0A}"/>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95C2D2DB-82A4-0045-B892-1E6F7F2E854D}"/>
              </a:ext>
            </a:extLst>
          </p:cNvPr>
          <p:cNvSpPr/>
          <p:nvPr/>
        </p:nvSpPr>
        <p:spPr>
          <a:xfrm rot="16200000">
            <a:off x="4939791"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760556FE-2797-DE4B-A3E1-AAD18342A2CE}"/>
              </a:ext>
            </a:extLst>
          </p:cNvPr>
          <p:cNvSpPr/>
          <p:nvPr/>
        </p:nvSpPr>
        <p:spPr>
          <a:xfrm>
            <a:off x="5477354"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FB973F0-851E-A244-817B-9F0CAF173098}"/>
              </a:ext>
            </a:extLst>
          </p:cNvPr>
          <p:cNvGrpSpPr/>
          <p:nvPr/>
        </p:nvGrpSpPr>
        <p:grpSpPr>
          <a:xfrm rot="16200000">
            <a:off x="5624663" y="3921153"/>
            <a:ext cx="1364224" cy="311369"/>
            <a:chOff x="2297660" y="4140835"/>
            <a:chExt cx="1364224" cy="311369"/>
          </a:xfrm>
        </p:grpSpPr>
        <p:sp>
          <p:nvSpPr>
            <p:cNvPr id="100" name="Rounded Rectangle 99">
              <a:extLst>
                <a:ext uri="{FF2B5EF4-FFF2-40B4-BE49-F238E27FC236}">
                  <a16:creationId xmlns:a16="http://schemas.microsoft.com/office/drawing/2014/main" id="{7AC42FAD-6292-EA41-9C03-8BFF8FA4DBE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2E6CFB2-5B6C-064D-9A05-BCADB43625F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0B7A0F7-4345-9F45-AD31-43151A5289D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C8D4ED6-CDFD-9445-AE93-6BA3BA3D1D9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CAB5D15-6F58-864E-82B7-3A78A1F07EE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98F2B02-88F8-E842-B2C3-2DF74820AF7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247C13E0-964F-3E47-924F-D5069C5E86A5}"/>
              </a:ext>
            </a:extLst>
          </p:cNvPr>
          <p:cNvSpPr/>
          <p:nvPr/>
        </p:nvSpPr>
        <p:spPr>
          <a:xfrm rot="16200000">
            <a:off x="6021952"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59E1F58A-AE8E-1A43-993F-A9845FAEE5CD}"/>
              </a:ext>
            </a:extLst>
          </p:cNvPr>
          <p:cNvSpPr/>
          <p:nvPr/>
        </p:nvSpPr>
        <p:spPr>
          <a:xfrm>
            <a:off x="6559515"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EE35F2EC-8F20-3D4E-A228-229727EBA2E8}"/>
              </a:ext>
            </a:extLst>
          </p:cNvPr>
          <p:cNvGrpSpPr/>
          <p:nvPr/>
        </p:nvGrpSpPr>
        <p:grpSpPr>
          <a:xfrm rot="16200000">
            <a:off x="6679422" y="3921153"/>
            <a:ext cx="1364224" cy="311369"/>
            <a:chOff x="2297660" y="4140835"/>
            <a:chExt cx="1364224" cy="311369"/>
          </a:xfrm>
        </p:grpSpPr>
        <p:sp>
          <p:nvSpPr>
            <p:cNvPr id="109" name="Rounded Rectangle 108">
              <a:extLst>
                <a:ext uri="{FF2B5EF4-FFF2-40B4-BE49-F238E27FC236}">
                  <a16:creationId xmlns:a16="http://schemas.microsoft.com/office/drawing/2014/main" id="{DDFA777C-6E6E-0548-B666-EB85A2CCF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A00B529-7A3E-1D42-BCBD-5C7CA305608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FA1AA78-C466-6B4C-8894-45611F8370E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76788F0-4D58-404F-B1B0-7DC0E23638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117BE3-A1B2-A049-9F0D-BC573ADA7A6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14D9334-DA82-3547-BBC8-5409F79EFCD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A8C6FE81-E6B7-6748-BDD8-D1B5695981CD}"/>
              </a:ext>
            </a:extLst>
          </p:cNvPr>
          <p:cNvSpPr/>
          <p:nvPr/>
        </p:nvSpPr>
        <p:spPr>
          <a:xfrm rot="16200000">
            <a:off x="7076711"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72549082-CBF6-1841-8C2A-8D400CFC1FAC}"/>
              </a:ext>
            </a:extLst>
          </p:cNvPr>
          <p:cNvSpPr/>
          <p:nvPr/>
        </p:nvSpPr>
        <p:spPr>
          <a:xfrm>
            <a:off x="7614274"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CC840A64-1241-4343-8AE1-4AB73598D35D}"/>
              </a:ext>
            </a:extLst>
          </p:cNvPr>
          <p:cNvGrpSpPr/>
          <p:nvPr/>
        </p:nvGrpSpPr>
        <p:grpSpPr>
          <a:xfrm rot="16200000">
            <a:off x="7767666" y="3921152"/>
            <a:ext cx="1364224" cy="311369"/>
            <a:chOff x="2297660" y="4140835"/>
            <a:chExt cx="1364224" cy="311369"/>
          </a:xfrm>
        </p:grpSpPr>
        <p:sp>
          <p:nvSpPr>
            <p:cNvPr id="118" name="Rounded Rectangle 117">
              <a:extLst>
                <a:ext uri="{FF2B5EF4-FFF2-40B4-BE49-F238E27FC236}">
                  <a16:creationId xmlns:a16="http://schemas.microsoft.com/office/drawing/2014/main" id="{1E0B41C4-0902-404D-A27B-035A2590E24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948EDE9-24E6-064C-B1AD-45B44B143C3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D323200-CAB9-A84A-94F2-D8EE8C4C4F6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0F424B4-2253-FC4F-9FE0-A6F0FFAC94EE}"/>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CF50B1D-A70B-044C-99E8-20BFC2D8116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772EF-96CB-104C-85ED-551DC171690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ight Arrow 123">
            <a:extLst>
              <a:ext uri="{FF2B5EF4-FFF2-40B4-BE49-F238E27FC236}">
                <a16:creationId xmlns:a16="http://schemas.microsoft.com/office/drawing/2014/main" id="{A2802585-777C-AD40-A806-74F3C87835F5}"/>
              </a:ext>
            </a:extLst>
          </p:cNvPr>
          <p:cNvSpPr/>
          <p:nvPr/>
        </p:nvSpPr>
        <p:spPr>
          <a:xfrm rot="16200000">
            <a:off x="8164955" y="499685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6D22B56C-EB4F-574D-B4A6-CCCC21A1F58C}"/>
              </a:ext>
            </a:extLst>
          </p:cNvPr>
          <p:cNvSpPr txBox="1">
            <a:spLocks/>
          </p:cNvSpPr>
          <p:nvPr/>
        </p:nvSpPr>
        <p:spPr>
          <a:xfrm>
            <a:off x="4810871" y="543073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126" name="Content Placeholder 2">
            <a:extLst>
              <a:ext uri="{FF2B5EF4-FFF2-40B4-BE49-F238E27FC236}">
                <a16:creationId xmlns:a16="http://schemas.microsoft.com/office/drawing/2014/main" id="{14277A98-EC4A-C341-97F7-4DEF0BD253FE}"/>
              </a:ext>
            </a:extLst>
          </p:cNvPr>
          <p:cNvSpPr txBox="1">
            <a:spLocks/>
          </p:cNvSpPr>
          <p:nvPr/>
        </p:nvSpPr>
        <p:spPr>
          <a:xfrm>
            <a:off x="5668857" y="54307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127" name="Content Placeholder 2">
            <a:extLst>
              <a:ext uri="{FF2B5EF4-FFF2-40B4-BE49-F238E27FC236}">
                <a16:creationId xmlns:a16="http://schemas.microsoft.com/office/drawing/2014/main" id="{0DC9E1F4-FED8-B747-8A20-7C139DCC86C9}"/>
              </a:ext>
            </a:extLst>
          </p:cNvPr>
          <p:cNvSpPr txBox="1">
            <a:spLocks/>
          </p:cNvSpPr>
          <p:nvPr/>
        </p:nvSpPr>
        <p:spPr>
          <a:xfrm>
            <a:off x="6705648" y="544352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128" name="Content Placeholder 2">
            <a:extLst>
              <a:ext uri="{FF2B5EF4-FFF2-40B4-BE49-F238E27FC236}">
                <a16:creationId xmlns:a16="http://schemas.microsoft.com/office/drawing/2014/main" id="{D675B209-437E-7B43-B084-84101E95B95C}"/>
              </a:ext>
            </a:extLst>
          </p:cNvPr>
          <p:cNvSpPr txBox="1">
            <a:spLocks/>
          </p:cNvSpPr>
          <p:nvPr/>
        </p:nvSpPr>
        <p:spPr>
          <a:xfrm>
            <a:off x="7828602" y="545632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129" name="Content Placeholder 2">
            <a:extLst>
              <a:ext uri="{FF2B5EF4-FFF2-40B4-BE49-F238E27FC236}">
                <a16:creationId xmlns:a16="http://schemas.microsoft.com/office/drawing/2014/main" id="{29BBEB91-42A8-BD4B-A7ED-1B714710C500}"/>
              </a:ext>
            </a:extLst>
          </p:cNvPr>
          <p:cNvSpPr txBox="1">
            <a:spLocks/>
          </p:cNvSpPr>
          <p:nvPr/>
        </p:nvSpPr>
        <p:spPr>
          <a:xfrm>
            <a:off x="5122196" y="602617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130" name="Content Placeholder 2">
                <a:extLst>
                  <a:ext uri="{FF2B5EF4-FFF2-40B4-BE49-F238E27FC236}">
                    <a16:creationId xmlns:a16="http://schemas.microsoft.com/office/drawing/2014/main" id="{9CCFEF8F-9A09-3E46-B17A-FF29A19BCB69}"/>
                  </a:ext>
                </a:extLst>
              </p:cNvPr>
              <p:cNvSpPr txBox="1">
                <a:spLocks/>
              </p:cNvSpPr>
              <p:nvPr/>
            </p:nvSpPr>
            <p:spPr>
              <a:xfrm>
                <a:off x="4982355" y="283796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0" name="Content Placeholder 2">
                <a:extLst>
                  <a:ext uri="{FF2B5EF4-FFF2-40B4-BE49-F238E27FC236}">
                    <a16:creationId xmlns:a16="http://schemas.microsoft.com/office/drawing/2014/main" id="{9CCFEF8F-9A09-3E46-B17A-FF29A19BCB69}"/>
                  </a:ext>
                </a:extLst>
              </p:cNvPr>
              <p:cNvSpPr txBox="1">
                <a:spLocks noRot="1" noChangeAspect="1" noMove="1" noResize="1" noEditPoints="1" noAdjustHandles="1" noChangeArrowheads="1" noChangeShapeType="1" noTextEdit="1"/>
              </p:cNvSpPr>
              <p:nvPr/>
            </p:nvSpPr>
            <p:spPr>
              <a:xfrm>
                <a:off x="4982355" y="2837967"/>
                <a:ext cx="466367" cy="503588"/>
              </a:xfrm>
              <a:prstGeom prst="rect">
                <a:avLst/>
              </a:prstGeom>
              <a:blipFill>
                <a:blip r:embed="rId16"/>
                <a:stretch>
                  <a:fillRect l="-5263"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Content Placeholder 2">
                <a:extLst>
                  <a:ext uri="{FF2B5EF4-FFF2-40B4-BE49-F238E27FC236}">
                    <a16:creationId xmlns:a16="http://schemas.microsoft.com/office/drawing/2014/main" id="{07A3A297-F0BD-2240-8DDE-A1105BC0222B}"/>
                  </a:ext>
                </a:extLst>
              </p:cNvPr>
              <p:cNvSpPr txBox="1">
                <a:spLocks/>
              </p:cNvSpPr>
              <p:nvPr/>
            </p:nvSpPr>
            <p:spPr>
              <a:xfrm>
                <a:off x="6016735" y="2862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1" name="Content Placeholder 2">
                <a:extLst>
                  <a:ext uri="{FF2B5EF4-FFF2-40B4-BE49-F238E27FC236}">
                    <a16:creationId xmlns:a16="http://schemas.microsoft.com/office/drawing/2014/main" id="{07A3A297-F0BD-2240-8DDE-A1105BC0222B}"/>
                  </a:ext>
                </a:extLst>
              </p:cNvPr>
              <p:cNvSpPr txBox="1">
                <a:spLocks noRot="1" noChangeAspect="1" noMove="1" noResize="1" noEditPoints="1" noAdjustHandles="1" noChangeArrowheads="1" noChangeShapeType="1" noTextEdit="1"/>
              </p:cNvSpPr>
              <p:nvPr/>
            </p:nvSpPr>
            <p:spPr>
              <a:xfrm>
                <a:off x="6016735" y="2862029"/>
                <a:ext cx="466367" cy="503588"/>
              </a:xfrm>
              <a:prstGeom prst="rect">
                <a:avLst/>
              </a:prstGeom>
              <a:blipFill>
                <a:blip r:embed="rId17"/>
                <a:stretch>
                  <a:fillRect l="-2632" r="-2632"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Content Placeholder 2">
                <a:extLst>
                  <a:ext uri="{FF2B5EF4-FFF2-40B4-BE49-F238E27FC236}">
                    <a16:creationId xmlns:a16="http://schemas.microsoft.com/office/drawing/2014/main" id="{585D18D1-4700-6E4F-BE7A-B859D45B188F}"/>
                  </a:ext>
                </a:extLst>
              </p:cNvPr>
              <p:cNvSpPr txBox="1">
                <a:spLocks/>
              </p:cNvSpPr>
              <p:nvPr/>
            </p:nvSpPr>
            <p:spPr>
              <a:xfrm>
                <a:off x="7129338" y="286206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2" name="Content Placeholder 2">
                <a:extLst>
                  <a:ext uri="{FF2B5EF4-FFF2-40B4-BE49-F238E27FC236}">
                    <a16:creationId xmlns:a16="http://schemas.microsoft.com/office/drawing/2014/main" id="{585D18D1-4700-6E4F-BE7A-B859D45B188F}"/>
                  </a:ext>
                </a:extLst>
              </p:cNvPr>
              <p:cNvSpPr txBox="1">
                <a:spLocks noRot="1" noChangeAspect="1" noMove="1" noResize="1" noEditPoints="1" noAdjustHandles="1" noChangeArrowheads="1" noChangeShapeType="1" noTextEdit="1"/>
              </p:cNvSpPr>
              <p:nvPr/>
            </p:nvSpPr>
            <p:spPr>
              <a:xfrm>
                <a:off x="7129338" y="2862065"/>
                <a:ext cx="466367" cy="503588"/>
              </a:xfrm>
              <a:prstGeom prst="rect">
                <a:avLst/>
              </a:prstGeom>
              <a:blipFill>
                <a:blip r:embed="rId18"/>
                <a:stretch>
                  <a:fillRect l="-5263" r="-2632"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3" name="Content Placeholder 2">
                <a:extLst>
                  <a:ext uri="{FF2B5EF4-FFF2-40B4-BE49-F238E27FC236}">
                    <a16:creationId xmlns:a16="http://schemas.microsoft.com/office/drawing/2014/main" id="{DBC7B8C8-6374-6644-8A4C-F0A99A333036}"/>
                  </a:ext>
                </a:extLst>
              </p:cNvPr>
              <p:cNvSpPr txBox="1">
                <a:spLocks/>
              </p:cNvSpPr>
              <p:nvPr/>
            </p:nvSpPr>
            <p:spPr>
              <a:xfrm>
                <a:off x="8207518" y="2850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33" name="Content Placeholder 2">
                <a:extLst>
                  <a:ext uri="{FF2B5EF4-FFF2-40B4-BE49-F238E27FC236}">
                    <a16:creationId xmlns:a16="http://schemas.microsoft.com/office/drawing/2014/main" id="{DBC7B8C8-6374-6644-8A4C-F0A99A333036}"/>
                  </a:ext>
                </a:extLst>
              </p:cNvPr>
              <p:cNvSpPr txBox="1">
                <a:spLocks noRot="1" noChangeAspect="1" noMove="1" noResize="1" noEditPoints="1" noAdjustHandles="1" noChangeArrowheads="1" noChangeShapeType="1" noTextEdit="1"/>
              </p:cNvSpPr>
              <p:nvPr/>
            </p:nvSpPr>
            <p:spPr>
              <a:xfrm>
                <a:off x="8207518" y="2850257"/>
                <a:ext cx="466367" cy="503588"/>
              </a:xfrm>
              <a:prstGeom prst="rect">
                <a:avLst/>
              </a:prstGeom>
              <a:blipFill>
                <a:blip r:embed="rId19"/>
                <a:stretch>
                  <a:fillRect l="-5263" b="-2500"/>
                </a:stretch>
              </a:blipFill>
            </p:spPr>
            <p:txBody>
              <a:bodyPr/>
              <a:lstStyle/>
              <a:p>
                <a:r>
                  <a:rPr lang="en-US">
                    <a:noFill/>
                  </a:rPr>
                  <a:t> </a:t>
                </a:r>
              </a:p>
            </p:txBody>
          </p:sp>
        </mc:Fallback>
      </mc:AlternateContent>
      <p:grpSp>
        <p:nvGrpSpPr>
          <p:cNvPr id="134" name="Group 133">
            <a:extLst>
              <a:ext uri="{FF2B5EF4-FFF2-40B4-BE49-F238E27FC236}">
                <a16:creationId xmlns:a16="http://schemas.microsoft.com/office/drawing/2014/main" id="{D48C71FE-4F09-AD4D-A144-0BC4CB2B5AF4}"/>
              </a:ext>
            </a:extLst>
          </p:cNvPr>
          <p:cNvGrpSpPr/>
          <p:nvPr/>
        </p:nvGrpSpPr>
        <p:grpSpPr>
          <a:xfrm rot="16200000">
            <a:off x="9045407" y="3921152"/>
            <a:ext cx="1364224" cy="311369"/>
            <a:chOff x="2297660" y="4140835"/>
            <a:chExt cx="1364224" cy="311369"/>
          </a:xfrm>
        </p:grpSpPr>
        <p:sp>
          <p:nvSpPr>
            <p:cNvPr id="135" name="Rounded Rectangle 134">
              <a:extLst>
                <a:ext uri="{FF2B5EF4-FFF2-40B4-BE49-F238E27FC236}">
                  <a16:creationId xmlns:a16="http://schemas.microsoft.com/office/drawing/2014/main" id="{4C1A7CE5-C8AB-6345-B8F8-264643358A31}"/>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B0DA78D0-B02D-E947-9099-3FB2441A79D8}"/>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A4A33412-C7A2-8C45-9A5F-439530A78A2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B5EB2CD2-7BA1-D342-A9A3-2A953D5F22E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9" name="Oval 138">
              <a:extLst>
                <a:ext uri="{FF2B5EF4-FFF2-40B4-BE49-F238E27FC236}">
                  <a16:creationId xmlns:a16="http://schemas.microsoft.com/office/drawing/2014/main" id="{4C4553E0-F703-B04A-AEA1-1BB165D4AFDC}"/>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0" name="Oval 139">
              <a:extLst>
                <a:ext uri="{FF2B5EF4-FFF2-40B4-BE49-F238E27FC236}">
                  <a16:creationId xmlns:a16="http://schemas.microsoft.com/office/drawing/2014/main" id="{8B9C9161-3C83-0243-AC6E-BA8AAE5A0C5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41" name="Content Placeholder 2">
                <a:extLst>
                  <a:ext uri="{FF2B5EF4-FFF2-40B4-BE49-F238E27FC236}">
                    <a16:creationId xmlns:a16="http://schemas.microsoft.com/office/drawing/2014/main" id="{F54F8CF3-403E-2941-9DE1-CDEAB2B191E5}"/>
                  </a:ext>
                </a:extLst>
              </p:cNvPr>
              <p:cNvSpPr txBox="1">
                <a:spLocks/>
              </p:cNvSpPr>
              <p:nvPr/>
            </p:nvSpPr>
            <p:spPr>
              <a:xfrm>
                <a:off x="9533126" y="283626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141" name="Content Placeholder 2">
                <a:extLst>
                  <a:ext uri="{FF2B5EF4-FFF2-40B4-BE49-F238E27FC236}">
                    <a16:creationId xmlns:a16="http://schemas.microsoft.com/office/drawing/2014/main" id="{F54F8CF3-403E-2941-9DE1-CDEAB2B191E5}"/>
                  </a:ext>
                </a:extLst>
              </p:cNvPr>
              <p:cNvSpPr txBox="1">
                <a:spLocks noRot="1" noChangeAspect="1" noMove="1" noResize="1" noEditPoints="1" noAdjustHandles="1" noChangeArrowheads="1" noChangeShapeType="1" noTextEdit="1"/>
              </p:cNvSpPr>
              <p:nvPr/>
            </p:nvSpPr>
            <p:spPr>
              <a:xfrm>
                <a:off x="9533126" y="2836266"/>
                <a:ext cx="466367" cy="503588"/>
              </a:xfrm>
              <a:prstGeom prst="rect">
                <a:avLst/>
              </a:prstGeom>
              <a:blipFill>
                <a:blip r:embed="rId20"/>
                <a:stretch>
                  <a:fillRect l="-18421"/>
                </a:stretch>
              </a:blipFill>
            </p:spPr>
            <p:txBody>
              <a:bodyPr/>
              <a:lstStyle/>
              <a:p>
                <a:r>
                  <a:rPr lang="en-US">
                    <a:noFill/>
                  </a:rPr>
                  <a:t> </a:t>
                </a:r>
              </a:p>
            </p:txBody>
          </p:sp>
        </mc:Fallback>
      </mc:AlternateContent>
      <p:sp>
        <p:nvSpPr>
          <p:cNvPr id="142" name="Content Placeholder 2">
            <a:extLst>
              <a:ext uri="{FF2B5EF4-FFF2-40B4-BE49-F238E27FC236}">
                <a16:creationId xmlns:a16="http://schemas.microsoft.com/office/drawing/2014/main" id="{5F9BD777-1377-6740-B546-DA127C00995C}"/>
              </a:ext>
            </a:extLst>
          </p:cNvPr>
          <p:cNvSpPr txBox="1">
            <a:spLocks/>
          </p:cNvSpPr>
          <p:nvPr/>
        </p:nvSpPr>
        <p:spPr>
          <a:xfrm>
            <a:off x="9338524" y="545868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43" name="Right Arrow 142">
            <a:extLst>
              <a:ext uri="{FF2B5EF4-FFF2-40B4-BE49-F238E27FC236}">
                <a16:creationId xmlns:a16="http://schemas.microsoft.com/office/drawing/2014/main" id="{3A42E4D0-6B54-354D-A12D-C8BBDF1A7CA8}"/>
              </a:ext>
            </a:extLst>
          </p:cNvPr>
          <p:cNvSpPr/>
          <p:nvPr/>
        </p:nvSpPr>
        <p:spPr>
          <a:xfrm rot="16200000">
            <a:off x="9442983" y="499665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ontent Placeholder 2">
            <a:extLst>
              <a:ext uri="{FF2B5EF4-FFF2-40B4-BE49-F238E27FC236}">
                <a16:creationId xmlns:a16="http://schemas.microsoft.com/office/drawing/2014/main" id="{124757AB-CB1D-0D49-9BF7-48D318F2AE3D}"/>
              </a:ext>
            </a:extLst>
          </p:cNvPr>
          <p:cNvSpPr txBox="1">
            <a:spLocks/>
          </p:cNvSpPr>
          <p:nvPr/>
        </p:nvSpPr>
        <p:spPr>
          <a:xfrm>
            <a:off x="9319759" y="599656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1977879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2020738" y="437802"/>
            <a:ext cx="8044540" cy="707886"/>
          </a:xfrm>
          <a:prstGeom prst="rect">
            <a:avLst/>
          </a:prstGeom>
        </p:spPr>
        <p:txBody>
          <a:bodyPr wrap="square">
            <a:spAutoFit/>
          </a:bodyPr>
          <a:lstStyle/>
          <a:p>
            <a:pPr algn="ctr"/>
            <a:r>
              <a:rPr lang="en-US" sz="4000" dirty="0">
                <a:latin typeface="Avenir Medium" panose="02000503020000020003" pitchFamily="2" charset="0"/>
              </a:rPr>
              <a:t>Attention</a:t>
            </a:r>
            <a:endParaRPr lang="en-US" sz="4000" dirty="0"/>
          </a:p>
        </p:txBody>
      </p:sp>
      <p:grpSp>
        <p:nvGrpSpPr>
          <p:cNvPr id="5" name="Group 4">
            <a:extLst>
              <a:ext uri="{FF2B5EF4-FFF2-40B4-BE49-F238E27FC236}">
                <a16:creationId xmlns:a16="http://schemas.microsoft.com/office/drawing/2014/main" id="{E9642530-54BD-E44C-B7DC-9336BFCB1680}"/>
              </a:ext>
            </a:extLst>
          </p:cNvPr>
          <p:cNvGrpSpPr/>
          <p:nvPr/>
        </p:nvGrpSpPr>
        <p:grpSpPr>
          <a:xfrm rot="16200000">
            <a:off x="4542502" y="3921153"/>
            <a:ext cx="1364224" cy="311369"/>
            <a:chOff x="2297660" y="4140835"/>
            <a:chExt cx="1364224" cy="311369"/>
          </a:xfrm>
        </p:grpSpPr>
        <p:sp>
          <p:nvSpPr>
            <p:cNvPr id="6" name="Rounded Rectangle 5">
              <a:extLst>
                <a:ext uri="{FF2B5EF4-FFF2-40B4-BE49-F238E27FC236}">
                  <a16:creationId xmlns:a16="http://schemas.microsoft.com/office/drawing/2014/main" id="{1B4A158D-7151-E244-9F9B-69E59097D20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CEBC26E-9BDD-0F4F-85EA-DC765F94E9B1}"/>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3A2A59-E42F-BA4D-B316-5192A9087D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6EE102-AEB0-E446-A323-C925CCABCE67}"/>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8E516F-4719-2945-BF65-80314DB1896F}"/>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7A1B4CD-9B19-014D-971A-F62E2B97B2E1}"/>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Arrow 11">
            <a:extLst>
              <a:ext uri="{FF2B5EF4-FFF2-40B4-BE49-F238E27FC236}">
                <a16:creationId xmlns:a16="http://schemas.microsoft.com/office/drawing/2014/main" id="{A5412369-1CCB-8542-A441-8E7FF430B3A1}"/>
              </a:ext>
            </a:extLst>
          </p:cNvPr>
          <p:cNvSpPr/>
          <p:nvPr/>
        </p:nvSpPr>
        <p:spPr>
          <a:xfrm rot="16200000">
            <a:off x="4939791"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0D7A576E-9DD7-BA4F-9E86-FA066D8D166F}"/>
              </a:ext>
            </a:extLst>
          </p:cNvPr>
          <p:cNvSpPr/>
          <p:nvPr/>
        </p:nvSpPr>
        <p:spPr>
          <a:xfrm>
            <a:off x="5477354"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8C36A6E-09A5-C741-9FC9-1A72ACC13C93}"/>
              </a:ext>
            </a:extLst>
          </p:cNvPr>
          <p:cNvGrpSpPr/>
          <p:nvPr/>
        </p:nvGrpSpPr>
        <p:grpSpPr>
          <a:xfrm rot="16200000">
            <a:off x="5624663" y="3921153"/>
            <a:ext cx="1364224" cy="311369"/>
            <a:chOff x="2297660" y="4140835"/>
            <a:chExt cx="1364224" cy="311369"/>
          </a:xfrm>
        </p:grpSpPr>
        <p:sp>
          <p:nvSpPr>
            <p:cNvPr id="15" name="Rounded Rectangle 14">
              <a:extLst>
                <a:ext uri="{FF2B5EF4-FFF2-40B4-BE49-F238E27FC236}">
                  <a16:creationId xmlns:a16="http://schemas.microsoft.com/office/drawing/2014/main" id="{22D4B715-9F2C-4D48-948F-C650BEA47FB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E40C50-B9FA-0747-88D9-5169302A4F7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60D14C-E313-E042-8A1A-1573B312189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8992D3A-36BE-F442-A049-E6C1193555A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70C2BF-7AD7-474D-A78A-4D1E404BF6E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D1F488-1640-FE4C-849B-5781759C257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Arrow 20">
            <a:extLst>
              <a:ext uri="{FF2B5EF4-FFF2-40B4-BE49-F238E27FC236}">
                <a16:creationId xmlns:a16="http://schemas.microsoft.com/office/drawing/2014/main" id="{2527F686-C199-8843-9509-FF2C7304B584}"/>
              </a:ext>
            </a:extLst>
          </p:cNvPr>
          <p:cNvSpPr/>
          <p:nvPr/>
        </p:nvSpPr>
        <p:spPr>
          <a:xfrm rot="16200000">
            <a:off x="6021952"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4301DEB-D5CD-4D4B-8CF6-77455BAF8BA4}"/>
              </a:ext>
            </a:extLst>
          </p:cNvPr>
          <p:cNvSpPr/>
          <p:nvPr/>
        </p:nvSpPr>
        <p:spPr>
          <a:xfrm>
            <a:off x="6559515"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DE36D20-7A20-5443-80AA-EA1C11F41319}"/>
              </a:ext>
            </a:extLst>
          </p:cNvPr>
          <p:cNvGrpSpPr/>
          <p:nvPr/>
        </p:nvGrpSpPr>
        <p:grpSpPr>
          <a:xfrm rot="16200000">
            <a:off x="6679422" y="3921153"/>
            <a:ext cx="1364224" cy="311369"/>
            <a:chOff x="2297660" y="4140835"/>
            <a:chExt cx="1364224" cy="311369"/>
          </a:xfrm>
        </p:grpSpPr>
        <p:sp>
          <p:nvSpPr>
            <p:cNvPr id="24" name="Rounded Rectangle 23">
              <a:extLst>
                <a:ext uri="{FF2B5EF4-FFF2-40B4-BE49-F238E27FC236}">
                  <a16:creationId xmlns:a16="http://schemas.microsoft.com/office/drawing/2014/main" id="{BCAB9139-B0A9-CF49-809E-E2BDE6F4CBA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CC6473-451C-BF45-AAAE-B903C5EC7B9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19ECA7-547C-7F4A-9B17-34980B6FCA6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C78B9BB-8D10-D44A-9876-4149F6E7D64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0C8ECA4-A41C-9B48-9FC2-D5F1BA64E5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9BC257C-96DA-744E-A5ED-25FC295FE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FFCE054D-0C3C-D840-A02E-912BE566543F}"/>
              </a:ext>
            </a:extLst>
          </p:cNvPr>
          <p:cNvSpPr/>
          <p:nvPr/>
        </p:nvSpPr>
        <p:spPr>
          <a:xfrm rot="16200000">
            <a:off x="7076711" y="49968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9E27A360-148A-6C4E-B43F-DCE2ABB7D688}"/>
              </a:ext>
            </a:extLst>
          </p:cNvPr>
          <p:cNvSpPr/>
          <p:nvPr/>
        </p:nvSpPr>
        <p:spPr>
          <a:xfrm>
            <a:off x="7614274" y="38992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40A185C-4653-FE4E-9935-5013ECEF6720}"/>
              </a:ext>
            </a:extLst>
          </p:cNvPr>
          <p:cNvGrpSpPr/>
          <p:nvPr/>
        </p:nvGrpSpPr>
        <p:grpSpPr>
          <a:xfrm rot="16200000">
            <a:off x="7767666" y="3921152"/>
            <a:ext cx="1364224" cy="311369"/>
            <a:chOff x="2297660" y="4140835"/>
            <a:chExt cx="1364224" cy="311369"/>
          </a:xfrm>
        </p:grpSpPr>
        <p:sp>
          <p:nvSpPr>
            <p:cNvPr id="33" name="Rounded Rectangle 32">
              <a:extLst>
                <a:ext uri="{FF2B5EF4-FFF2-40B4-BE49-F238E27FC236}">
                  <a16:creationId xmlns:a16="http://schemas.microsoft.com/office/drawing/2014/main" id="{D3EBCC05-4CD2-8E4E-A231-5026207E7B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EE14B4-4ACA-3043-A49B-B6876F540B0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B9E5ABE-9FDC-4C44-A56C-B8DCA676EEF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C3EA56-2944-1345-9172-7B1099F0F6B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6A7AF-E88D-3746-8B9D-19CE48F6907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05184E8-AF50-B44B-9473-5B272C1CEA2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ight Arrow 38">
            <a:extLst>
              <a:ext uri="{FF2B5EF4-FFF2-40B4-BE49-F238E27FC236}">
                <a16:creationId xmlns:a16="http://schemas.microsoft.com/office/drawing/2014/main" id="{4E07EE15-B6F7-FF41-B29A-88F759745D4D}"/>
              </a:ext>
            </a:extLst>
          </p:cNvPr>
          <p:cNvSpPr/>
          <p:nvPr/>
        </p:nvSpPr>
        <p:spPr>
          <a:xfrm rot="16200000">
            <a:off x="8164955" y="499685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BB17C68B-B695-974A-B445-55F22658AB3B}"/>
              </a:ext>
            </a:extLst>
          </p:cNvPr>
          <p:cNvSpPr txBox="1">
            <a:spLocks/>
          </p:cNvSpPr>
          <p:nvPr/>
        </p:nvSpPr>
        <p:spPr>
          <a:xfrm>
            <a:off x="4810871" y="543073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1" name="Content Placeholder 2">
            <a:extLst>
              <a:ext uri="{FF2B5EF4-FFF2-40B4-BE49-F238E27FC236}">
                <a16:creationId xmlns:a16="http://schemas.microsoft.com/office/drawing/2014/main" id="{7300AE59-1791-164A-A8A7-174DCDA20231}"/>
              </a:ext>
            </a:extLst>
          </p:cNvPr>
          <p:cNvSpPr txBox="1">
            <a:spLocks/>
          </p:cNvSpPr>
          <p:nvPr/>
        </p:nvSpPr>
        <p:spPr>
          <a:xfrm>
            <a:off x="5668857" y="54307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2" name="Content Placeholder 2">
            <a:extLst>
              <a:ext uri="{FF2B5EF4-FFF2-40B4-BE49-F238E27FC236}">
                <a16:creationId xmlns:a16="http://schemas.microsoft.com/office/drawing/2014/main" id="{F72705D6-E1E4-9D4F-9153-7627CF9C22C1}"/>
              </a:ext>
            </a:extLst>
          </p:cNvPr>
          <p:cNvSpPr txBox="1">
            <a:spLocks/>
          </p:cNvSpPr>
          <p:nvPr/>
        </p:nvSpPr>
        <p:spPr>
          <a:xfrm>
            <a:off x="6705648" y="544352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3" name="Content Placeholder 2">
            <a:extLst>
              <a:ext uri="{FF2B5EF4-FFF2-40B4-BE49-F238E27FC236}">
                <a16:creationId xmlns:a16="http://schemas.microsoft.com/office/drawing/2014/main" id="{F9196B0D-018B-3748-B07B-72FFE899B96B}"/>
              </a:ext>
            </a:extLst>
          </p:cNvPr>
          <p:cNvSpPr txBox="1">
            <a:spLocks/>
          </p:cNvSpPr>
          <p:nvPr/>
        </p:nvSpPr>
        <p:spPr>
          <a:xfrm>
            <a:off x="7828602" y="545632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4" name="Content Placeholder 2">
            <a:extLst>
              <a:ext uri="{FF2B5EF4-FFF2-40B4-BE49-F238E27FC236}">
                <a16:creationId xmlns:a16="http://schemas.microsoft.com/office/drawing/2014/main" id="{75BA173D-D600-CF48-8575-EA5CE4AD0F40}"/>
              </a:ext>
            </a:extLst>
          </p:cNvPr>
          <p:cNvSpPr txBox="1">
            <a:spLocks/>
          </p:cNvSpPr>
          <p:nvPr/>
        </p:nvSpPr>
        <p:spPr>
          <a:xfrm>
            <a:off x="5122196" y="602617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45" name="Content Placeholder 2">
                <a:extLst>
                  <a:ext uri="{FF2B5EF4-FFF2-40B4-BE49-F238E27FC236}">
                    <a16:creationId xmlns:a16="http://schemas.microsoft.com/office/drawing/2014/main" id="{C7954CBE-7BA0-464F-B3E0-35DEDEB0C988}"/>
                  </a:ext>
                </a:extLst>
              </p:cNvPr>
              <p:cNvSpPr txBox="1">
                <a:spLocks/>
              </p:cNvSpPr>
              <p:nvPr/>
            </p:nvSpPr>
            <p:spPr>
              <a:xfrm>
                <a:off x="4982355" y="283796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5" name="Content Placeholder 2">
                <a:extLst>
                  <a:ext uri="{FF2B5EF4-FFF2-40B4-BE49-F238E27FC236}">
                    <a16:creationId xmlns:a16="http://schemas.microsoft.com/office/drawing/2014/main" id="{C7954CBE-7BA0-464F-B3E0-35DEDEB0C988}"/>
                  </a:ext>
                </a:extLst>
              </p:cNvPr>
              <p:cNvSpPr txBox="1">
                <a:spLocks noRot="1" noChangeAspect="1" noMove="1" noResize="1" noEditPoints="1" noAdjustHandles="1" noChangeArrowheads="1" noChangeShapeType="1" noTextEdit="1"/>
              </p:cNvSpPr>
              <p:nvPr/>
            </p:nvSpPr>
            <p:spPr>
              <a:xfrm>
                <a:off x="4982355" y="2837967"/>
                <a:ext cx="466367" cy="503588"/>
              </a:xfrm>
              <a:prstGeom prst="rect">
                <a:avLst/>
              </a:prstGeom>
              <a:blipFill>
                <a:blip r:embed="rId3"/>
                <a:stretch>
                  <a:fillRect l="-5263"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Content Placeholder 2">
                <a:extLst>
                  <a:ext uri="{FF2B5EF4-FFF2-40B4-BE49-F238E27FC236}">
                    <a16:creationId xmlns:a16="http://schemas.microsoft.com/office/drawing/2014/main" id="{87C96F60-53D8-204C-98AB-44A84B27BC7E}"/>
                  </a:ext>
                </a:extLst>
              </p:cNvPr>
              <p:cNvSpPr txBox="1">
                <a:spLocks/>
              </p:cNvSpPr>
              <p:nvPr/>
            </p:nvSpPr>
            <p:spPr>
              <a:xfrm>
                <a:off x="6016735" y="2862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6" name="Content Placeholder 2">
                <a:extLst>
                  <a:ext uri="{FF2B5EF4-FFF2-40B4-BE49-F238E27FC236}">
                    <a16:creationId xmlns:a16="http://schemas.microsoft.com/office/drawing/2014/main" id="{87C96F60-53D8-204C-98AB-44A84B27BC7E}"/>
                  </a:ext>
                </a:extLst>
              </p:cNvPr>
              <p:cNvSpPr txBox="1">
                <a:spLocks noRot="1" noChangeAspect="1" noMove="1" noResize="1" noEditPoints="1" noAdjustHandles="1" noChangeArrowheads="1" noChangeShapeType="1" noTextEdit="1"/>
              </p:cNvSpPr>
              <p:nvPr/>
            </p:nvSpPr>
            <p:spPr>
              <a:xfrm>
                <a:off x="6016735" y="2862029"/>
                <a:ext cx="466367" cy="503588"/>
              </a:xfrm>
              <a:prstGeom prst="rect">
                <a:avLst/>
              </a:prstGeom>
              <a:blipFill>
                <a:blip r:embed="rId4"/>
                <a:stretch>
                  <a:fillRect l="-2632" r="-2632"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07F3F50C-D2B9-A94C-A773-6B061DA9208E}"/>
                  </a:ext>
                </a:extLst>
              </p:cNvPr>
              <p:cNvSpPr txBox="1">
                <a:spLocks/>
              </p:cNvSpPr>
              <p:nvPr/>
            </p:nvSpPr>
            <p:spPr>
              <a:xfrm>
                <a:off x="7129338" y="286206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7" name="Content Placeholder 2">
                <a:extLst>
                  <a:ext uri="{FF2B5EF4-FFF2-40B4-BE49-F238E27FC236}">
                    <a16:creationId xmlns:a16="http://schemas.microsoft.com/office/drawing/2014/main" id="{07F3F50C-D2B9-A94C-A773-6B061DA9208E}"/>
                  </a:ext>
                </a:extLst>
              </p:cNvPr>
              <p:cNvSpPr txBox="1">
                <a:spLocks noRot="1" noChangeAspect="1" noMove="1" noResize="1" noEditPoints="1" noAdjustHandles="1" noChangeArrowheads="1" noChangeShapeType="1" noTextEdit="1"/>
              </p:cNvSpPr>
              <p:nvPr/>
            </p:nvSpPr>
            <p:spPr>
              <a:xfrm>
                <a:off x="7129338" y="2862065"/>
                <a:ext cx="466367" cy="503588"/>
              </a:xfrm>
              <a:prstGeom prst="rect">
                <a:avLst/>
              </a:prstGeom>
              <a:blipFill>
                <a:blip r:embed="rId5"/>
                <a:stretch>
                  <a:fillRect l="-5263" r="-2632"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63DB787B-4C43-5D4F-9EC7-620B1078DE6F}"/>
                  </a:ext>
                </a:extLst>
              </p:cNvPr>
              <p:cNvSpPr txBox="1">
                <a:spLocks/>
              </p:cNvSpPr>
              <p:nvPr/>
            </p:nvSpPr>
            <p:spPr>
              <a:xfrm>
                <a:off x="8207518" y="2850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63DB787B-4C43-5D4F-9EC7-620B1078DE6F}"/>
                  </a:ext>
                </a:extLst>
              </p:cNvPr>
              <p:cNvSpPr txBox="1">
                <a:spLocks noRot="1" noChangeAspect="1" noMove="1" noResize="1" noEditPoints="1" noAdjustHandles="1" noChangeArrowheads="1" noChangeShapeType="1" noTextEdit="1"/>
              </p:cNvSpPr>
              <p:nvPr/>
            </p:nvSpPr>
            <p:spPr>
              <a:xfrm>
                <a:off x="8207518" y="2850257"/>
                <a:ext cx="466367" cy="503588"/>
              </a:xfrm>
              <a:prstGeom prst="rect">
                <a:avLst/>
              </a:prstGeom>
              <a:blipFill>
                <a:blip r:embed="rId6"/>
                <a:stretch>
                  <a:fillRect l="-5263" b="-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C1CACAFD-8B5C-A848-BAF3-1E4425A82CD3}"/>
              </a:ext>
            </a:extLst>
          </p:cNvPr>
          <p:cNvGrpSpPr/>
          <p:nvPr/>
        </p:nvGrpSpPr>
        <p:grpSpPr>
          <a:xfrm rot="16200000">
            <a:off x="9045407" y="3921152"/>
            <a:ext cx="1364224" cy="311369"/>
            <a:chOff x="2297660" y="4140835"/>
            <a:chExt cx="1364224" cy="311369"/>
          </a:xfrm>
        </p:grpSpPr>
        <p:sp>
          <p:nvSpPr>
            <p:cNvPr id="50" name="Rounded Rectangle 49">
              <a:extLst>
                <a:ext uri="{FF2B5EF4-FFF2-40B4-BE49-F238E27FC236}">
                  <a16:creationId xmlns:a16="http://schemas.microsoft.com/office/drawing/2014/main" id="{6D501145-32AD-1640-9330-C5B0D059701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Oval 50">
              <a:extLst>
                <a:ext uri="{FF2B5EF4-FFF2-40B4-BE49-F238E27FC236}">
                  <a16:creationId xmlns:a16="http://schemas.microsoft.com/office/drawing/2014/main" id="{92242245-09D9-8543-B784-4CEA8D8C9EA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2" name="Oval 51">
              <a:extLst>
                <a:ext uri="{FF2B5EF4-FFF2-40B4-BE49-F238E27FC236}">
                  <a16:creationId xmlns:a16="http://schemas.microsoft.com/office/drawing/2014/main" id="{23157951-316B-1F4C-97F8-9B5A12483E1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Oval 52">
              <a:extLst>
                <a:ext uri="{FF2B5EF4-FFF2-40B4-BE49-F238E27FC236}">
                  <a16:creationId xmlns:a16="http://schemas.microsoft.com/office/drawing/2014/main" id="{5C3C0AF7-2B5D-C345-B07F-F69815311B6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4" name="Oval 53">
              <a:extLst>
                <a:ext uri="{FF2B5EF4-FFF2-40B4-BE49-F238E27FC236}">
                  <a16:creationId xmlns:a16="http://schemas.microsoft.com/office/drawing/2014/main" id="{52379CBB-8CDC-DA43-9718-E28562C54AB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5" name="Oval 54">
              <a:extLst>
                <a:ext uri="{FF2B5EF4-FFF2-40B4-BE49-F238E27FC236}">
                  <a16:creationId xmlns:a16="http://schemas.microsoft.com/office/drawing/2014/main" id="{58BD34BA-1F21-D240-99A4-463C2A5EE17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56" name="Content Placeholder 2">
                <a:extLst>
                  <a:ext uri="{FF2B5EF4-FFF2-40B4-BE49-F238E27FC236}">
                    <a16:creationId xmlns:a16="http://schemas.microsoft.com/office/drawing/2014/main" id="{42D73BE2-4798-EC4D-8735-F4FF9809DD0B}"/>
                  </a:ext>
                </a:extLst>
              </p:cNvPr>
              <p:cNvSpPr txBox="1">
                <a:spLocks/>
              </p:cNvSpPr>
              <p:nvPr/>
            </p:nvSpPr>
            <p:spPr>
              <a:xfrm>
                <a:off x="9533126" y="283626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56" name="Content Placeholder 2">
                <a:extLst>
                  <a:ext uri="{FF2B5EF4-FFF2-40B4-BE49-F238E27FC236}">
                    <a16:creationId xmlns:a16="http://schemas.microsoft.com/office/drawing/2014/main" id="{42D73BE2-4798-EC4D-8735-F4FF9809DD0B}"/>
                  </a:ext>
                </a:extLst>
              </p:cNvPr>
              <p:cNvSpPr txBox="1">
                <a:spLocks noRot="1" noChangeAspect="1" noMove="1" noResize="1" noEditPoints="1" noAdjustHandles="1" noChangeArrowheads="1" noChangeShapeType="1" noTextEdit="1"/>
              </p:cNvSpPr>
              <p:nvPr/>
            </p:nvSpPr>
            <p:spPr>
              <a:xfrm>
                <a:off x="9533126" y="283626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Content Placeholder 2">
                <a:extLst>
                  <a:ext uri="{FF2B5EF4-FFF2-40B4-BE49-F238E27FC236}">
                    <a16:creationId xmlns:a16="http://schemas.microsoft.com/office/drawing/2014/main" id="{69E943BC-E9CD-3D41-8BDD-0A86F3D4E0F6}"/>
                  </a:ext>
                </a:extLst>
              </p:cNvPr>
              <p:cNvSpPr txBox="1">
                <a:spLocks/>
              </p:cNvSpPr>
              <p:nvPr/>
            </p:nvSpPr>
            <p:spPr>
              <a:xfrm>
                <a:off x="1257532" y="1745991"/>
                <a:ext cx="76320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8" name="Content Placeholder 2">
                <a:extLst>
                  <a:ext uri="{FF2B5EF4-FFF2-40B4-BE49-F238E27FC236}">
                    <a16:creationId xmlns:a16="http://schemas.microsoft.com/office/drawing/2014/main" id="{69E943BC-E9CD-3D41-8BDD-0A86F3D4E0F6}"/>
                  </a:ext>
                </a:extLst>
              </p:cNvPr>
              <p:cNvSpPr txBox="1">
                <a:spLocks noRot="1" noChangeAspect="1" noMove="1" noResize="1" noEditPoints="1" noAdjustHandles="1" noChangeArrowheads="1" noChangeShapeType="1" noTextEdit="1"/>
              </p:cNvSpPr>
              <p:nvPr/>
            </p:nvSpPr>
            <p:spPr>
              <a:xfrm>
                <a:off x="1257532" y="1745991"/>
                <a:ext cx="763206" cy="503588"/>
              </a:xfrm>
              <a:prstGeom prst="rect">
                <a:avLst/>
              </a:prstGeom>
              <a:blipFill>
                <a:blip r:embed="rId8"/>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Content Placeholder 2">
                <a:extLst>
                  <a:ext uri="{FF2B5EF4-FFF2-40B4-BE49-F238E27FC236}">
                    <a16:creationId xmlns:a16="http://schemas.microsoft.com/office/drawing/2014/main" id="{77789624-6006-C642-95C5-EA7E39B51AD8}"/>
                  </a:ext>
                </a:extLst>
              </p:cNvPr>
              <p:cNvSpPr txBox="1">
                <a:spLocks/>
              </p:cNvSpPr>
              <p:nvPr/>
            </p:nvSpPr>
            <p:spPr>
              <a:xfrm>
                <a:off x="988635" y="1749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59" name="Content Placeholder 2">
                <a:extLst>
                  <a:ext uri="{FF2B5EF4-FFF2-40B4-BE49-F238E27FC236}">
                    <a16:creationId xmlns:a16="http://schemas.microsoft.com/office/drawing/2014/main" id="{77789624-6006-C642-95C5-EA7E39B51AD8}"/>
                  </a:ext>
                </a:extLst>
              </p:cNvPr>
              <p:cNvSpPr txBox="1">
                <a:spLocks noRot="1" noChangeAspect="1" noMove="1" noResize="1" noEditPoints="1" noAdjustHandles="1" noChangeArrowheads="1" noChangeShapeType="1" noTextEdit="1"/>
              </p:cNvSpPr>
              <p:nvPr/>
            </p:nvSpPr>
            <p:spPr>
              <a:xfrm>
                <a:off x="988635" y="1749096"/>
                <a:ext cx="466367" cy="503588"/>
              </a:xfrm>
              <a:prstGeom prst="rect">
                <a:avLst/>
              </a:prstGeom>
              <a:blipFill>
                <a:blip r:embed="rId9"/>
                <a:stretch>
                  <a:fillRect l="-18421" b="-2439"/>
                </a:stretch>
              </a:blipFill>
            </p:spPr>
            <p:txBody>
              <a:bodyPr/>
              <a:lstStyle/>
              <a:p>
                <a:r>
                  <a:rPr lang="en-US">
                    <a:noFill/>
                  </a:rPr>
                  <a:t> </a:t>
                </a:r>
              </a:p>
            </p:txBody>
          </p:sp>
        </mc:Fallback>
      </mc:AlternateContent>
      <p:sp>
        <p:nvSpPr>
          <p:cNvPr id="72" name="Content Placeholder 2">
            <a:extLst>
              <a:ext uri="{FF2B5EF4-FFF2-40B4-BE49-F238E27FC236}">
                <a16:creationId xmlns:a16="http://schemas.microsoft.com/office/drawing/2014/main" id="{960BEA6A-AE7E-2848-B7AF-2385EF22BEDB}"/>
              </a:ext>
            </a:extLst>
          </p:cNvPr>
          <p:cNvSpPr txBox="1">
            <a:spLocks/>
          </p:cNvSpPr>
          <p:nvPr/>
        </p:nvSpPr>
        <p:spPr>
          <a:xfrm>
            <a:off x="9338524" y="545868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73" name="Right Arrow 72">
            <a:extLst>
              <a:ext uri="{FF2B5EF4-FFF2-40B4-BE49-F238E27FC236}">
                <a16:creationId xmlns:a16="http://schemas.microsoft.com/office/drawing/2014/main" id="{7C01B688-D082-3446-B75A-7545622A3AAF}"/>
              </a:ext>
            </a:extLst>
          </p:cNvPr>
          <p:cNvSpPr/>
          <p:nvPr/>
        </p:nvSpPr>
        <p:spPr>
          <a:xfrm rot="16200000">
            <a:off x="9442983" y="499665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ontent Placeholder 2">
            <a:extLst>
              <a:ext uri="{FF2B5EF4-FFF2-40B4-BE49-F238E27FC236}">
                <a16:creationId xmlns:a16="http://schemas.microsoft.com/office/drawing/2014/main" id="{D8AE5B3D-F5B7-3E4B-825D-D50D17CFFC47}"/>
              </a:ext>
            </a:extLst>
          </p:cNvPr>
          <p:cNvSpPr txBox="1">
            <a:spLocks/>
          </p:cNvSpPr>
          <p:nvPr/>
        </p:nvSpPr>
        <p:spPr>
          <a:xfrm>
            <a:off x="9319759" y="599656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75609EBB-A18B-2B47-B3D9-D0B44A484636}"/>
                  </a:ext>
                </a:extLst>
              </p:cNvPr>
              <p:cNvSpPr/>
              <p:nvPr/>
            </p:nvSpPr>
            <p:spPr>
              <a:xfrm>
                <a:off x="2390730" y="1829196"/>
                <a:ext cx="1452645"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3" name="Rectangle 82">
                <a:extLst>
                  <a:ext uri="{FF2B5EF4-FFF2-40B4-BE49-F238E27FC236}">
                    <a16:creationId xmlns:a16="http://schemas.microsoft.com/office/drawing/2014/main" id="{75609EBB-A18B-2B47-B3D9-D0B44A484636}"/>
                  </a:ext>
                </a:extLst>
              </p:cNvPr>
              <p:cNvSpPr>
                <a:spLocks noRot="1" noChangeAspect="1" noMove="1" noResize="1" noEditPoints="1" noAdjustHandles="1" noChangeArrowheads="1" noChangeShapeType="1" noTextEdit="1"/>
              </p:cNvSpPr>
              <p:nvPr/>
            </p:nvSpPr>
            <p:spPr>
              <a:xfrm>
                <a:off x="2390730" y="1829196"/>
                <a:ext cx="1452645" cy="400110"/>
              </a:xfrm>
              <a:prstGeom prst="rect">
                <a:avLst/>
              </a:prstGeom>
              <a:blipFill>
                <a:blip r:embed="rId10"/>
                <a:stretch>
                  <a:fillRect l="-4348"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A5EEC34F-2922-4D49-800E-E4B3A3258BB8}"/>
                  </a:ext>
                </a:extLst>
              </p:cNvPr>
              <p:cNvSpPr/>
              <p:nvPr/>
            </p:nvSpPr>
            <p:spPr>
              <a:xfrm>
                <a:off x="2390730" y="1388214"/>
                <a:ext cx="1668319"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4" name="Rectangle 83">
                <a:extLst>
                  <a:ext uri="{FF2B5EF4-FFF2-40B4-BE49-F238E27FC236}">
                    <a16:creationId xmlns:a16="http://schemas.microsoft.com/office/drawing/2014/main" id="{A5EEC34F-2922-4D49-800E-E4B3A3258BB8}"/>
                  </a:ext>
                </a:extLst>
              </p:cNvPr>
              <p:cNvSpPr>
                <a:spLocks noRot="1" noChangeAspect="1" noMove="1" noResize="1" noEditPoints="1" noAdjustHandles="1" noChangeArrowheads="1" noChangeShapeType="1" noTextEdit="1"/>
              </p:cNvSpPr>
              <p:nvPr/>
            </p:nvSpPr>
            <p:spPr>
              <a:xfrm>
                <a:off x="2390730" y="1388214"/>
                <a:ext cx="1668319" cy="400110"/>
              </a:xfrm>
              <a:prstGeom prst="rect">
                <a:avLst/>
              </a:prstGeom>
              <a:blipFill>
                <a:blip r:embed="rId11"/>
                <a:stretch>
                  <a:fillRect l="-3788" t="-9375"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F54FF0BE-6243-664C-98E7-A330ECEACF18}"/>
                  </a:ext>
                </a:extLst>
              </p:cNvPr>
              <p:cNvSpPr/>
              <p:nvPr/>
            </p:nvSpPr>
            <p:spPr>
              <a:xfrm>
                <a:off x="2390731" y="873123"/>
                <a:ext cx="1477422"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accent4">
                      <a:lumMod val="50000"/>
                    </a:schemeClr>
                  </a:solidFill>
                </a:endParaRPr>
              </a:p>
            </p:txBody>
          </p:sp>
        </mc:Choice>
        <mc:Fallback>
          <p:sp>
            <p:nvSpPr>
              <p:cNvPr id="85" name="Rectangle 84">
                <a:extLst>
                  <a:ext uri="{FF2B5EF4-FFF2-40B4-BE49-F238E27FC236}">
                    <a16:creationId xmlns:a16="http://schemas.microsoft.com/office/drawing/2014/main" id="{F54FF0BE-6243-664C-98E7-A330ECEACF18}"/>
                  </a:ext>
                </a:extLst>
              </p:cNvPr>
              <p:cNvSpPr>
                <a:spLocks noRot="1" noChangeAspect="1" noMove="1" noResize="1" noEditPoints="1" noAdjustHandles="1" noChangeArrowheads="1" noChangeShapeType="1" noTextEdit="1"/>
              </p:cNvSpPr>
              <p:nvPr/>
            </p:nvSpPr>
            <p:spPr>
              <a:xfrm>
                <a:off x="2390731" y="873123"/>
                <a:ext cx="1477422" cy="400110"/>
              </a:xfrm>
              <a:prstGeom prst="rect">
                <a:avLst/>
              </a:prstGeom>
              <a:blipFill>
                <a:blip r:embed="rId12"/>
                <a:stretch>
                  <a:fillRect t="-303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440E5AED-F9F5-4844-95D2-2F659149F5FE}"/>
                  </a:ext>
                </a:extLst>
              </p:cNvPr>
              <p:cNvSpPr/>
              <p:nvPr/>
            </p:nvSpPr>
            <p:spPr>
              <a:xfrm>
                <a:off x="2405038" y="419986"/>
                <a:ext cx="1355898"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86" name="Rectangle 85">
                <a:extLst>
                  <a:ext uri="{FF2B5EF4-FFF2-40B4-BE49-F238E27FC236}">
                    <a16:creationId xmlns:a16="http://schemas.microsoft.com/office/drawing/2014/main" id="{440E5AED-F9F5-4844-95D2-2F659149F5FE}"/>
                  </a:ext>
                </a:extLst>
              </p:cNvPr>
              <p:cNvSpPr>
                <a:spLocks noRot="1" noChangeAspect="1" noMove="1" noResize="1" noEditPoints="1" noAdjustHandles="1" noChangeArrowheads="1" noChangeShapeType="1" noTextEdit="1"/>
              </p:cNvSpPr>
              <p:nvPr/>
            </p:nvSpPr>
            <p:spPr>
              <a:xfrm>
                <a:off x="2405038" y="419986"/>
                <a:ext cx="1355898" cy="400110"/>
              </a:xfrm>
              <a:prstGeom prst="rect">
                <a:avLst/>
              </a:prstGeom>
              <a:blipFill>
                <a:blip r:embed="rId13"/>
                <a:stretch>
                  <a:fillRect l="-4630" t="-9375" b="-25000"/>
                </a:stretch>
              </a:blipFill>
            </p:spPr>
            <p:txBody>
              <a:bodyPr/>
              <a:lstStyle/>
              <a:p>
                <a:r>
                  <a:rPr lang="en-US">
                    <a:noFill/>
                  </a:rPr>
                  <a:t> </a:t>
                </a:r>
              </a:p>
            </p:txBody>
          </p:sp>
        </mc:Fallback>
      </mc:AlternateContent>
      <p:sp>
        <p:nvSpPr>
          <p:cNvPr id="87" name="Rectangle 86">
            <a:extLst>
              <a:ext uri="{FF2B5EF4-FFF2-40B4-BE49-F238E27FC236}">
                <a16:creationId xmlns:a16="http://schemas.microsoft.com/office/drawing/2014/main" id="{908C503A-7F21-CA4E-8AD4-3480332B20DF}"/>
              </a:ext>
            </a:extLst>
          </p:cNvPr>
          <p:cNvSpPr/>
          <p:nvPr/>
        </p:nvSpPr>
        <p:spPr>
          <a:xfrm>
            <a:off x="402617" y="1808812"/>
            <a:ext cx="76492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88" name="Rectangle 87">
            <a:extLst>
              <a:ext uri="{FF2B5EF4-FFF2-40B4-BE49-F238E27FC236}">
                <a16:creationId xmlns:a16="http://schemas.microsoft.com/office/drawing/2014/main" id="{0DCB877E-D25D-A249-A0FC-A3CF3FFD7ECA}"/>
              </a:ext>
            </a:extLst>
          </p:cNvPr>
          <p:cNvSpPr/>
          <p:nvPr/>
        </p:nvSpPr>
        <p:spPr>
          <a:xfrm>
            <a:off x="383792" y="1319363"/>
            <a:ext cx="61406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89" name="Rectangle 88">
            <a:extLst>
              <a:ext uri="{FF2B5EF4-FFF2-40B4-BE49-F238E27FC236}">
                <a16:creationId xmlns:a16="http://schemas.microsoft.com/office/drawing/2014/main" id="{69D33EA6-AD1E-1742-9BF9-B3181C70D33D}"/>
              </a:ext>
            </a:extLst>
          </p:cNvPr>
          <p:cNvSpPr/>
          <p:nvPr/>
        </p:nvSpPr>
        <p:spPr>
          <a:xfrm>
            <a:off x="402617" y="829914"/>
            <a:ext cx="61406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p:sp>
        <p:nvSpPr>
          <p:cNvPr id="90" name="Rectangle 89">
            <a:extLst>
              <a:ext uri="{FF2B5EF4-FFF2-40B4-BE49-F238E27FC236}">
                <a16:creationId xmlns:a16="http://schemas.microsoft.com/office/drawing/2014/main" id="{264C5D2A-194B-3148-8998-F789221F7398}"/>
              </a:ext>
            </a:extLst>
          </p:cNvPr>
          <p:cNvSpPr/>
          <p:nvPr/>
        </p:nvSpPr>
        <p:spPr>
          <a:xfrm>
            <a:off x="391601" y="379481"/>
            <a:ext cx="764923" cy="400110"/>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endParaRPr lang="en-US" sz="2000" dirty="0">
              <a:solidFill>
                <a:schemeClr val="accent4">
                  <a:lumMod val="50000"/>
                </a:schemeClr>
              </a:solidFill>
            </a:endParaRPr>
          </a:p>
        </p:txBody>
      </p:sp>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742D9D42-D628-1B44-9C08-0658BF744132}"/>
                  </a:ext>
                </a:extLst>
              </p:cNvPr>
              <p:cNvSpPr txBox="1">
                <a:spLocks/>
              </p:cNvSpPr>
              <p:nvPr/>
            </p:nvSpPr>
            <p:spPr>
              <a:xfrm>
                <a:off x="1146242" y="1262806"/>
                <a:ext cx="10737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69" name="Content Placeholder 2">
                <a:extLst>
                  <a:ext uri="{FF2B5EF4-FFF2-40B4-BE49-F238E27FC236}">
                    <a16:creationId xmlns:a16="http://schemas.microsoft.com/office/drawing/2014/main" id="{742D9D42-D628-1B44-9C08-0658BF744132}"/>
                  </a:ext>
                </a:extLst>
              </p:cNvPr>
              <p:cNvSpPr txBox="1">
                <a:spLocks noRot="1" noChangeAspect="1" noMove="1" noResize="1" noEditPoints="1" noAdjustHandles="1" noChangeArrowheads="1" noChangeShapeType="1" noTextEdit="1"/>
              </p:cNvSpPr>
              <p:nvPr/>
            </p:nvSpPr>
            <p:spPr>
              <a:xfrm>
                <a:off x="1146242" y="1262806"/>
                <a:ext cx="1073765" cy="503588"/>
              </a:xfrm>
              <a:prstGeom prst="rect">
                <a:avLst/>
              </a:prstGeom>
              <a:blipFill>
                <a:blip r:embed="rId14"/>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Content Placeholder 2">
                <a:extLst>
                  <a:ext uri="{FF2B5EF4-FFF2-40B4-BE49-F238E27FC236}">
                    <a16:creationId xmlns:a16="http://schemas.microsoft.com/office/drawing/2014/main" id="{EA00A9B2-EC42-4D4B-9FED-796C5AAC0C5A}"/>
                  </a:ext>
                </a:extLst>
              </p:cNvPr>
              <p:cNvSpPr txBox="1">
                <a:spLocks/>
              </p:cNvSpPr>
              <p:nvPr/>
            </p:nvSpPr>
            <p:spPr>
              <a:xfrm>
                <a:off x="973119" y="124356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0" name="Content Placeholder 2">
                <a:extLst>
                  <a:ext uri="{FF2B5EF4-FFF2-40B4-BE49-F238E27FC236}">
                    <a16:creationId xmlns:a16="http://schemas.microsoft.com/office/drawing/2014/main" id="{EA00A9B2-EC42-4D4B-9FED-796C5AAC0C5A}"/>
                  </a:ext>
                </a:extLst>
              </p:cNvPr>
              <p:cNvSpPr txBox="1">
                <a:spLocks noRot="1" noChangeAspect="1" noMove="1" noResize="1" noEditPoints="1" noAdjustHandles="1" noChangeArrowheads="1" noChangeShapeType="1" noTextEdit="1"/>
              </p:cNvSpPr>
              <p:nvPr/>
            </p:nvSpPr>
            <p:spPr>
              <a:xfrm>
                <a:off x="973119" y="1243560"/>
                <a:ext cx="466367" cy="503588"/>
              </a:xfrm>
              <a:prstGeom prst="rect">
                <a:avLst/>
              </a:prstGeom>
              <a:blipFill>
                <a:blip r:embed="rId15"/>
                <a:stretch>
                  <a:fillRect l="-18421"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Content Placeholder 2">
                <a:extLst>
                  <a:ext uri="{FF2B5EF4-FFF2-40B4-BE49-F238E27FC236}">
                    <a16:creationId xmlns:a16="http://schemas.microsoft.com/office/drawing/2014/main" id="{E794D11A-83DA-A24A-AFB9-F7EEA70A9E92}"/>
                  </a:ext>
                </a:extLst>
              </p:cNvPr>
              <p:cNvSpPr txBox="1">
                <a:spLocks/>
              </p:cNvSpPr>
              <p:nvPr/>
            </p:nvSpPr>
            <p:spPr>
              <a:xfrm>
                <a:off x="1338786" y="826329"/>
                <a:ext cx="697734"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71" name="Content Placeholder 2">
                <a:extLst>
                  <a:ext uri="{FF2B5EF4-FFF2-40B4-BE49-F238E27FC236}">
                    <a16:creationId xmlns:a16="http://schemas.microsoft.com/office/drawing/2014/main" id="{E794D11A-83DA-A24A-AFB9-F7EEA70A9E92}"/>
                  </a:ext>
                </a:extLst>
              </p:cNvPr>
              <p:cNvSpPr txBox="1">
                <a:spLocks noRot="1" noChangeAspect="1" noMove="1" noResize="1" noEditPoints="1" noAdjustHandles="1" noChangeArrowheads="1" noChangeShapeType="1" noTextEdit="1"/>
              </p:cNvSpPr>
              <p:nvPr/>
            </p:nvSpPr>
            <p:spPr>
              <a:xfrm>
                <a:off x="1338786" y="826329"/>
                <a:ext cx="697734" cy="503588"/>
              </a:xfrm>
              <a:prstGeom prst="rect">
                <a:avLst/>
              </a:prstGeom>
              <a:blipFill>
                <a:blip r:embed="rId16"/>
                <a:stretch>
                  <a:fillRect l="-5357"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Content Placeholder 2">
                <a:extLst>
                  <a:ext uri="{FF2B5EF4-FFF2-40B4-BE49-F238E27FC236}">
                    <a16:creationId xmlns:a16="http://schemas.microsoft.com/office/drawing/2014/main" id="{0A5CC00D-C678-3D41-89B1-FE882CD485A5}"/>
                  </a:ext>
                </a:extLst>
              </p:cNvPr>
              <p:cNvSpPr txBox="1">
                <a:spLocks/>
              </p:cNvSpPr>
              <p:nvPr/>
            </p:nvSpPr>
            <p:spPr>
              <a:xfrm>
                <a:off x="988635" y="77846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5" name="Content Placeholder 2">
                <a:extLst>
                  <a:ext uri="{FF2B5EF4-FFF2-40B4-BE49-F238E27FC236}">
                    <a16:creationId xmlns:a16="http://schemas.microsoft.com/office/drawing/2014/main" id="{0A5CC00D-C678-3D41-89B1-FE882CD485A5}"/>
                  </a:ext>
                </a:extLst>
              </p:cNvPr>
              <p:cNvSpPr txBox="1">
                <a:spLocks noRot="1" noChangeAspect="1" noMove="1" noResize="1" noEditPoints="1" noAdjustHandles="1" noChangeArrowheads="1" noChangeShapeType="1" noTextEdit="1"/>
              </p:cNvSpPr>
              <p:nvPr/>
            </p:nvSpPr>
            <p:spPr>
              <a:xfrm>
                <a:off x="988635" y="778463"/>
                <a:ext cx="466367" cy="503588"/>
              </a:xfrm>
              <a:prstGeom prst="rect">
                <a:avLst/>
              </a:prstGeom>
              <a:blipFill>
                <a:blip r:embed="rId17"/>
                <a:stretch>
                  <a:fillRect l="-18421"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Content Placeholder 2">
                <a:extLst>
                  <a:ext uri="{FF2B5EF4-FFF2-40B4-BE49-F238E27FC236}">
                    <a16:creationId xmlns:a16="http://schemas.microsoft.com/office/drawing/2014/main" id="{7E8C1E57-1361-9A41-A9C4-8511EBF074F8}"/>
                  </a:ext>
                </a:extLst>
              </p:cNvPr>
              <p:cNvSpPr txBox="1">
                <a:spLocks/>
              </p:cNvSpPr>
              <p:nvPr/>
            </p:nvSpPr>
            <p:spPr>
              <a:xfrm>
                <a:off x="1160227" y="332118"/>
                <a:ext cx="1073766" cy="503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m:t>
                          </m:r>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p:txBody>
          </p:sp>
        </mc:Choice>
        <mc:Fallback>
          <p:sp>
            <p:nvSpPr>
              <p:cNvPr id="76" name="Content Placeholder 2">
                <a:extLst>
                  <a:ext uri="{FF2B5EF4-FFF2-40B4-BE49-F238E27FC236}">
                    <a16:creationId xmlns:a16="http://schemas.microsoft.com/office/drawing/2014/main" id="{7E8C1E57-1361-9A41-A9C4-8511EBF074F8}"/>
                  </a:ext>
                </a:extLst>
              </p:cNvPr>
              <p:cNvSpPr txBox="1">
                <a:spLocks noRot="1" noChangeAspect="1" noMove="1" noResize="1" noEditPoints="1" noAdjustHandles="1" noChangeArrowheads="1" noChangeShapeType="1" noTextEdit="1"/>
              </p:cNvSpPr>
              <p:nvPr/>
            </p:nvSpPr>
            <p:spPr>
              <a:xfrm>
                <a:off x="1160227" y="332118"/>
                <a:ext cx="1073766" cy="503587"/>
              </a:xfrm>
              <a:prstGeom prst="rect">
                <a:avLst/>
              </a:prstGeom>
              <a:blipFill>
                <a:blip r:embed="rId18"/>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Content Placeholder 2">
                <a:extLst>
                  <a:ext uri="{FF2B5EF4-FFF2-40B4-BE49-F238E27FC236}">
                    <a16:creationId xmlns:a16="http://schemas.microsoft.com/office/drawing/2014/main" id="{D97C653A-43CB-1649-8A33-2E70A6B1F6DC}"/>
                  </a:ext>
                </a:extLst>
              </p:cNvPr>
              <p:cNvSpPr txBox="1">
                <a:spLocks/>
              </p:cNvSpPr>
              <p:nvPr/>
            </p:nvSpPr>
            <p:spPr>
              <a:xfrm>
                <a:off x="1004151" y="32389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7" name="Content Placeholder 2">
                <a:extLst>
                  <a:ext uri="{FF2B5EF4-FFF2-40B4-BE49-F238E27FC236}">
                    <a16:creationId xmlns:a16="http://schemas.microsoft.com/office/drawing/2014/main" id="{D97C653A-43CB-1649-8A33-2E70A6B1F6DC}"/>
                  </a:ext>
                </a:extLst>
              </p:cNvPr>
              <p:cNvSpPr txBox="1">
                <a:spLocks noRot="1" noChangeAspect="1" noMove="1" noResize="1" noEditPoints="1" noAdjustHandles="1" noChangeArrowheads="1" noChangeShapeType="1" noTextEdit="1"/>
              </p:cNvSpPr>
              <p:nvPr/>
            </p:nvSpPr>
            <p:spPr>
              <a:xfrm>
                <a:off x="1004151" y="323898"/>
                <a:ext cx="466367" cy="503588"/>
              </a:xfrm>
              <a:prstGeom prst="rect">
                <a:avLst/>
              </a:prstGeom>
              <a:blipFill>
                <a:blip r:embed="rId19"/>
                <a:stretch>
                  <a:fillRect l="-2162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DD052F94-D628-5E4B-9E23-633ADF2B9486}"/>
                  </a:ext>
                </a:extLst>
              </p:cNvPr>
              <p:cNvSpPr txBox="1">
                <a:spLocks/>
              </p:cNvSpPr>
              <p:nvPr/>
            </p:nvSpPr>
            <p:spPr>
              <a:xfrm>
                <a:off x="242593" y="3007873"/>
                <a:ext cx="4203377"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a:t>
                </a:r>
                <a:r>
                  <a:rPr lang="en-US" sz="2000" b="1" dirty="0">
                    <a:solidFill>
                      <a:srgbClr val="7030A0"/>
                    </a:solidFill>
                    <a:latin typeface="Avenir Light" panose="020B0402020203020204" pitchFamily="34" charset="77"/>
                  </a:rPr>
                  <a:t>encoder’s</a:t>
                </a:r>
                <a:r>
                  <a:rPr lang="en-US" sz="2000" b="1" dirty="0">
                    <a:solidFill>
                      <a:srgbClr val="C00000"/>
                    </a:solidFill>
                    <a:latin typeface="Avenir Light" panose="020B0402020203020204" pitchFamily="34" charset="77"/>
                  </a:rPr>
                  <a:t> hidden layer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solidFill>
                      <a:schemeClr val="tx1"/>
                    </a:solidFill>
                    <a:latin typeface="Avenir Light" panose="020B0402020203020204" pitchFamily="34" charset="77"/>
                  </a:rPr>
                  <a:t>context vector </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𝑐</m:t>
                        </m:r>
                      </m:e>
                      <m:sub>
                        <m:r>
                          <a:rPr lang="en-US" sz="2000" i="1" dirty="0">
                            <a:solidFill>
                              <a:schemeClr val="tx1"/>
                            </a:solidFill>
                            <a:latin typeface="Cambria Math" panose="02040503050406030204" pitchFamily="18" charset="0"/>
                          </a:rPr>
                          <m:t>1</m:t>
                        </m:r>
                      </m:sub>
                      <m:sup>
                        <m:r>
                          <a:rPr lang="en-US" sz="2000" i="1" dirty="0">
                            <a:solidFill>
                              <a:schemeClr val="tx1"/>
                            </a:solidFill>
                            <a:latin typeface="Cambria Math" panose="02040503050406030204" pitchFamily="18" charset="0"/>
                          </a:rPr>
                          <m:t>𝐷</m:t>
                        </m:r>
                      </m:sup>
                    </m:sSubSup>
                  </m:oMath>
                </a14:m>
                <a:endParaRPr lang="en-US" sz="2000" b="1" dirty="0">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DD052F94-D628-5E4B-9E23-633ADF2B9486}"/>
                  </a:ext>
                </a:extLst>
              </p:cNvPr>
              <p:cNvSpPr txBox="1">
                <a:spLocks noRot="1" noChangeAspect="1" noMove="1" noResize="1" noEditPoints="1" noAdjustHandles="1" noChangeArrowheads="1" noChangeShapeType="1" noTextEdit="1"/>
              </p:cNvSpPr>
              <p:nvPr/>
            </p:nvSpPr>
            <p:spPr>
              <a:xfrm>
                <a:off x="242593" y="3007873"/>
                <a:ext cx="4203377" cy="1429838"/>
              </a:xfrm>
              <a:prstGeom prst="rect">
                <a:avLst/>
              </a:prstGeom>
              <a:blipFill>
                <a:blip r:embed="rId20"/>
                <a:stretch>
                  <a:fillRect l="-1813" r="-1813"/>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D41C7268-B42B-D744-9004-96F2883B9183}"/>
              </a:ext>
            </a:extLst>
          </p:cNvPr>
          <p:cNvCxnSpPr>
            <a:cxnSpLocks/>
          </p:cNvCxnSpPr>
          <p:nvPr/>
        </p:nvCxnSpPr>
        <p:spPr>
          <a:xfrm>
            <a:off x="4558352" y="136478"/>
            <a:ext cx="1" cy="6564573"/>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D29FA24C-83E6-AF4D-9944-87B471F33D0B}"/>
                  </a:ext>
                </a:extLst>
              </p:cNvPr>
              <p:cNvSpPr/>
              <p:nvPr/>
            </p:nvSpPr>
            <p:spPr>
              <a:xfrm>
                <a:off x="122834" y="5010309"/>
                <a:ext cx="4427436" cy="453137"/>
              </a:xfrm>
              <a:prstGeom prst="rect">
                <a:avLst/>
              </a:prstGeom>
            </p:spPr>
            <p:txBody>
              <a:bodyPr wrap="square">
                <a:spAutoFit/>
              </a:bodyPr>
              <a:lstStyle/>
              <a:p>
                <a14:m>
                  <m:oMath xmlns:m="http://schemas.openxmlformats.org/officeDocument/2006/math">
                    <m:sSubSup>
                      <m:sSubSupPr>
                        <m:ctrlPr>
                          <a:rPr lang="en-US" sz="2000" b="1" i="1" dirty="0" smtClean="0">
                            <a:solidFill>
                              <a:srgbClr val="7030A0"/>
                            </a:solidFill>
                            <a:latin typeface="Cambria Math" panose="02040503050406030204" pitchFamily="18" charset="0"/>
                          </a:rPr>
                        </m:ctrlPr>
                      </m:sSubSupPr>
                      <m:e>
                        <m:r>
                          <a:rPr lang="en-US" sz="2000" b="1" i="1" dirty="0">
                            <a:solidFill>
                              <a:srgbClr val="7030A0"/>
                            </a:solidFill>
                            <a:latin typeface="Cambria Math" panose="02040503050406030204" pitchFamily="18" charset="0"/>
                          </a:rPr>
                          <m:t>𝒄</m:t>
                        </m:r>
                      </m:e>
                      <m:sub>
                        <m:r>
                          <a:rPr lang="en-US" sz="2000" b="1" i="1" dirty="0">
                            <a:solidFill>
                              <a:srgbClr val="7030A0"/>
                            </a:solidFill>
                            <a:latin typeface="Cambria Math" panose="02040503050406030204" pitchFamily="18" charset="0"/>
                          </a:rPr>
                          <m:t>𝟏</m:t>
                        </m:r>
                      </m:sub>
                      <m:sup>
                        <m:r>
                          <a:rPr lang="en-US" sz="2000" b="1" i="1" dirty="0">
                            <a:solidFill>
                              <a:srgbClr val="7030A0"/>
                            </a:solidFill>
                            <a:latin typeface="Cambria Math" panose="02040503050406030204" pitchFamily="18" charset="0"/>
                          </a:rPr>
                          <m:t>𝑫</m:t>
                        </m:r>
                      </m:sup>
                    </m:sSubSup>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h</a:t>
                </a:r>
                <a:r>
                  <a:rPr lang="en-US" sz="2000" b="1" baseline="-25000" dirty="0">
                    <a:solidFill>
                      <a:schemeClr val="accent5">
                        <a:lumMod val="50000"/>
                      </a:schemeClr>
                    </a:solidFill>
                    <a:latin typeface="Avenir Medium" panose="02000503020000020003" pitchFamily="2" charset="0"/>
                  </a:rPr>
                  <a:t>1</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h</a:t>
                </a:r>
                <a:r>
                  <a:rPr lang="en-US" sz="2000" b="1" baseline="-25000" dirty="0">
                    <a:solidFill>
                      <a:schemeClr val="accent5">
                        <a:lumMod val="50000"/>
                      </a:schemeClr>
                    </a:solidFill>
                    <a:latin typeface="Avenir Medium" panose="02000503020000020003" pitchFamily="2" charset="0"/>
                  </a:rPr>
                  <a:t>2</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h</a:t>
                </a:r>
                <a:r>
                  <a:rPr lang="en-US" sz="2000" b="1" baseline="-25000" dirty="0">
                    <a:solidFill>
                      <a:schemeClr val="accent5">
                        <a:lumMod val="50000"/>
                      </a:schemeClr>
                    </a:solidFill>
                    <a:latin typeface="Avenir Medium" panose="02000503020000020003" pitchFamily="2" charset="0"/>
                  </a:rPr>
                  <a:t>3</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h</a:t>
                </a:r>
                <a:r>
                  <a:rPr lang="en-US" sz="2000" b="1" baseline="-25000" dirty="0">
                    <a:solidFill>
                      <a:schemeClr val="accent5">
                        <a:lumMod val="50000"/>
                      </a:schemeClr>
                    </a:solidFill>
                    <a:latin typeface="Avenir Medium" panose="02000503020000020003" pitchFamily="2" charset="0"/>
                  </a:rPr>
                  <a:t>4</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a:t>
                </a:r>
                <a:endParaRPr lang="en-US" sz="2000" dirty="0">
                  <a:solidFill>
                    <a:schemeClr val="accent5">
                      <a:lumMod val="50000"/>
                    </a:schemeClr>
                  </a:solidFill>
                </a:endParaRPr>
              </a:p>
            </p:txBody>
          </p:sp>
        </mc:Choice>
        <mc:Fallback>
          <p:sp>
            <p:nvSpPr>
              <p:cNvPr id="80" name="Rectangle 79">
                <a:extLst>
                  <a:ext uri="{FF2B5EF4-FFF2-40B4-BE49-F238E27FC236}">
                    <a16:creationId xmlns:a16="http://schemas.microsoft.com/office/drawing/2014/main" id="{D29FA24C-83E6-AF4D-9944-87B471F33D0B}"/>
                  </a:ext>
                </a:extLst>
              </p:cNvPr>
              <p:cNvSpPr>
                <a:spLocks noRot="1" noChangeAspect="1" noMove="1" noResize="1" noEditPoints="1" noAdjustHandles="1" noChangeArrowheads="1" noChangeShapeType="1" noTextEdit="1"/>
              </p:cNvSpPr>
              <p:nvPr/>
            </p:nvSpPr>
            <p:spPr>
              <a:xfrm>
                <a:off x="122834" y="5010309"/>
                <a:ext cx="4427436" cy="453137"/>
              </a:xfrm>
              <a:prstGeom prst="rect">
                <a:avLst/>
              </a:prstGeom>
              <a:blipFill>
                <a:blip r:embed="rId21"/>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1442239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4884319" y="410052"/>
            <a:ext cx="4872572" cy="707886"/>
          </a:xfrm>
          <a:prstGeom prst="rect">
            <a:avLst/>
          </a:prstGeom>
        </p:spPr>
        <p:txBody>
          <a:bodyPr wrap="square">
            <a:spAutoFit/>
          </a:bodyPr>
          <a:lstStyle/>
          <a:p>
            <a:r>
              <a:rPr lang="en-US" sz="4000" dirty="0">
                <a:solidFill>
                  <a:srgbClr val="C00000"/>
                </a:solidFill>
                <a:latin typeface="Avenir Medium" panose="02000503020000020003" pitchFamily="2" charset="0"/>
              </a:rPr>
              <a:t>Self-Attention</a:t>
            </a:r>
            <a:endParaRPr lang="en-US" sz="4000" dirty="0">
              <a:solidFill>
                <a:srgbClr val="C00000"/>
              </a:solidFill>
            </a:endParaRPr>
          </a:p>
        </p:txBody>
      </p:sp>
      <p:grpSp>
        <p:nvGrpSpPr>
          <p:cNvPr id="5" name="Group 4">
            <a:extLst>
              <a:ext uri="{FF2B5EF4-FFF2-40B4-BE49-F238E27FC236}">
                <a16:creationId xmlns:a16="http://schemas.microsoft.com/office/drawing/2014/main" id="{E9642530-54BD-E44C-B7DC-9336BFCB1680}"/>
              </a:ext>
            </a:extLst>
          </p:cNvPr>
          <p:cNvGrpSpPr/>
          <p:nvPr/>
        </p:nvGrpSpPr>
        <p:grpSpPr>
          <a:xfrm rot="16200000">
            <a:off x="4529352" y="3936567"/>
            <a:ext cx="1364224" cy="311369"/>
            <a:chOff x="2297660" y="4140835"/>
            <a:chExt cx="1364224" cy="311369"/>
          </a:xfrm>
        </p:grpSpPr>
        <p:sp>
          <p:nvSpPr>
            <p:cNvPr id="6" name="Rounded Rectangle 5">
              <a:extLst>
                <a:ext uri="{FF2B5EF4-FFF2-40B4-BE49-F238E27FC236}">
                  <a16:creationId xmlns:a16="http://schemas.microsoft.com/office/drawing/2014/main" id="{1B4A158D-7151-E244-9F9B-69E59097D20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CEBC26E-9BDD-0F4F-85EA-DC765F94E9B1}"/>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3A2A59-E42F-BA4D-B316-5192A9087D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6EE102-AEB0-E446-A323-C925CCABCE67}"/>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8E516F-4719-2945-BF65-80314DB1896F}"/>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7A1B4CD-9B19-014D-971A-F62E2B97B2E1}"/>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Arrow 11">
            <a:extLst>
              <a:ext uri="{FF2B5EF4-FFF2-40B4-BE49-F238E27FC236}">
                <a16:creationId xmlns:a16="http://schemas.microsoft.com/office/drawing/2014/main" id="{A5412369-1CCB-8542-A441-8E7FF430B3A1}"/>
              </a:ext>
            </a:extLst>
          </p:cNvPr>
          <p:cNvSpPr/>
          <p:nvPr/>
        </p:nvSpPr>
        <p:spPr>
          <a:xfrm rot="16200000">
            <a:off x="4926641" y="501226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0D7A576E-9DD7-BA4F-9E86-FA066D8D166F}"/>
              </a:ext>
            </a:extLst>
          </p:cNvPr>
          <p:cNvSpPr/>
          <p:nvPr/>
        </p:nvSpPr>
        <p:spPr>
          <a:xfrm>
            <a:off x="5464204" y="39146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8C36A6E-09A5-C741-9FC9-1A72ACC13C93}"/>
              </a:ext>
            </a:extLst>
          </p:cNvPr>
          <p:cNvGrpSpPr/>
          <p:nvPr/>
        </p:nvGrpSpPr>
        <p:grpSpPr>
          <a:xfrm rot="16200000">
            <a:off x="5611513" y="3936567"/>
            <a:ext cx="1364224" cy="311369"/>
            <a:chOff x="2297660" y="4140835"/>
            <a:chExt cx="1364224" cy="311369"/>
          </a:xfrm>
        </p:grpSpPr>
        <p:sp>
          <p:nvSpPr>
            <p:cNvPr id="15" name="Rounded Rectangle 14">
              <a:extLst>
                <a:ext uri="{FF2B5EF4-FFF2-40B4-BE49-F238E27FC236}">
                  <a16:creationId xmlns:a16="http://schemas.microsoft.com/office/drawing/2014/main" id="{22D4B715-9F2C-4D48-948F-C650BEA47FB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E40C50-B9FA-0747-88D9-5169302A4F7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60D14C-E313-E042-8A1A-1573B312189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8992D3A-36BE-F442-A049-E6C1193555A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70C2BF-7AD7-474D-A78A-4D1E404BF6E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D1F488-1640-FE4C-849B-5781759C257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Arrow 20">
            <a:extLst>
              <a:ext uri="{FF2B5EF4-FFF2-40B4-BE49-F238E27FC236}">
                <a16:creationId xmlns:a16="http://schemas.microsoft.com/office/drawing/2014/main" id="{2527F686-C199-8843-9509-FF2C7304B584}"/>
              </a:ext>
            </a:extLst>
          </p:cNvPr>
          <p:cNvSpPr/>
          <p:nvPr/>
        </p:nvSpPr>
        <p:spPr>
          <a:xfrm rot="16200000">
            <a:off x="6008802" y="501226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4301DEB-D5CD-4D4B-8CF6-77455BAF8BA4}"/>
              </a:ext>
            </a:extLst>
          </p:cNvPr>
          <p:cNvSpPr/>
          <p:nvPr/>
        </p:nvSpPr>
        <p:spPr>
          <a:xfrm>
            <a:off x="6546365" y="39146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DE36D20-7A20-5443-80AA-EA1C11F41319}"/>
              </a:ext>
            </a:extLst>
          </p:cNvPr>
          <p:cNvGrpSpPr/>
          <p:nvPr/>
        </p:nvGrpSpPr>
        <p:grpSpPr>
          <a:xfrm rot="16200000">
            <a:off x="6666272" y="3936567"/>
            <a:ext cx="1364224" cy="311369"/>
            <a:chOff x="2297660" y="4140835"/>
            <a:chExt cx="1364224" cy="311369"/>
          </a:xfrm>
        </p:grpSpPr>
        <p:sp>
          <p:nvSpPr>
            <p:cNvPr id="24" name="Rounded Rectangle 23">
              <a:extLst>
                <a:ext uri="{FF2B5EF4-FFF2-40B4-BE49-F238E27FC236}">
                  <a16:creationId xmlns:a16="http://schemas.microsoft.com/office/drawing/2014/main" id="{BCAB9139-B0A9-CF49-809E-E2BDE6F4CBA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CC6473-451C-BF45-AAAE-B903C5EC7B9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19ECA7-547C-7F4A-9B17-34980B6FCA6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C78B9BB-8D10-D44A-9876-4149F6E7D64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0C8ECA4-A41C-9B48-9FC2-D5F1BA64E5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9BC257C-96DA-744E-A5ED-25FC295FE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FFCE054D-0C3C-D840-A02E-912BE566543F}"/>
              </a:ext>
            </a:extLst>
          </p:cNvPr>
          <p:cNvSpPr/>
          <p:nvPr/>
        </p:nvSpPr>
        <p:spPr>
          <a:xfrm rot="16200000">
            <a:off x="7063561" y="501226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9E27A360-148A-6C4E-B43F-DCE2ABB7D688}"/>
              </a:ext>
            </a:extLst>
          </p:cNvPr>
          <p:cNvSpPr/>
          <p:nvPr/>
        </p:nvSpPr>
        <p:spPr>
          <a:xfrm>
            <a:off x="7601124" y="39146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40A185C-4653-FE4E-9935-5013ECEF6720}"/>
              </a:ext>
            </a:extLst>
          </p:cNvPr>
          <p:cNvGrpSpPr/>
          <p:nvPr/>
        </p:nvGrpSpPr>
        <p:grpSpPr>
          <a:xfrm rot="16200000">
            <a:off x="7754516" y="3936566"/>
            <a:ext cx="1364224" cy="311369"/>
            <a:chOff x="2297660" y="4140835"/>
            <a:chExt cx="1364224" cy="311369"/>
          </a:xfrm>
        </p:grpSpPr>
        <p:sp>
          <p:nvSpPr>
            <p:cNvPr id="33" name="Rounded Rectangle 32">
              <a:extLst>
                <a:ext uri="{FF2B5EF4-FFF2-40B4-BE49-F238E27FC236}">
                  <a16:creationId xmlns:a16="http://schemas.microsoft.com/office/drawing/2014/main" id="{D3EBCC05-4CD2-8E4E-A231-5026207E7B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EE14B4-4ACA-3043-A49B-B6876F540B0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B9E5ABE-9FDC-4C44-A56C-B8DCA676EEF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C3EA56-2944-1345-9172-7B1099F0F6B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6A7AF-E88D-3746-8B9D-19CE48F6907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05184E8-AF50-B44B-9473-5B272C1CEA2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ight Arrow 38">
            <a:extLst>
              <a:ext uri="{FF2B5EF4-FFF2-40B4-BE49-F238E27FC236}">
                <a16:creationId xmlns:a16="http://schemas.microsoft.com/office/drawing/2014/main" id="{4E07EE15-B6F7-FF41-B29A-88F759745D4D}"/>
              </a:ext>
            </a:extLst>
          </p:cNvPr>
          <p:cNvSpPr/>
          <p:nvPr/>
        </p:nvSpPr>
        <p:spPr>
          <a:xfrm rot="16200000">
            <a:off x="8151805" y="501226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BB17C68B-B695-974A-B445-55F22658AB3B}"/>
              </a:ext>
            </a:extLst>
          </p:cNvPr>
          <p:cNvSpPr txBox="1">
            <a:spLocks/>
          </p:cNvSpPr>
          <p:nvPr/>
        </p:nvSpPr>
        <p:spPr>
          <a:xfrm>
            <a:off x="4797721" y="54461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1" name="Content Placeholder 2">
            <a:extLst>
              <a:ext uri="{FF2B5EF4-FFF2-40B4-BE49-F238E27FC236}">
                <a16:creationId xmlns:a16="http://schemas.microsoft.com/office/drawing/2014/main" id="{7300AE59-1791-164A-A8A7-174DCDA20231}"/>
              </a:ext>
            </a:extLst>
          </p:cNvPr>
          <p:cNvSpPr txBox="1">
            <a:spLocks/>
          </p:cNvSpPr>
          <p:nvPr/>
        </p:nvSpPr>
        <p:spPr>
          <a:xfrm>
            <a:off x="5655707" y="544614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2" name="Content Placeholder 2">
            <a:extLst>
              <a:ext uri="{FF2B5EF4-FFF2-40B4-BE49-F238E27FC236}">
                <a16:creationId xmlns:a16="http://schemas.microsoft.com/office/drawing/2014/main" id="{F72705D6-E1E4-9D4F-9153-7627CF9C22C1}"/>
              </a:ext>
            </a:extLst>
          </p:cNvPr>
          <p:cNvSpPr txBox="1">
            <a:spLocks/>
          </p:cNvSpPr>
          <p:nvPr/>
        </p:nvSpPr>
        <p:spPr>
          <a:xfrm>
            <a:off x="6692498" y="5458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3" name="Content Placeholder 2">
            <a:extLst>
              <a:ext uri="{FF2B5EF4-FFF2-40B4-BE49-F238E27FC236}">
                <a16:creationId xmlns:a16="http://schemas.microsoft.com/office/drawing/2014/main" id="{F9196B0D-018B-3748-B07B-72FFE899B96B}"/>
              </a:ext>
            </a:extLst>
          </p:cNvPr>
          <p:cNvSpPr txBox="1">
            <a:spLocks/>
          </p:cNvSpPr>
          <p:nvPr/>
        </p:nvSpPr>
        <p:spPr>
          <a:xfrm>
            <a:off x="7815452" y="54717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4" name="Content Placeholder 2">
            <a:extLst>
              <a:ext uri="{FF2B5EF4-FFF2-40B4-BE49-F238E27FC236}">
                <a16:creationId xmlns:a16="http://schemas.microsoft.com/office/drawing/2014/main" id="{75BA173D-D600-CF48-8575-EA5CE4AD0F40}"/>
              </a:ext>
            </a:extLst>
          </p:cNvPr>
          <p:cNvSpPr txBox="1">
            <a:spLocks/>
          </p:cNvSpPr>
          <p:nvPr/>
        </p:nvSpPr>
        <p:spPr>
          <a:xfrm>
            <a:off x="5109046" y="6041587"/>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45" name="Content Placeholder 2">
                <a:extLst>
                  <a:ext uri="{FF2B5EF4-FFF2-40B4-BE49-F238E27FC236}">
                    <a16:creationId xmlns:a16="http://schemas.microsoft.com/office/drawing/2014/main" id="{C7954CBE-7BA0-464F-B3E0-35DEDEB0C988}"/>
                  </a:ext>
                </a:extLst>
              </p:cNvPr>
              <p:cNvSpPr txBox="1">
                <a:spLocks/>
              </p:cNvSpPr>
              <p:nvPr/>
            </p:nvSpPr>
            <p:spPr>
              <a:xfrm>
                <a:off x="4969205" y="285338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5" name="Content Placeholder 2">
                <a:extLst>
                  <a:ext uri="{FF2B5EF4-FFF2-40B4-BE49-F238E27FC236}">
                    <a16:creationId xmlns:a16="http://schemas.microsoft.com/office/drawing/2014/main" id="{C7954CBE-7BA0-464F-B3E0-35DEDEB0C988}"/>
                  </a:ext>
                </a:extLst>
              </p:cNvPr>
              <p:cNvSpPr txBox="1">
                <a:spLocks noRot="1" noChangeAspect="1" noMove="1" noResize="1" noEditPoints="1" noAdjustHandles="1" noChangeArrowheads="1" noChangeShapeType="1" noTextEdit="1"/>
              </p:cNvSpPr>
              <p:nvPr/>
            </p:nvSpPr>
            <p:spPr>
              <a:xfrm>
                <a:off x="4969205" y="2853381"/>
                <a:ext cx="466367" cy="503588"/>
              </a:xfrm>
              <a:prstGeom prst="rect">
                <a:avLst/>
              </a:prstGeom>
              <a:blipFill>
                <a:blip r:embed="rId3"/>
                <a:stretch>
                  <a:fillRect l="-5263" r="-263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Content Placeholder 2">
                <a:extLst>
                  <a:ext uri="{FF2B5EF4-FFF2-40B4-BE49-F238E27FC236}">
                    <a16:creationId xmlns:a16="http://schemas.microsoft.com/office/drawing/2014/main" id="{87C96F60-53D8-204C-98AB-44A84B27BC7E}"/>
                  </a:ext>
                </a:extLst>
              </p:cNvPr>
              <p:cNvSpPr txBox="1">
                <a:spLocks/>
              </p:cNvSpPr>
              <p:nvPr/>
            </p:nvSpPr>
            <p:spPr>
              <a:xfrm>
                <a:off x="6003585" y="28774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6" name="Content Placeholder 2">
                <a:extLst>
                  <a:ext uri="{FF2B5EF4-FFF2-40B4-BE49-F238E27FC236}">
                    <a16:creationId xmlns:a16="http://schemas.microsoft.com/office/drawing/2014/main" id="{87C96F60-53D8-204C-98AB-44A84B27BC7E}"/>
                  </a:ext>
                </a:extLst>
              </p:cNvPr>
              <p:cNvSpPr txBox="1">
                <a:spLocks noRot="1" noChangeAspect="1" noMove="1" noResize="1" noEditPoints="1" noAdjustHandles="1" noChangeArrowheads="1" noChangeShapeType="1" noTextEdit="1"/>
              </p:cNvSpPr>
              <p:nvPr/>
            </p:nvSpPr>
            <p:spPr>
              <a:xfrm>
                <a:off x="6003585" y="2877443"/>
                <a:ext cx="466367" cy="503588"/>
              </a:xfrm>
              <a:prstGeom prst="rect">
                <a:avLst/>
              </a:prstGeom>
              <a:blipFill>
                <a:blip r:embed="rId4"/>
                <a:stretch>
                  <a:fillRect l="-2632" r="-263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07F3F50C-D2B9-A94C-A773-6B061DA9208E}"/>
                  </a:ext>
                </a:extLst>
              </p:cNvPr>
              <p:cNvSpPr txBox="1">
                <a:spLocks/>
              </p:cNvSpPr>
              <p:nvPr/>
            </p:nvSpPr>
            <p:spPr>
              <a:xfrm>
                <a:off x="7116188" y="287747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7" name="Content Placeholder 2">
                <a:extLst>
                  <a:ext uri="{FF2B5EF4-FFF2-40B4-BE49-F238E27FC236}">
                    <a16:creationId xmlns:a16="http://schemas.microsoft.com/office/drawing/2014/main" id="{07F3F50C-D2B9-A94C-A773-6B061DA9208E}"/>
                  </a:ext>
                </a:extLst>
              </p:cNvPr>
              <p:cNvSpPr txBox="1">
                <a:spLocks noRot="1" noChangeAspect="1" noMove="1" noResize="1" noEditPoints="1" noAdjustHandles="1" noChangeArrowheads="1" noChangeShapeType="1" noTextEdit="1"/>
              </p:cNvSpPr>
              <p:nvPr/>
            </p:nvSpPr>
            <p:spPr>
              <a:xfrm>
                <a:off x="7116188" y="2877479"/>
                <a:ext cx="466367" cy="503588"/>
              </a:xfrm>
              <a:prstGeom prst="rect">
                <a:avLst/>
              </a:prstGeom>
              <a:blipFill>
                <a:blip r:embed="rId5"/>
                <a:stretch>
                  <a:fillRect l="-5263" r="-263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63DB787B-4C43-5D4F-9EC7-620B1078DE6F}"/>
                  </a:ext>
                </a:extLst>
              </p:cNvPr>
              <p:cNvSpPr txBox="1">
                <a:spLocks/>
              </p:cNvSpPr>
              <p:nvPr/>
            </p:nvSpPr>
            <p:spPr>
              <a:xfrm>
                <a:off x="8194368" y="28656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63DB787B-4C43-5D4F-9EC7-620B1078DE6F}"/>
                  </a:ext>
                </a:extLst>
              </p:cNvPr>
              <p:cNvSpPr txBox="1">
                <a:spLocks noRot="1" noChangeAspect="1" noMove="1" noResize="1" noEditPoints="1" noAdjustHandles="1" noChangeArrowheads="1" noChangeShapeType="1" noTextEdit="1"/>
              </p:cNvSpPr>
              <p:nvPr/>
            </p:nvSpPr>
            <p:spPr>
              <a:xfrm>
                <a:off x="8194368" y="2865671"/>
                <a:ext cx="466367" cy="503588"/>
              </a:xfrm>
              <a:prstGeom prst="rect">
                <a:avLst/>
              </a:prstGeom>
              <a:blipFill>
                <a:blip r:embed="rId6"/>
                <a:stretch>
                  <a:fillRect l="-5263" r="-263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DD052F94-D628-5E4B-9E23-633ADF2B9486}"/>
                  </a:ext>
                </a:extLst>
              </p:cNvPr>
              <p:cNvSpPr txBox="1">
                <a:spLocks/>
              </p:cNvSpPr>
              <p:nvPr/>
            </p:nvSpPr>
            <p:spPr>
              <a:xfrm>
                <a:off x="242593" y="3007873"/>
                <a:ext cx="4203377"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word’s </a:t>
                </a:r>
                <a:r>
                  <a:rPr lang="en-US" sz="2000" b="1" dirty="0">
                    <a:solidFill>
                      <a:srgbClr val="7030A0"/>
                    </a:solidFill>
                    <a:latin typeface="Avenir Light" panose="020B0402020203020204" pitchFamily="34" charset="77"/>
                  </a:rPr>
                  <a:t>value</a:t>
                </a:r>
                <a:r>
                  <a:rPr lang="en-US" sz="2000" b="1" dirty="0">
                    <a:solidFill>
                      <a:srgbClr val="C00000"/>
                    </a:solidFill>
                    <a:latin typeface="Avenir Light" panose="020B0402020203020204" pitchFamily="34" charset="77"/>
                  </a:rPr>
                  <a:t> vector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latin typeface="Avenir Light" panose="020B0402020203020204" pitchFamily="34" charset="77"/>
                  </a:rPr>
                  <a:t>better vector z</a:t>
                </a:r>
                <a:r>
                  <a:rPr lang="en-US" sz="2000" b="1" baseline="-25000" dirty="0">
                    <a:latin typeface="Avenir Light" panose="020B0402020203020204" pitchFamily="34" charset="77"/>
                  </a:rPr>
                  <a:t>1</a:t>
                </a:r>
              </a:p>
            </p:txBody>
          </p:sp>
        </mc:Choice>
        <mc:Fallback>
          <p:sp>
            <p:nvSpPr>
              <p:cNvPr id="78" name="Content Placeholder 2">
                <a:extLst>
                  <a:ext uri="{FF2B5EF4-FFF2-40B4-BE49-F238E27FC236}">
                    <a16:creationId xmlns:a16="http://schemas.microsoft.com/office/drawing/2014/main" id="{DD052F94-D628-5E4B-9E23-633ADF2B9486}"/>
                  </a:ext>
                </a:extLst>
              </p:cNvPr>
              <p:cNvSpPr txBox="1">
                <a:spLocks noRot="1" noChangeAspect="1" noMove="1" noResize="1" noEditPoints="1" noAdjustHandles="1" noChangeArrowheads="1" noChangeShapeType="1" noTextEdit="1"/>
              </p:cNvSpPr>
              <p:nvPr/>
            </p:nvSpPr>
            <p:spPr>
              <a:xfrm>
                <a:off x="242593" y="3007873"/>
                <a:ext cx="4203377" cy="1429838"/>
              </a:xfrm>
              <a:prstGeom prst="rect">
                <a:avLst/>
              </a:prstGeom>
              <a:blipFill>
                <a:blip r:embed="rId7"/>
                <a:stretch>
                  <a:fillRect l="-1813" r="-3021"/>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D41C7268-B42B-D744-9004-96F2883B9183}"/>
              </a:ext>
            </a:extLst>
          </p:cNvPr>
          <p:cNvCxnSpPr>
            <a:cxnSpLocks/>
          </p:cNvCxnSpPr>
          <p:nvPr/>
        </p:nvCxnSpPr>
        <p:spPr>
          <a:xfrm>
            <a:off x="4558352" y="136478"/>
            <a:ext cx="1" cy="6564573"/>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D29FA24C-83E6-AF4D-9944-87B471F33D0B}"/>
                  </a:ext>
                </a:extLst>
              </p:cNvPr>
              <p:cNvSpPr/>
              <p:nvPr/>
            </p:nvSpPr>
            <p:spPr>
              <a:xfrm>
                <a:off x="122834" y="5010309"/>
                <a:ext cx="4427436" cy="453137"/>
              </a:xfrm>
              <a:prstGeom prst="rect">
                <a:avLst/>
              </a:prstGeom>
            </p:spPr>
            <p:txBody>
              <a:bodyPr wrap="square">
                <a:spAutoFit/>
              </a:bodyPr>
              <a:lstStyle/>
              <a:p>
                <a:r>
                  <a:rPr lang="en-US" sz="2000" b="1" dirty="0">
                    <a:solidFill>
                      <a:srgbClr val="7030A0"/>
                    </a:solidFill>
                    <a:latin typeface="Avenir Light" panose="020B0402020203020204" pitchFamily="34" charset="77"/>
                  </a:rPr>
                  <a:t>z</a:t>
                </a:r>
                <a:r>
                  <a:rPr lang="en-US" sz="2000" b="1" baseline="-25000" dirty="0">
                    <a:solidFill>
                      <a:srgbClr val="7030A0"/>
                    </a:solidFill>
                    <a:latin typeface="Avenir Light" panose="020B0402020203020204" pitchFamily="34" charset="77"/>
                  </a:rPr>
                  <a:t>1</a:t>
                </a:r>
                <a:r>
                  <a:rPr lang="en-US" sz="2000" b="1" baseline="-25000" dirty="0">
                    <a:latin typeface="Avenir Light" panose="020B0402020203020204" pitchFamily="34" charset="77"/>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2</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3</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4</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a:t>
                </a:r>
                <a:endParaRPr lang="en-US" sz="2000" dirty="0">
                  <a:solidFill>
                    <a:schemeClr val="accent5">
                      <a:lumMod val="50000"/>
                    </a:schemeClr>
                  </a:solidFill>
                </a:endParaRPr>
              </a:p>
            </p:txBody>
          </p:sp>
        </mc:Choice>
        <mc:Fallback>
          <p:sp>
            <p:nvSpPr>
              <p:cNvPr id="80" name="Rectangle 79">
                <a:extLst>
                  <a:ext uri="{FF2B5EF4-FFF2-40B4-BE49-F238E27FC236}">
                    <a16:creationId xmlns:a16="http://schemas.microsoft.com/office/drawing/2014/main" id="{D29FA24C-83E6-AF4D-9944-87B471F33D0B}"/>
                  </a:ext>
                </a:extLst>
              </p:cNvPr>
              <p:cNvSpPr>
                <a:spLocks noRot="1" noChangeAspect="1" noMove="1" noResize="1" noEditPoints="1" noAdjustHandles="1" noChangeArrowheads="1" noChangeShapeType="1" noTextEdit="1"/>
              </p:cNvSpPr>
              <p:nvPr/>
            </p:nvSpPr>
            <p:spPr>
              <a:xfrm>
                <a:off x="122834" y="5010309"/>
                <a:ext cx="4427436" cy="453137"/>
              </a:xfrm>
              <a:prstGeom prst="rect">
                <a:avLst/>
              </a:prstGeom>
              <a:blipFill>
                <a:blip r:embed="rId8"/>
                <a:stretch>
                  <a:fillRect l="-1429" b="-21622"/>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0D918BB5-F6D5-E14A-B602-5C46AB09DCCA}"/>
              </a:ext>
            </a:extLst>
          </p:cNvPr>
          <p:cNvGrpSpPr/>
          <p:nvPr/>
        </p:nvGrpSpPr>
        <p:grpSpPr>
          <a:xfrm>
            <a:off x="5008412" y="1563526"/>
            <a:ext cx="311369" cy="830216"/>
            <a:chOff x="1094892" y="3913966"/>
            <a:chExt cx="311369" cy="830216"/>
          </a:xfrm>
        </p:grpSpPr>
        <p:sp>
          <p:nvSpPr>
            <p:cNvPr id="82" name="Rounded Rectangle 81">
              <a:extLst>
                <a:ext uri="{FF2B5EF4-FFF2-40B4-BE49-F238E27FC236}">
                  <a16:creationId xmlns:a16="http://schemas.microsoft.com/office/drawing/2014/main" id="{341D2BDD-D334-D240-B027-92E13C7C3087}"/>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78F246E-04D0-614F-89BD-0F755AB2CFF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D8FABF3-1CF2-8641-B757-E8D0A9090574}"/>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D17A054-392C-6D42-B0FB-58F7B010E850}"/>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55C2CEE2-EA3C-D141-AEF7-B5B2E95A3805}"/>
              </a:ext>
            </a:extLst>
          </p:cNvPr>
          <p:cNvGrpSpPr/>
          <p:nvPr/>
        </p:nvGrpSpPr>
        <p:grpSpPr>
          <a:xfrm>
            <a:off x="5409203" y="1573937"/>
            <a:ext cx="311369" cy="830216"/>
            <a:chOff x="1482035" y="3910729"/>
            <a:chExt cx="311369" cy="830216"/>
          </a:xfrm>
        </p:grpSpPr>
        <p:sp>
          <p:nvSpPr>
            <p:cNvPr id="95" name="Rounded Rectangle 94">
              <a:extLst>
                <a:ext uri="{FF2B5EF4-FFF2-40B4-BE49-F238E27FC236}">
                  <a16:creationId xmlns:a16="http://schemas.microsoft.com/office/drawing/2014/main" id="{180835AB-D295-7D46-95D5-51D2A7A629F1}"/>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3B025BC-8951-2143-81F5-DDDD658054E5}"/>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2AE81C3-DD95-594F-AAB2-092E9FAB6DF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84BB70F-4018-7046-96C7-564BC1D6958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743D5034-8B99-3149-B2F0-7E296370F21B}"/>
              </a:ext>
            </a:extLst>
          </p:cNvPr>
          <p:cNvGrpSpPr/>
          <p:nvPr/>
        </p:nvGrpSpPr>
        <p:grpSpPr>
          <a:xfrm>
            <a:off x="5803876" y="1573937"/>
            <a:ext cx="311369" cy="830216"/>
            <a:chOff x="1876708" y="3910729"/>
            <a:chExt cx="311369" cy="830216"/>
          </a:xfrm>
        </p:grpSpPr>
        <p:sp>
          <p:nvSpPr>
            <p:cNvPr id="100" name="Rounded Rectangle 99">
              <a:extLst>
                <a:ext uri="{FF2B5EF4-FFF2-40B4-BE49-F238E27FC236}">
                  <a16:creationId xmlns:a16="http://schemas.microsoft.com/office/drawing/2014/main" id="{228D3E07-382A-3B43-9A33-256EDA22D0C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0059937-BA9B-D643-BAE7-6468A88391F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DB41ED1-9FBD-D841-894B-62FB27C9E41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69F6867-8FF1-8E41-A7DC-724A7BE2D62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7C41D961-8DFB-F142-967F-581663E56410}"/>
              </a:ext>
            </a:extLst>
          </p:cNvPr>
          <p:cNvSpPr/>
          <p:nvPr/>
        </p:nvSpPr>
        <p:spPr>
          <a:xfrm>
            <a:off x="4936192" y="242134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05" name="Rectangle 104">
            <a:extLst>
              <a:ext uri="{FF2B5EF4-FFF2-40B4-BE49-F238E27FC236}">
                <a16:creationId xmlns:a16="http://schemas.microsoft.com/office/drawing/2014/main" id="{38BB1A3D-6847-4246-9BCB-B5B0782B610C}"/>
              </a:ext>
            </a:extLst>
          </p:cNvPr>
          <p:cNvSpPr/>
          <p:nvPr/>
        </p:nvSpPr>
        <p:spPr>
          <a:xfrm>
            <a:off x="5393156" y="2434993"/>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06" name="Rectangle 105">
            <a:extLst>
              <a:ext uri="{FF2B5EF4-FFF2-40B4-BE49-F238E27FC236}">
                <a16:creationId xmlns:a16="http://schemas.microsoft.com/office/drawing/2014/main" id="{B9DAD0F7-277E-2742-BF08-D56FA0CC9BD8}"/>
              </a:ext>
            </a:extLst>
          </p:cNvPr>
          <p:cNvSpPr/>
          <p:nvPr/>
        </p:nvSpPr>
        <p:spPr>
          <a:xfrm>
            <a:off x="5771528" y="2425684"/>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mc:AlternateContent xmlns:mc="http://schemas.openxmlformats.org/markup-compatibility/2006">
        <mc:Choice xmlns:a14="http://schemas.microsoft.com/office/drawing/2010/main" Requires="a14">
          <p:sp>
            <p:nvSpPr>
              <p:cNvPr id="107" name="Rectangle 106">
                <a:extLst>
                  <a:ext uri="{FF2B5EF4-FFF2-40B4-BE49-F238E27FC236}">
                    <a16:creationId xmlns:a16="http://schemas.microsoft.com/office/drawing/2014/main" id="{03019C5C-9229-614F-989F-E133704438C8}"/>
                  </a:ext>
                </a:extLst>
              </p:cNvPr>
              <p:cNvSpPr/>
              <p:nvPr/>
            </p:nvSpPr>
            <p:spPr>
              <a:xfrm>
                <a:off x="2375056" y="1826599"/>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07" name="Rectangle 106">
                <a:extLst>
                  <a:ext uri="{FF2B5EF4-FFF2-40B4-BE49-F238E27FC236}">
                    <a16:creationId xmlns:a16="http://schemas.microsoft.com/office/drawing/2014/main" id="{03019C5C-9229-614F-989F-E133704438C8}"/>
                  </a:ext>
                </a:extLst>
              </p:cNvPr>
              <p:cNvSpPr>
                <a:spLocks noRot="1" noChangeAspect="1" noMove="1" noResize="1" noEditPoints="1" noAdjustHandles="1" noChangeArrowheads="1" noChangeShapeType="1" noTextEdit="1"/>
              </p:cNvSpPr>
              <p:nvPr/>
            </p:nvSpPr>
            <p:spPr>
              <a:xfrm>
                <a:off x="2375056" y="1826599"/>
                <a:ext cx="2255457" cy="400110"/>
              </a:xfrm>
              <a:prstGeom prst="rect">
                <a:avLst/>
              </a:prstGeom>
              <a:blipFill>
                <a:blip r:embed="rId9"/>
                <a:stretch>
                  <a:fillRect l="-3371"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Rectangle 107">
                <a:extLst>
                  <a:ext uri="{FF2B5EF4-FFF2-40B4-BE49-F238E27FC236}">
                    <a16:creationId xmlns:a16="http://schemas.microsoft.com/office/drawing/2014/main" id="{14B584BB-3D37-AB45-8779-5C904506521C}"/>
                  </a:ext>
                </a:extLst>
              </p:cNvPr>
              <p:cNvSpPr/>
              <p:nvPr/>
            </p:nvSpPr>
            <p:spPr>
              <a:xfrm>
                <a:off x="2375056" y="1385617"/>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08" name="Rectangle 107">
                <a:extLst>
                  <a:ext uri="{FF2B5EF4-FFF2-40B4-BE49-F238E27FC236}">
                    <a16:creationId xmlns:a16="http://schemas.microsoft.com/office/drawing/2014/main" id="{14B584BB-3D37-AB45-8779-5C904506521C}"/>
                  </a:ext>
                </a:extLst>
              </p:cNvPr>
              <p:cNvSpPr>
                <a:spLocks noRot="1" noChangeAspect="1" noMove="1" noResize="1" noEditPoints="1" noAdjustHandles="1" noChangeArrowheads="1" noChangeShapeType="1" noTextEdit="1"/>
              </p:cNvSpPr>
              <p:nvPr/>
            </p:nvSpPr>
            <p:spPr>
              <a:xfrm>
                <a:off x="2375056" y="1385617"/>
                <a:ext cx="2444350" cy="400110"/>
              </a:xfrm>
              <a:prstGeom prst="rect">
                <a:avLst/>
              </a:prstGeom>
              <a:blipFill>
                <a:blip r:embed="rId10"/>
                <a:stretch>
                  <a:fillRect l="-3109"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Rectangle 108">
                <a:extLst>
                  <a:ext uri="{FF2B5EF4-FFF2-40B4-BE49-F238E27FC236}">
                    <a16:creationId xmlns:a16="http://schemas.microsoft.com/office/drawing/2014/main" id="{A8FCF711-105E-C24C-99DC-209FE6A46CFB}"/>
                  </a:ext>
                </a:extLst>
              </p:cNvPr>
              <p:cNvSpPr/>
              <p:nvPr/>
            </p:nvSpPr>
            <p:spPr>
              <a:xfrm>
                <a:off x="2375057" y="870526"/>
                <a:ext cx="220219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accent4">
                      <a:lumMod val="50000"/>
                    </a:schemeClr>
                  </a:solidFill>
                </a:endParaRPr>
              </a:p>
            </p:txBody>
          </p:sp>
        </mc:Choice>
        <mc:Fallback>
          <p:sp>
            <p:nvSpPr>
              <p:cNvPr id="109" name="Rectangle 108">
                <a:extLst>
                  <a:ext uri="{FF2B5EF4-FFF2-40B4-BE49-F238E27FC236}">
                    <a16:creationId xmlns:a16="http://schemas.microsoft.com/office/drawing/2014/main" id="{A8FCF711-105E-C24C-99DC-209FE6A46CFB}"/>
                  </a:ext>
                </a:extLst>
              </p:cNvPr>
              <p:cNvSpPr>
                <a:spLocks noRot="1" noChangeAspect="1" noMove="1" noResize="1" noEditPoints="1" noAdjustHandles="1" noChangeArrowheads="1" noChangeShapeType="1" noTextEdit="1"/>
              </p:cNvSpPr>
              <p:nvPr/>
            </p:nvSpPr>
            <p:spPr>
              <a:xfrm>
                <a:off x="2375057" y="870526"/>
                <a:ext cx="2202190" cy="400110"/>
              </a:xfrm>
              <a:prstGeom prst="rect">
                <a:avLst/>
              </a:prstGeom>
              <a:blipFill>
                <a:blip r:embed="rId11"/>
                <a:stretch>
                  <a:fillRect t="-625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Rectangle 109">
                <a:extLst>
                  <a:ext uri="{FF2B5EF4-FFF2-40B4-BE49-F238E27FC236}">
                    <a16:creationId xmlns:a16="http://schemas.microsoft.com/office/drawing/2014/main" id="{5D501CDD-A4D1-EF4B-AA4F-2C9A4803C170}"/>
                  </a:ext>
                </a:extLst>
              </p:cNvPr>
              <p:cNvSpPr/>
              <p:nvPr/>
            </p:nvSpPr>
            <p:spPr>
              <a:xfrm>
                <a:off x="2389364" y="41738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10" name="Rectangle 109">
                <a:extLst>
                  <a:ext uri="{FF2B5EF4-FFF2-40B4-BE49-F238E27FC236}">
                    <a16:creationId xmlns:a16="http://schemas.microsoft.com/office/drawing/2014/main" id="{5D501CDD-A4D1-EF4B-AA4F-2C9A4803C170}"/>
                  </a:ext>
                </a:extLst>
              </p:cNvPr>
              <p:cNvSpPr>
                <a:spLocks noRot="1" noChangeAspect="1" noMove="1" noResize="1" noEditPoints="1" noAdjustHandles="1" noChangeArrowheads="1" noChangeShapeType="1" noTextEdit="1"/>
              </p:cNvSpPr>
              <p:nvPr/>
            </p:nvSpPr>
            <p:spPr>
              <a:xfrm>
                <a:off x="2389364" y="417389"/>
                <a:ext cx="2444350" cy="400110"/>
              </a:xfrm>
              <a:prstGeom prst="rect">
                <a:avLst/>
              </a:prstGeom>
              <a:blipFill>
                <a:blip r:embed="rId12"/>
                <a:stretch>
                  <a:fillRect l="-3109"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Rectangle 110">
                <a:extLst>
                  <a:ext uri="{FF2B5EF4-FFF2-40B4-BE49-F238E27FC236}">
                    <a16:creationId xmlns:a16="http://schemas.microsoft.com/office/drawing/2014/main" id="{F730F304-640D-F745-80EA-5D2119B2340A}"/>
                  </a:ext>
                </a:extLst>
              </p:cNvPr>
              <p:cNvSpPr/>
              <p:nvPr/>
            </p:nvSpPr>
            <p:spPr>
              <a:xfrm>
                <a:off x="400591" y="175162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a:t>
                </a:r>
                <a:endParaRPr lang="en-US" sz="2000" dirty="0">
                  <a:solidFill>
                    <a:schemeClr val="accent4">
                      <a:lumMod val="50000"/>
                    </a:schemeClr>
                  </a:solidFill>
                </a:endParaRPr>
              </a:p>
            </p:txBody>
          </p:sp>
        </mc:Choice>
        <mc:Fallback>
          <p:sp>
            <p:nvSpPr>
              <p:cNvPr id="111" name="Rectangle 110">
                <a:extLst>
                  <a:ext uri="{FF2B5EF4-FFF2-40B4-BE49-F238E27FC236}">
                    <a16:creationId xmlns:a16="http://schemas.microsoft.com/office/drawing/2014/main" id="{F730F304-640D-F745-80EA-5D2119B2340A}"/>
                  </a:ext>
                </a:extLst>
              </p:cNvPr>
              <p:cNvSpPr>
                <a:spLocks noRot="1" noChangeAspect="1" noMove="1" noResize="1" noEditPoints="1" noAdjustHandles="1" noChangeArrowheads="1" noChangeShapeType="1" noTextEdit="1"/>
              </p:cNvSpPr>
              <p:nvPr/>
            </p:nvSpPr>
            <p:spPr>
              <a:xfrm>
                <a:off x="400591" y="1751623"/>
                <a:ext cx="2532496" cy="453137"/>
              </a:xfrm>
              <a:prstGeom prst="rect">
                <a:avLst/>
              </a:prstGeom>
              <a:blipFill>
                <a:blip r:embed="rId13"/>
                <a:stretch>
                  <a:fillRect l="-250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 name="Rectangle 111">
                <a:extLst>
                  <a:ext uri="{FF2B5EF4-FFF2-40B4-BE49-F238E27FC236}">
                    <a16:creationId xmlns:a16="http://schemas.microsoft.com/office/drawing/2014/main" id="{AD34997E-FA1A-204E-BAD2-AE8779912F10}"/>
                  </a:ext>
                </a:extLst>
              </p:cNvPr>
              <p:cNvSpPr/>
              <p:nvPr/>
            </p:nvSpPr>
            <p:spPr>
              <a:xfrm>
                <a:off x="381766" y="126217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a:t>
                </a:r>
                <a:endParaRPr lang="en-US" sz="2000" dirty="0">
                  <a:solidFill>
                    <a:schemeClr val="accent4">
                      <a:lumMod val="50000"/>
                    </a:schemeClr>
                  </a:solidFill>
                </a:endParaRPr>
              </a:p>
            </p:txBody>
          </p:sp>
        </mc:Choice>
        <mc:Fallback>
          <p:sp>
            <p:nvSpPr>
              <p:cNvPr id="112" name="Rectangle 111">
                <a:extLst>
                  <a:ext uri="{FF2B5EF4-FFF2-40B4-BE49-F238E27FC236}">
                    <a16:creationId xmlns:a16="http://schemas.microsoft.com/office/drawing/2014/main" id="{AD34997E-FA1A-204E-BAD2-AE8779912F10}"/>
                  </a:ext>
                </a:extLst>
              </p:cNvPr>
              <p:cNvSpPr>
                <a:spLocks noRot="1" noChangeAspect="1" noMove="1" noResize="1" noEditPoints="1" noAdjustHandles="1" noChangeArrowheads="1" noChangeShapeType="1" noTextEdit="1"/>
              </p:cNvSpPr>
              <p:nvPr/>
            </p:nvSpPr>
            <p:spPr>
              <a:xfrm>
                <a:off x="381766" y="1262174"/>
                <a:ext cx="2532496" cy="453137"/>
              </a:xfrm>
              <a:prstGeom prst="rect">
                <a:avLst/>
              </a:prstGeom>
              <a:blipFill>
                <a:blip r:embed="rId14"/>
                <a:stretch>
                  <a:fillRect l="-300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Rectangle 112">
                <a:extLst>
                  <a:ext uri="{FF2B5EF4-FFF2-40B4-BE49-F238E27FC236}">
                    <a16:creationId xmlns:a16="http://schemas.microsoft.com/office/drawing/2014/main" id="{84767B0C-FAC3-844C-8087-2C40264298B1}"/>
                  </a:ext>
                </a:extLst>
              </p:cNvPr>
              <p:cNvSpPr/>
              <p:nvPr/>
            </p:nvSpPr>
            <p:spPr>
              <a:xfrm>
                <a:off x="400591" y="77272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a:t>
                </a:r>
                <a:endParaRPr lang="en-US" sz="2000" dirty="0">
                  <a:solidFill>
                    <a:schemeClr val="accent4">
                      <a:lumMod val="50000"/>
                    </a:schemeClr>
                  </a:solidFill>
                </a:endParaRPr>
              </a:p>
            </p:txBody>
          </p:sp>
        </mc:Choice>
        <mc:Fallback>
          <p:sp>
            <p:nvSpPr>
              <p:cNvPr id="113" name="Rectangle 112">
                <a:extLst>
                  <a:ext uri="{FF2B5EF4-FFF2-40B4-BE49-F238E27FC236}">
                    <a16:creationId xmlns:a16="http://schemas.microsoft.com/office/drawing/2014/main" id="{84767B0C-FAC3-844C-8087-2C40264298B1}"/>
                  </a:ext>
                </a:extLst>
              </p:cNvPr>
              <p:cNvSpPr>
                <a:spLocks noRot="1" noChangeAspect="1" noMove="1" noResize="1" noEditPoints="1" noAdjustHandles="1" noChangeArrowheads="1" noChangeShapeType="1" noTextEdit="1"/>
              </p:cNvSpPr>
              <p:nvPr/>
            </p:nvSpPr>
            <p:spPr>
              <a:xfrm>
                <a:off x="400591" y="772725"/>
                <a:ext cx="2532496" cy="453137"/>
              </a:xfrm>
              <a:prstGeom prst="rect">
                <a:avLst/>
              </a:prstGeom>
              <a:blipFill>
                <a:blip r:embed="rId15"/>
                <a:stretch>
                  <a:fillRect l="-250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Rectangle 113">
                <a:extLst>
                  <a:ext uri="{FF2B5EF4-FFF2-40B4-BE49-F238E27FC236}">
                    <a16:creationId xmlns:a16="http://schemas.microsoft.com/office/drawing/2014/main" id="{FA0030C8-E4F3-0B4D-B6C3-12F82B2B8436}"/>
                  </a:ext>
                </a:extLst>
              </p:cNvPr>
              <p:cNvSpPr/>
              <p:nvPr/>
            </p:nvSpPr>
            <p:spPr>
              <a:xfrm>
                <a:off x="389575" y="32229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a:t>
                </a:r>
                <a:endParaRPr lang="en-US" sz="2000" dirty="0">
                  <a:solidFill>
                    <a:schemeClr val="accent4">
                      <a:lumMod val="50000"/>
                    </a:schemeClr>
                  </a:solidFill>
                </a:endParaRPr>
              </a:p>
            </p:txBody>
          </p:sp>
        </mc:Choice>
        <mc:Fallback>
          <p:sp>
            <p:nvSpPr>
              <p:cNvPr id="114" name="Rectangle 113">
                <a:extLst>
                  <a:ext uri="{FF2B5EF4-FFF2-40B4-BE49-F238E27FC236}">
                    <a16:creationId xmlns:a16="http://schemas.microsoft.com/office/drawing/2014/main" id="{FA0030C8-E4F3-0B4D-B6C3-12F82B2B8436}"/>
                  </a:ext>
                </a:extLst>
              </p:cNvPr>
              <p:cNvSpPr>
                <a:spLocks noRot="1" noChangeAspect="1" noMove="1" noResize="1" noEditPoints="1" noAdjustHandles="1" noChangeArrowheads="1" noChangeShapeType="1" noTextEdit="1"/>
              </p:cNvSpPr>
              <p:nvPr/>
            </p:nvSpPr>
            <p:spPr>
              <a:xfrm>
                <a:off x="389575" y="322292"/>
                <a:ext cx="2532496" cy="453137"/>
              </a:xfrm>
              <a:prstGeom prst="rect">
                <a:avLst/>
              </a:prstGeom>
              <a:blipFill>
                <a:blip r:embed="rId16"/>
                <a:stretch>
                  <a:fillRect l="-2500" b="-25000"/>
                </a:stretch>
              </a:blipFill>
            </p:spPr>
            <p:txBody>
              <a:bodyPr/>
              <a:lstStyle/>
              <a:p>
                <a:r>
                  <a:rPr lang="en-US">
                    <a:noFill/>
                  </a:rPr>
                  <a:t> </a:t>
                </a:r>
              </a:p>
            </p:txBody>
          </p:sp>
        </mc:Fallback>
      </mc:AlternateContent>
    </p:spTree>
    <p:extLst>
      <p:ext uri="{BB962C8B-B14F-4D97-AF65-F5344CB8AC3E}">
        <p14:creationId xmlns:p14="http://schemas.microsoft.com/office/powerpoint/2010/main" val="1655529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5038015" y="586816"/>
            <a:ext cx="4872572" cy="707886"/>
          </a:xfrm>
          <a:prstGeom prst="rect">
            <a:avLst/>
          </a:prstGeom>
        </p:spPr>
        <p:txBody>
          <a:bodyPr wrap="square">
            <a:spAutoFit/>
          </a:bodyPr>
          <a:lstStyle/>
          <a:p>
            <a:r>
              <a:rPr lang="en-US" sz="4000" dirty="0">
                <a:solidFill>
                  <a:srgbClr val="C00000"/>
                </a:solidFill>
                <a:latin typeface="Avenir Medium" panose="02000503020000020003" pitchFamily="2" charset="0"/>
              </a:rPr>
              <a:t>Self-Attention</a:t>
            </a:r>
            <a:endParaRPr lang="en-US" sz="4000" dirty="0">
              <a:solidFill>
                <a:srgbClr val="C00000"/>
              </a:solidFill>
            </a:endParaRPr>
          </a:p>
        </p:txBody>
      </p:sp>
      <p:grpSp>
        <p:nvGrpSpPr>
          <p:cNvPr id="5" name="Group 4">
            <a:extLst>
              <a:ext uri="{FF2B5EF4-FFF2-40B4-BE49-F238E27FC236}">
                <a16:creationId xmlns:a16="http://schemas.microsoft.com/office/drawing/2014/main" id="{E9642530-54BD-E44C-B7DC-9336BFCB1680}"/>
              </a:ext>
            </a:extLst>
          </p:cNvPr>
          <p:cNvGrpSpPr/>
          <p:nvPr/>
        </p:nvGrpSpPr>
        <p:grpSpPr>
          <a:xfrm rot="16200000">
            <a:off x="5173570" y="4002085"/>
            <a:ext cx="1364224" cy="311369"/>
            <a:chOff x="2297660" y="4140835"/>
            <a:chExt cx="1364224" cy="311369"/>
          </a:xfrm>
        </p:grpSpPr>
        <p:sp>
          <p:nvSpPr>
            <p:cNvPr id="6" name="Rounded Rectangle 5">
              <a:extLst>
                <a:ext uri="{FF2B5EF4-FFF2-40B4-BE49-F238E27FC236}">
                  <a16:creationId xmlns:a16="http://schemas.microsoft.com/office/drawing/2014/main" id="{1B4A158D-7151-E244-9F9B-69E59097D20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CEBC26E-9BDD-0F4F-85EA-DC765F94E9B1}"/>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3A2A59-E42F-BA4D-B316-5192A9087D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6EE102-AEB0-E446-A323-C925CCABCE67}"/>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8E516F-4719-2945-BF65-80314DB1896F}"/>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7A1B4CD-9B19-014D-971A-F62E2B97B2E1}"/>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Arrow 11">
            <a:extLst>
              <a:ext uri="{FF2B5EF4-FFF2-40B4-BE49-F238E27FC236}">
                <a16:creationId xmlns:a16="http://schemas.microsoft.com/office/drawing/2014/main" id="{A5412369-1CCB-8542-A441-8E7FF430B3A1}"/>
              </a:ext>
            </a:extLst>
          </p:cNvPr>
          <p:cNvSpPr/>
          <p:nvPr/>
        </p:nvSpPr>
        <p:spPr>
          <a:xfrm rot="16200000">
            <a:off x="5570859" y="507778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0D7A576E-9DD7-BA4F-9E86-FA066D8D166F}"/>
              </a:ext>
            </a:extLst>
          </p:cNvPr>
          <p:cNvSpPr/>
          <p:nvPr/>
        </p:nvSpPr>
        <p:spPr>
          <a:xfrm>
            <a:off x="6108422" y="398020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8C36A6E-09A5-C741-9FC9-1A72ACC13C93}"/>
              </a:ext>
            </a:extLst>
          </p:cNvPr>
          <p:cNvGrpSpPr/>
          <p:nvPr/>
        </p:nvGrpSpPr>
        <p:grpSpPr>
          <a:xfrm rot="16200000">
            <a:off x="6255731" y="4002085"/>
            <a:ext cx="1364224" cy="311369"/>
            <a:chOff x="2297660" y="4140835"/>
            <a:chExt cx="1364224" cy="311369"/>
          </a:xfrm>
        </p:grpSpPr>
        <p:sp>
          <p:nvSpPr>
            <p:cNvPr id="15" name="Rounded Rectangle 14">
              <a:extLst>
                <a:ext uri="{FF2B5EF4-FFF2-40B4-BE49-F238E27FC236}">
                  <a16:creationId xmlns:a16="http://schemas.microsoft.com/office/drawing/2014/main" id="{22D4B715-9F2C-4D48-948F-C650BEA47FB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E40C50-B9FA-0747-88D9-5169302A4F7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60D14C-E313-E042-8A1A-1573B312189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8992D3A-36BE-F442-A049-E6C1193555A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70C2BF-7AD7-474D-A78A-4D1E404BF6E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D1F488-1640-FE4C-849B-5781759C257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Arrow 20">
            <a:extLst>
              <a:ext uri="{FF2B5EF4-FFF2-40B4-BE49-F238E27FC236}">
                <a16:creationId xmlns:a16="http://schemas.microsoft.com/office/drawing/2014/main" id="{2527F686-C199-8843-9509-FF2C7304B584}"/>
              </a:ext>
            </a:extLst>
          </p:cNvPr>
          <p:cNvSpPr/>
          <p:nvPr/>
        </p:nvSpPr>
        <p:spPr>
          <a:xfrm rot="16200000">
            <a:off x="6653020" y="507778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4301DEB-D5CD-4D4B-8CF6-77455BAF8BA4}"/>
              </a:ext>
            </a:extLst>
          </p:cNvPr>
          <p:cNvSpPr/>
          <p:nvPr/>
        </p:nvSpPr>
        <p:spPr>
          <a:xfrm>
            <a:off x="7190583" y="398020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DE36D20-7A20-5443-80AA-EA1C11F41319}"/>
              </a:ext>
            </a:extLst>
          </p:cNvPr>
          <p:cNvGrpSpPr/>
          <p:nvPr/>
        </p:nvGrpSpPr>
        <p:grpSpPr>
          <a:xfrm rot="16200000">
            <a:off x="7310490" y="4002085"/>
            <a:ext cx="1364224" cy="311369"/>
            <a:chOff x="2297660" y="4140835"/>
            <a:chExt cx="1364224" cy="311369"/>
          </a:xfrm>
        </p:grpSpPr>
        <p:sp>
          <p:nvSpPr>
            <p:cNvPr id="24" name="Rounded Rectangle 23">
              <a:extLst>
                <a:ext uri="{FF2B5EF4-FFF2-40B4-BE49-F238E27FC236}">
                  <a16:creationId xmlns:a16="http://schemas.microsoft.com/office/drawing/2014/main" id="{BCAB9139-B0A9-CF49-809E-E2BDE6F4CBA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CC6473-451C-BF45-AAAE-B903C5EC7B9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19ECA7-547C-7F4A-9B17-34980B6FCA6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C78B9BB-8D10-D44A-9876-4149F6E7D64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0C8ECA4-A41C-9B48-9FC2-D5F1BA64E5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9BC257C-96DA-744E-A5ED-25FC295FE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FFCE054D-0C3C-D840-A02E-912BE566543F}"/>
              </a:ext>
            </a:extLst>
          </p:cNvPr>
          <p:cNvSpPr/>
          <p:nvPr/>
        </p:nvSpPr>
        <p:spPr>
          <a:xfrm rot="16200000">
            <a:off x="7707779" y="507778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9E27A360-148A-6C4E-B43F-DCE2ABB7D688}"/>
              </a:ext>
            </a:extLst>
          </p:cNvPr>
          <p:cNvSpPr/>
          <p:nvPr/>
        </p:nvSpPr>
        <p:spPr>
          <a:xfrm>
            <a:off x="8245342" y="398020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40A185C-4653-FE4E-9935-5013ECEF6720}"/>
              </a:ext>
            </a:extLst>
          </p:cNvPr>
          <p:cNvGrpSpPr/>
          <p:nvPr/>
        </p:nvGrpSpPr>
        <p:grpSpPr>
          <a:xfrm rot="16200000">
            <a:off x="8398734" y="4002084"/>
            <a:ext cx="1364224" cy="311369"/>
            <a:chOff x="2297660" y="4140835"/>
            <a:chExt cx="1364224" cy="311369"/>
          </a:xfrm>
        </p:grpSpPr>
        <p:sp>
          <p:nvSpPr>
            <p:cNvPr id="33" name="Rounded Rectangle 32">
              <a:extLst>
                <a:ext uri="{FF2B5EF4-FFF2-40B4-BE49-F238E27FC236}">
                  <a16:creationId xmlns:a16="http://schemas.microsoft.com/office/drawing/2014/main" id="{D3EBCC05-4CD2-8E4E-A231-5026207E7B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EE14B4-4ACA-3043-A49B-B6876F540B0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B9E5ABE-9FDC-4C44-A56C-B8DCA676EEF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C3EA56-2944-1345-9172-7B1099F0F6B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6A7AF-E88D-3746-8B9D-19CE48F6907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05184E8-AF50-B44B-9473-5B272C1CEA2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ight Arrow 38">
            <a:extLst>
              <a:ext uri="{FF2B5EF4-FFF2-40B4-BE49-F238E27FC236}">
                <a16:creationId xmlns:a16="http://schemas.microsoft.com/office/drawing/2014/main" id="{4E07EE15-B6F7-FF41-B29A-88F759745D4D}"/>
              </a:ext>
            </a:extLst>
          </p:cNvPr>
          <p:cNvSpPr/>
          <p:nvPr/>
        </p:nvSpPr>
        <p:spPr>
          <a:xfrm rot="16200000">
            <a:off x="8796023" y="507778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BB17C68B-B695-974A-B445-55F22658AB3B}"/>
              </a:ext>
            </a:extLst>
          </p:cNvPr>
          <p:cNvSpPr txBox="1">
            <a:spLocks/>
          </p:cNvSpPr>
          <p:nvPr/>
        </p:nvSpPr>
        <p:spPr>
          <a:xfrm>
            <a:off x="5441939" y="551166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1" name="Content Placeholder 2">
            <a:extLst>
              <a:ext uri="{FF2B5EF4-FFF2-40B4-BE49-F238E27FC236}">
                <a16:creationId xmlns:a16="http://schemas.microsoft.com/office/drawing/2014/main" id="{7300AE59-1791-164A-A8A7-174DCDA20231}"/>
              </a:ext>
            </a:extLst>
          </p:cNvPr>
          <p:cNvSpPr txBox="1">
            <a:spLocks/>
          </p:cNvSpPr>
          <p:nvPr/>
        </p:nvSpPr>
        <p:spPr>
          <a:xfrm>
            <a:off x="6299925" y="55116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2" name="Content Placeholder 2">
            <a:extLst>
              <a:ext uri="{FF2B5EF4-FFF2-40B4-BE49-F238E27FC236}">
                <a16:creationId xmlns:a16="http://schemas.microsoft.com/office/drawing/2014/main" id="{F72705D6-E1E4-9D4F-9153-7627CF9C22C1}"/>
              </a:ext>
            </a:extLst>
          </p:cNvPr>
          <p:cNvSpPr txBox="1">
            <a:spLocks/>
          </p:cNvSpPr>
          <p:nvPr/>
        </p:nvSpPr>
        <p:spPr>
          <a:xfrm>
            <a:off x="7336716" y="552446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3" name="Content Placeholder 2">
            <a:extLst>
              <a:ext uri="{FF2B5EF4-FFF2-40B4-BE49-F238E27FC236}">
                <a16:creationId xmlns:a16="http://schemas.microsoft.com/office/drawing/2014/main" id="{F9196B0D-018B-3748-B07B-72FFE899B96B}"/>
              </a:ext>
            </a:extLst>
          </p:cNvPr>
          <p:cNvSpPr txBox="1">
            <a:spLocks/>
          </p:cNvSpPr>
          <p:nvPr/>
        </p:nvSpPr>
        <p:spPr>
          <a:xfrm>
            <a:off x="8459670" y="553725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4" name="Content Placeholder 2">
            <a:extLst>
              <a:ext uri="{FF2B5EF4-FFF2-40B4-BE49-F238E27FC236}">
                <a16:creationId xmlns:a16="http://schemas.microsoft.com/office/drawing/2014/main" id="{75BA173D-D600-CF48-8575-EA5CE4AD0F40}"/>
              </a:ext>
            </a:extLst>
          </p:cNvPr>
          <p:cNvSpPr txBox="1">
            <a:spLocks/>
          </p:cNvSpPr>
          <p:nvPr/>
        </p:nvSpPr>
        <p:spPr>
          <a:xfrm>
            <a:off x="5753264" y="610710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45" name="Content Placeholder 2">
                <a:extLst>
                  <a:ext uri="{FF2B5EF4-FFF2-40B4-BE49-F238E27FC236}">
                    <a16:creationId xmlns:a16="http://schemas.microsoft.com/office/drawing/2014/main" id="{C7954CBE-7BA0-464F-B3E0-35DEDEB0C988}"/>
                  </a:ext>
                </a:extLst>
              </p:cNvPr>
              <p:cNvSpPr txBox="1">
                <a:spLocks/>
              </p:cNvSpPr>
              <p:nvPr/>
            </p:nvSpPr>
            <p:spPr>
              <a:xfrm>
                <a:off x="5613423" y="2918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5" name="Content Placeholder 2">
                <a:extLst>
                  <a:ext uri="{FF2B5EF4-FFF2-40B4-BE49-F238E27FC236}">
                    <a16:creationId xmlns:a16="http://schemas.microsoft.com/office/drawing/2014/main" id="{C7954CBE-7BA0-464F-B3E0-35DEDEB0C988}"/>
                  </a:ext>
                </a:extLst>
              </p:cNvPr>
              <p:cNvSpPr txBox="1">
                <a:spLocks noRot="1" noChangeAspect="1" noMove="1" noResize="1" noEditPoints="1" noAdjustHandles="1" noChangeArrowheads="1" noChangeShapeType="1" noTextEdit="1"/>
              </p:cNvSpPr>
              <p:nvPr/>
            </p:nvSpPr>
            <p:spPr>
              <a:xfrm>
                <a:off x="5613423" y="2918899"/>
                <a:ext cx="466367" cy="503588"/>
              </a:xfrm>
              <a:prstGeom prst="rect">
                <a:avLst/>
              </a:prstGeom>
              <a:blipFill>
                <a:blip r:embed="rId3"/>
                <a:stretch>
                  <a:fillRect l="-5405" r="-5405"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Content Placeholder 2">
                <a:extLst>
                  <a:ext uri="{FF2B5EF4-FFF2-40B4-BE49-F238E27FC236}">
                    <a16:creationId xmlns:a16="http://schemas.microsoft.com/office/drawing/2014/main" id="{87C96F60-53D8-204C-98AB-44A84B27BC7E}"/>
                  </a:ext>
                </a:extLst>
              </p:cNvPr>
              <p:cNvSpPr txBox="1">
                <a:spLocks/>
              </p:cNvSpPr>
              <p:nvPr/>
            </p:nvSpPr>
            <p:spPr>
              <a:xfrm>
                <a:off x="6647803" y="294296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6" name="Content Placeholder 2">
                <a:extLst>
                  <a:ext uri="{FF2B5EF4-FFF2-40B4-BE49-F238E27FC236}">
                    <a16:creationId xmlns:a16="http://schemas.microsoft.com/office/drawing/2014/main" id="{87C96F60-53D8-204C-98AB-44A84B27BC7E}"/>
                  </a:ext>
                </a:extLst>
              </p:cNvPr>
              <p:cNvSpPr txBox="1">
                <a:spLocks noRot="1" noChangeAspect="1" noMove="1" noResize="1" noEditPoints="1" noAdjustHandles="1" noChangeArrowheads="1" noChangeShapeType="1" noTextEdit="1"/>
              </p:cNvSpPr>
              <p:nvPr/>
            </p:nvSpPr>
            <p:spPr>
              <a:xfrm>
                <a:off x="6647803" y="2942961"/>
                <a:ext cx="466367" cy="503588"/>
              </a:xfrm>
              <a:prstGeom prst="rect">
                <a:avLst/>
              </a:prstGeom>
              <a:blipFill>
                <a:blip r:embed="rId4"/>
                <a:stretch>
                  <a:fillRect l="-5263" r="-263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07F3F50C-D2B9-A94C-A773-6B061DA9208E}"/>
                  </a:ext>
                </a:extLst>
              </p:cNvPr>
              <p:cNvSpPr txBox="1">
                <a:spLocks/>
              </p:cNvSpPr>
              <p:nvPr/>
            </p:nvSpPr>
            <p:spPr>
              <a:xfrm>
                <a:off x="7760406" y="29429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7" name="Content Placeholder 2">
                <a:extLst>
                  <a:ext uri="{FF2B5EF4-FFF2-40B4-BE49-F238E27FC236}">
                    <a16:creationId xmlns:a16="http://schemas.microsoft.com/office/drawing/2014/main" id="{07F3F50C-D2B9-A94C-A773-6B061DA9208E}"/>
                  </a:ext>
                </a:extLst>
              </p:cNvPr>
              <p:cNvSpPr txBox="1">
                <a:spLocks noRot="1" noChangeAspect="1" noMove="1" noResize="1" noEditPoints="1" noAdjustHandles="1" noChangeArrowheads="1" noChangeShapeType="1" noTextEdit="1"/>
              </p:cNvSpPr>
              <p:nvPr/>
            </p:nvSpPr>
            <p:spPr>
              <a:xfrm>
                <a:off x="7760406" y="2942997"/>
                <a:ext cx="466367" cy="503588"/>
              </a:xfrm>
              <a:prstGeom prst="rect">
                <a:avLst/>
              </a:prstGeom>
              <a:blipFill>
                <a:blip r:embed="rId5"/>
                <a:stretch>
                  <a:fillRect l="-5405" r="-270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63DB787B-4C43-5D4F-9EC7-620B1078DE6F}"/>
                  </a:ext>
                </a:extLst>
              </p:cNvPr>
              <p:cNvSpPr txBox="1">
                <a:spLocks/>
              </p:cNvSpPr>
              <p:nvPr/>
            </p:nvSpPr>
            <p:spPr>
              <a:xfrm>
                <a:off x="8838586" y="293118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63DB787B-4C43-5D4F-9EC7-620B1078DE6F}"/>
                  </a:ext>
                </a:extLst>
              </p:cNvPr>
              <p:cNvSpPr txBox="1">
                <a:spLocks noRot="1" noChangeAspect="1" noMove="1" noResize="1" noEditPoints="1" noAdjustHandles="1" noChangeArrowheads="1" noChangeShapeType="1" noTextEdit="1"/>
              </p:cNvSpPr>
              <p:nvPr/>
            </p:nvSpPr>
            <p:spPr>
              <a:xfrm>
                <a:off x="8838586" y="2931189"/>
                <a:ext cx="466367" cy="503588"/>
              </a:xfrm>
              <a:prstGeom prst="rect">
                <a:avLst/>
              </a:prstGeom>
              <a:blipFill>
                <a:blip r:embed="rId6"/>
                <a:stretch>
                  <a:fillRect l="-5405" r="-270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DD052F94-D628-5E4B-9E23-633ADF2B9486}"/>
                  </a:ext>
                </a:extLst>
              </p:cNvPr>
              <p:cNvSpPr txBox="1">
                <a:spLocks/>
              </p:cNvSpPr>
              <p:nvPr/>
            </p:nvSpPr>
            <p:spPr>
              <a:xfrm>
                <a:off x="242593" y="3007873"/>
                <a:ext cx="4203377"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word’s </a:t>
                </a:r>
                <a:r>
                  <a:rPr lang="en-US" sz="2000" b="1" dirty="0">
                    <a:solidFill>
                      <a:srgbClr val="7030A0"/>
                    </a:solidFill>
                    <a:latin typeface="Avenir Light" panose="020B0402020203020204" pitchFamily="34" charset="77"/>
                  </a:rPr>
                  <a:t>value</a:t>
                </a:r>
                <a:r>
                  <a:rPr lang="en-US" sz="2000" b="1" dirty="0">
                    <a:solidFill>
                      <a:srgbClr val="C00000"/>
                    </a:solidFill>
                    <a:latin typeface="Avenir Light" panose="020B0402020203020204" pitchFamily="34" charset="77"/>
                  </a:rPr>
                  <a:t> vector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latin typeface="Avenir Light" panose="020B0402020203020204" pitchFamily="34" charset="77"/>
                  </a:rPr>
                  <a:t>better vector z</a:t>
                </a:r>
                <a:r>
                  <a:rPr lang="en-US" sz="2000" b="1" baseline="-25000" dirty="0">
                    <a:latin typeface="Avenir Light" panose="020B0402020203020204" pitchFamily="34" charset="77"/>
                  </a:rPr>
                  <a:t>1</a:t>
                </a:r>
              </a:p>
            </p:txBody>
          </p:sp>
        </mc:Choice>
        <mc:Fallback>
          <p:sp>
            <p:nvSpPr>
              <p:cNvPr id="78" name="Content Placeholder 2">
                <a:extLst>
                  <a:ext uri="{FF2B5EF4-FFF2-40B4-BE49-F238E27FC236}">
                    <a16:creationId xmlns:a16="http://schemas.microsoft.com/office/drawing/2014/main" id="{DD052F94-D628-5E4B-9E23-633ADF2B9486}"/>
                  </a:ext>
                </a:extLst>
              </p:cNvPr>
              <p:cNvSpPr txBox="1">
                <a:spLocks noRot="1" noChangeAspect="1" noMove="1" noResize="1" noEditPoints="1" noAdjustHandles="1" noChangeArrowheads="1" noChangeShapeType="1" noTextEdit="1"/>
              </p:cNvSpPr>
              <p:nvPr/>
            </p:nvSpPr>
            <p:spPr>
              <a:xfrm>
                <a:off x="242593" y="3007873"/>
                <a:ext cx="4203377" cy="1429838"/>
              </a:xfrm>
              <a:prstGeom prst="rect">
                <a:avLst/>
              </a:prstGeom>
              <a:blipFill>
                <a:blip r:embed="rId7"/>
                <a:stretch>
                  <a:fillRect l="-1813" r="-3021"/>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D41C7268-B42B-D744-9004-96F2883B9183}"/>
              </a:ext>
            </a:extLst>
          </p:cNvPr>
          <p:cNvCxnSpPr>
            <a:cxnSpLocks/>
          </p:cNvCxnSpPr>
          <p:nvPr/>
        </p:nvCxnSpPr>
        <p:spPr>
          <a:xfrm>
            <a:off x="4558352" y="136478"/>
            <a:ext cx="1" cy="6564573"/>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D29FA24C-83E6-AF4D-9944-87B471F33D0B}"/>
                  </a:ext>
                </a:extLst>
              </p:cNvPr>
              <p:cNvSpPr/>
              <p:nvPr/>
            </p:nvSpPr>
            <p:spPr>
              <a:xfrm>
                <a:off x="122834" y="5010309"/>
                <a:ext cx="4427436" cy="453137"/>
              </a:xfrm>
              <a:prstGeom prst="rect">
                <a:avLst/>
              </a:prstGeom>
            </p:spPr>
            <p:txBody>
              <a:bodyPr wrap="square">
                <a:spAutoFit/>
              </a:bodyPr>
              <a:lstStyle/>
              <a:p>
                <a:r>
                  <a:rPr lang="en-US" sz="2000" b="1" dirty="0">
                    <a:solidFill>
                      <a:srgbClr val="7030A0"/>
                    </a:solidFill>
                    <a:latin typeface="Avenir Light" panose="020B0402020203020204" pitchFamily="34" charset="77"/>
                  </a:rPr>
                  <a:t>z</a:t>
                </a:r>
                <a:r>
                  <a:rPr lang="en-US" sz="2000" b="1" baseline="-25000" dirty="0">
                    <a:solidFill>
                      <a:srgbClr val="7030A0"/>
                    </a:solidFill>
                    <a:latin typeface="Avenir Light" panose="020B0402020203020204" pitchFamily="34" charset="77"/>
                  </a:rPr>
                  <a:t>1</a:t>
                </a:r>
                <a:r>
                  <a:rPr lang="en-US" sz="2000" b="1" baseline="-25000" dirty="0">
                    <a:latin typeface="Avenir Light" panose="020B0402020203020204" pitchFamily="34" charset="77"/>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2</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3</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4</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a:t>
                </a:r>
                <a:endParaRPr lang="en-US" sz="2000" dirty="0">
                  <a:solidFill>
                    <a:schemeClr val="accent5">
                      <a:lumMod val="50000"/>
                    </a:schemeClr>
                  </a:solidFill>
                </a:endParaRPr>
              </a:p>
            </p:txBody>
          </p:sp>
        </mc:Choice>
        <mc:Fallback>
          <p:sp>
            <p:nvSpPr>
              <p:cNvPr id="80" name="Rectangle 79">
                <a:extLst>
                  <a:ext uri="{FF2B5EF4-FFF2-40B4-BE49-F238E27FC236}">
                    <a16:creationId xmlns:a16="http://schemas.microsoft.com/office/drawing/2014/main" id="{D29FA24C-83E6-AF4D-9944-87B471F33D0B}"/>
                  </a:ext>
                </a:extLst>
              </p:cNvPr>
              <p:cNvSpPr>
                <a:spLocks noRot="1" noChangeAspect="1" noMove="1" noResize="1" noEditPoints="1" noAdjustHandles="1" noChangeArrowheads="1" noChangeShapeType="1" noTextEdit="1"/>
              </p:cNvSpPr>
              <p:nvPr/>
            </p:nvSpPr>
            <p:spPr>
              <a:xfrm>
                <a:off x="122834" y="5010309"/>
                <a:ext cx="4427436" cy="453137"/>
              </a:xfrm>
              <a:prstGeom prst="rect">
                <a:avLst/>
              </a:prstGeom>
              <a:blipFill>
                <a:blip r:embed="rId8"/>
                <a:stretch>
                  <a:fillRect l="-1429" b="-21622"/>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0D918BB5-F6D5-E14A-B602-5C46AB09DCCA}"/>
              </a:ext>
            </a:extLst>
          </p:cNvPr>
          <p:cNvGrpSpPr/>
          <p:nvPr/>
        </p:nvGrpSpPr>
        <p:grpSpPr>
          <a:xfrm>
            <a:off x="5652630" y="1629044"/>
            <a:ext cx="311369" cy="830216"/>
            <a:chOff x="1094892" y="3913966"/>
            <a:chExt cx="311369" cy="830216"/>
          </a:xfrm>
        </p:grpSpPr>
        <p:sp>
          <p:nvSpPr>
            <p:cNvPr id="82" name="Rounded Rectangle 81">
              <a:extLst>
                <a:ext uri="{FF2B5EF4-FFF2-40B4-BE49-F238E27FC236}">
                  <a16:creationId xmlns:a16="http://schemas.microsoft.com/office/drawing/2014/main" id="{341D2BDD-D334-D240-B027-92E13C7C3087}"/>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78F246E-04D0-614F-89BD-0F755AB2CFF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D8FABF3-1CF2-8641-B757-E8D0A9090574}"/>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D17A054-392C-6D42-B0FB-58F7B010E850}"/>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55C2CEE2-EA3C-D141-AEF7-B5B2E95A3805}"/>
              </a:ext>
            </a:extLst>
          </p:cNvPr>
          <p:cNvGrpSpPr/>
          <p:nvPr/>
        </p:nvGrpSpPr>
        <p:grpSpPr>
          <a:xfrm>
            <a:off x="6053421" y="1639455"/>
            <a:ext cx="311369" cy="830216"/>
            <a:chOff x="1482035" y="3910729"/>
            <a:chExt cx="311369" cy="830216"/>
          </a:xfrm>
        </p:grpSpPr>
        <p:sp>
          <p:nvSpPr>
            <p:cNvPr id="95" name="Rounded Rectangle 94">
              <a:extLst>
                <a:ext uri="{FF2B5EF4-FFF2-40B4-BE49-F238E27FC236}">
                  <a16:creationId xmlns:a16="http://schemas.microsoft.com/office/drawing/2014/main" id="{180835AB-D295-7D46-95D5-51D2A7A629F1}"/>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3B025BC-8951-2143-81F5-DDDD658054E5}"/>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2AE81C3-DD95-594F-AAB2-092E9FAB6DF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84BB70F-4018-7046-96C7-564BC1D6958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743D5034-8B99-3149-B2F0-7E296370F21B}"/>
              </a:ext>
            </a:extLst>
          </p:cNvPr>
          <p:cNvGrpSpPr/>
          <p:nvPr/>
        </p:nvGrpSpPr>
        <p:grpSpPr>
          <a:xfrm>
            <a:off x="6448094" y="1639455"/>
            <a:ext cx="311369" cy="830216"/>
            <a:chOff x="1876708" y="3910729"/>
            <a:chExt cx="311369" cy="830216"/>
          </a:xfrm>
        </p:grpSpPr>
        <p:sp>
          <p:nvSpPr>
            <p:cNvPr id="100" name="Rounded Rectangle 99">
              <a:extLst>
                <a:ext uri="{FF2B5EF4-FFF2-40B4-BE49-F238E27FC236}">
                  <a16:creationId xmlns:a16="http://schemas.microsoft.com/office/drawing/2014/main" id="{228D3E07-382A-3B43-9A33-256EDA22D0C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0059937-BA9B-D643-BAE7-6468A88391F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DB41ED1-9FBD-D841-894B-62FB27C9E41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69F6867-8FF1-8E41-A7DC-724A7BE2D62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7C41D961-8DFB-F142-967F-581663E56410}"/>
              </a:ext>
            </a:extLst>
          </p:cNvPr>
          <p:cNvSpPr/>
          <p:nvPr/>
        </p:nvSpPr>
        <p:spPr>
          <a:xfrm>
            <a:off x="5580410" y="2486863"/>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05" name="Rectangle 104">
            <a:extLst>
              <a:ext uri="{FF2B5EF4-FFF2-40B4-BE49-F238E27FC236}">
                <a16:creationId xmlns:a16="http://schemas.microsoft.com/office/drawing/2014/main" id="{38BB1A3D-6847-4246-9BCB-B5B0782B610C}"/>
              </a:ext>
            </a:extLst>
          </p:cNvPr>
          <p:cNvSpPr/>
          <p:nvPr/>
        </p:nvSpPr>
        <p:spPr>
          <a:xfrm>
            <a:off x="6037374" y="2500511"/>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06" name="Rectangle 105">
            <a:extLst>
              <a:ext uri="{FF2B5EF4-FFF2-40B4-BE49-F238E27FC236}">
                <a16:creationId xmlns:a16="http://schemas.microsoft.com/office/drawing/2014/main" id="{B9DAD0F7-277E-2742-BF08-D56FA0CC9BD8}"/>
              </a:ext>
            </a:extLst>
          </p:cNvPr>
          <p:cNvSpPr/>
          <p:nvPr/>
        </p:nvSpPr>
        <p:spPr>
          <a:xfrm>
            <a:off x="6415746" y="2491202"/>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mc:AlternateContent xmlns:mc="http://schemas.openxmlformats.org/markup-compatibility/2006">
        <mc:Choice xmlns:a14="http://schemas.microsoft.com/office/drawing/2010/main" Requires="a14">
          <p:sp>
            <p:nvSpPr>
              <p:cNvPr id="107" name="Rectangle 106">
                <a:extLst>
                  <a:ext uri="{FF2B5EF4-FFF2-40B4-BE49-F238E27FC236}">
                    <a16:creationId xmlns:a16="http://schemas.microsoft.com/office/drawing/2014/main" id="{03019C5C-9229-614F-989F-E133704438C8}"/>
                  </a:ext>
                </a:extLst>
              </p:cNvPr>
              <p:cNvSpPr/>
              <p:nvPr/>
            </p:nvSpPr>
            <p:spPr>
              <a:xfrm>
                <a:off x="2375056" y="1826599"/>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07" name="Rectangle 106">
                <a:extLst>
                  <a:ext uri="{FF2B5EF4-FFF2-40B4-BE49-F238E27FC236}">
                    <a16:creationId xmlns:a16="http://schemas.microsoft.com/office/drawing/2014/main" id="{03019C5C-9229-614F-989F-E133704438C8}"/>
                  </a:ext>
                </a:extLst>
              </p:cNvPr>
              <p:cNvSpPr>
                <a:spLocks noRot="1" noChangeAspect="1" noMove="1" noResize="1" noEditPoints="1" noAdjustHandles="1" noChangeArrowheads="1" noChangeShapeType="1" noTextEdit="1"/>
              </p:cNvSpPr>
              <p:nvPr/>
            </p:nvSpPr>
            <p:spPr>
              <a:xfrm>
                <a:off x="2375056" y="1826599"/>
                <a:ext cx="2255457" cy="400110"/>
              </a:xfrm>
              <a:prstGeom prst="rect">
                <a:avLst/>
              </a:prstGeom>
              <a:blipFill>
                <a:blip r:embed="rId9"/>
                <a:stretch>
                  <a:fillRect l="-3371"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Rectangle 107">
                <a:extLst>
                  <a:ext uri="{FF2B5EF4-FFF2-40B4-BE49-F238E27FC236}">
                    <a16:creationId xmlns:a16="http://schemas.microsoft.com/office/drawing/2014/main" id="{14B584BB-3D37-AB45-8779-5C904506521C}"/>
                  </a:ext>
                </a:extLst>
              </p:cNvPr>
              <p:cNvSpPr/>
              <p:nvPr/>
            </p:nvSpPr>
            <p:spPr>
              <a:xfrm>
                <a:off x="2375056" y="1385617"/>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08" name="Rectangle 107">
                <a:extLst>
                  <a:ext uri="{FF2B5EF4-FFF2-40B4-BE49-F238E27FC236}">
                    <a16:creationId xmlns:a16="http://schemas.microsoft.com/office/drawing/2014/main" id="{14B584BB-3D37-AB45-8779-5C904506521C}"/>
                  </a:ext>
                </a:extLst>
              </p:cNvPr>
              <p:cNvSpPr>
                <a:spLocks noRot="1" noChangeAspect="1" noMove="1" noResize="1" noEditPoints="1" noAdjustHandles="1" noChangeArrowheads="1" noChangeShapeType="1" noTextEdit="1"/>
              </p:cNvSpPr>
              <p:nvPr/>
            </p:nvSpPr>
            <p:spPr>
              <a:xfrm>
                <a:off x="2375056" y="1385617"/>
                <a:ext cx="2444350" cy="400110"/>
              </a:xfrm>
              <a:prstGeom prst="rect">
                <a:avLst/>
              </a:prstGeom>
              <a:blipFill>
                <a:blip r:embed="rId10"/>
                <a:stretch>
                  <a:fillRect l="-3109"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Rectangle 108">
                <a:extLst>
                  <a:ext uri="{FF2B5EF4-FFF2-40B4-BE49-F238E27FC236}">
                    <a16:creationId xmlns:a16="http://schemas.microsoft.com/office/drawing/2014/main" id="{A8FCF711-105E-C24C-99DC-209FE6A46CFB}"/>
                  </a:ext>
                </a:extLst>
              </p:cNvPr>
              <p:cNvSpPr/>
              <p:nvPr/>
            </p:nvSpPr>
            <p:spPr>
              <a:xfrm>
                <a:off x="2375057" y="870526"/>
                <a:ext cx="220219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accent4">
                      <a:lumMod val="50000"/>
                    </a:schemeClr>
                  </a:solidFill>
                </a:endParaRPr>
              </a:p>
            </p:txBody>
          </p:sp>
        </mc:Choice>
        <mc:Fallback>
          <p:sp>
            <p:nvSpPr>
              <p:cNvPr id="109" name="Rectangle 108">
                <a:extLst>
                  <a:ext uri="{FF2B5EF4-FFF2-40B4-BE49-F238E27FC236}">
                    <a16:creationId xmlns:a16="http://schemas.microsoft.com/office/drawing/2014/main" id="{A8FCF711-105E-C24C-99DC-209FE6A46CFB}"/>
                  </a:ext>
                </a:extLst>
              </p:cNvPr>
              <p:cNvSpPr>
                <a:spLocks noRot="1" noChangeAspect="1" noMove="1" noResize="1" noEditPoints="1" noAdjustHandles="1" noChangeArrowheads="1" noChangeShapeType="1" noTextEdit="1"/>
              </p:cNvSpPr>
              <p:nvPr/>
            </p:nvSpPr>
            <p:spPr>
              <a:xfrm>
                <a:off x="2375057" y="870526"/>
                <a:ext cx="2202190" cy="400110"/>
              </a:xfrm>
              <a:prstGeom prst="rect">
                <a:avLst/>
              </a:prstGeom>
              <a:blipFill>
                <a:blip r:embed="rId11"/>
                <a:stretch>
                  <a:fillRect t="-625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Rectangle 109">
                <a:extLst>
                  <a:ext uri="{FF2B5EF4-FFF2-40B4-BE49-F238E27FC236}">
                    <a16:creationId xmlns:a16="http://schemas.microsoft.com/office/drawing/2014/main" id="{5D501CDD-A4D1-EF4B-AA4F-2C9A4803C170}"/>
                  </a:ext>
                </a:extLst>
              </p:cNvPr>
              <p:cNvSpPr/>
              <p:nvPr/>
            </p:nvSpPr>
            <p:spPr>
              <a:xfrm>
                <a:off x="2389364" y="41738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10" name="Rectangle 109">
                <a:extLst>
                  <a:ext uri="{FF2B5EF4-FFF2-40B4-BE49-F238E27FC236}">
                    <a16:creationId xmlns:a16="http://schemas.microsoft.com/office/drawing/2014/main" id="{5D501CDD-A4D1-EF4B-AA4F-2C9A4803C170}"/>
                  </a:ext>
                </a:extLst>
              </p:cNvPr>
              <p:cNvSpPr>
                <a:spLocks noRot="1" noChangeAspect="1" noMove="1" noResize="1" noEditPoints="1" noAdjustHandles="1" noChangeArrowheads="1" noChangeShapeType="1" noTextEdit="1"/>
              </p:cNvSpPr>
              <p:nvPr/>
            </p:nvSpPr>
            <p:spPr>
              <a:xfrm>
                <a:off x="2389364" y="417389"/>
                <a:ext cx="2444350" cy="400110"/>
              </a:xfrm>
              <a:prstGeom prst="rect">
                <a:avLst/>
              </a:prstGeom>
              <a:blipFill>
                <a:blip r:embed="rId12"/>
                <a:stretch>
                  <a:fillRect l="-3109"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Rectangle 110">
                <a:extLst>
                  <a:ext uri="{FF2B5EF4-FFF2-40B4-BE49-F238E27FC236}">
                    <a16:creationId xmlns:a16="http://schemas.microsoft.com/office/drawing/2014/main" id="{F730F304-640D-F745-80EA-5D2119B2340A}"/>
                  </a:ext>
                </a:extLst>
              </p:cNvPr>
              <p:cNvSpPr/>
              <p:nvPr/>
            </p:nvSpPr>
            <p:spPr>
              <a:xfrm>
                <a:off x="400591" y="175162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a:t>
                </a:r>
                <a:endParaRPr lang="en-US" sz="2000" dirty="0">
                  <a:solidFill>
                    <a:schemeClr val="accent4">
                      <a:lumMod val="50000"/>
                    </a:schemeClr>
                  </a:solidFill>
                </a:endParaRPr>
              </a:p>
            </p:txBody>
          </p:sp>
        </mc:Choice>
        <mc:Fallback>
          <p:sp>
            <p:nvSpPr>
              <p:cNvPr id="111" name="Rectangle 110">
                <a:extLst>
                  <a:ext uri="{FF2B5EF4-FFF2-40B4-BE49-F238E27FC236}">
                    <a16:creationId xmlns:a16="http://schemas.microsoft.com/office/drawing/2014/main" id="{F730F304-640D-F745-80EA-5D2119B2340A}"/>
                  </a:ext>
                </a:extLst>
              </p:cNvPr>
              <p:cNvSpPr>
                <a:spLocks noRot="1" noChangeAspect="1" noMove="1" noResize="1" noEditPoints="1" noAdjustHandles="1" noChangeArrowheads="1" noChangeShapeType="1" noTextEdit="1"/>
              </p:cNvSpPr>
              <p:nvPr/>
            </p:nvSpPr>
            <p:spPr>
              <a:xfrm>
                <a:off x="400591" y="1751623"/>
                <a:ext cx="2532496" cy="453137"/>
              </a:xfrm>
              <a:prstGeom prst="rect">
                <a:avLst/>
              </a:prstGeom>
              <a:blipFill>
                <a:blip r:embed="rId13"/>
                <a:stretch>
                  <a:fillRect l="-250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 name="Rectangle 111">
                <a:extLst>
                  <a:ext uri="{FF2B5EF4-FFF2-40B4-BE49-F238E27FC236}">
                    <a16:creationId xmlns:a16="http://schemas.microsoft.com/office/drawing/2014/main" id="{AD34997E-FA1A-204E-BAD2-AE8779912F10}"/>
                  </a:ext>
                </a:extLst>
              </p:cNvPr>
              <p:cNvSpPr/>
              <p:nvPr/>
            </p:nvSpPr>
            <p:spPr>
              <a:xfrm>
                <a:off x="381766" y="126217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a:t>
                </a:r>
                <a:endParaRPr lang="en-US" sz="2000" dirty="0">
                  <a:solidFill>
                    <a:schemeClr val="accent4">
                      <a:lumMod val="50000"/>
                    </a:schemeClr>
                  </a:solidFill>
                </a:endParaRPr>
              </a:p>
            </p:txBody>
          </p:sp>
        </mc:Choice>
        <mc:Fallback>
          <p:sp>
            <p:nvSpPr>
              <p:cNvPr id="112" name="Rectangle 111">
                <a:extLst>
                  <a:ext uri="{FF2B5EF4-FFF2-40B4-BE49-F238E27FC236}">
                    <a16:creationId xmlns:a16="http://schemas.microsoft.com/office/drawing/2014/main" id="{AD34997E-FA1A-204E-BAD2-AE8779912F10}"/>
                  </a:ext>
                </a:extLst>
              </p:cNvPr>
              <p:cNvSpPr>
                <a:spLocks noRot="1" noChangeAspect="1" noMove="1" noResize="1" noEditPoints="1" noAdjustHandles="1" noChangeArrowheads="1" noChangeShapeType="1" noTextEdit="1"/>
              </p:cNvSpPr>
              <p:nvPr/>
            </p:nvSpPr>
            <p:spPr>
              <a:xfrm>
                <a:off x="381766" y="1262174"/>
                <a:ext cx="2532496" cy="453137"/>
              </a:xfrm>
              <a:prstGeom prst="rect">
                <a:avLst/>
              </a:prstGeom>
              <a:blipFill>
                <a:blip r:embed="rId14"/>
                <a:stretch>
                  <a:fillRect l="-300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Rectangle 112">
                <a:extLst>
                  <a:ext uri="{FF2B5EF4-FFF2-40B4-BE49-F238E27FC236}">
                    <a16:creationId xmlns:a16="http://schemas.microsoft.com/office/drawing/2014/main" id="{84767B0C-FAC3-844C-8087-2C40264298B1}"/>
                  </a:ext>
                </a:extLst>
              </p:cNvPr>
              <p:cNvSpPr/>
              <p:nvPr/>
            </p:nvSpPr>
            <p:spPr>
              <a:xfrm>
                <a:off x="400591" y="77272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a:t>
                </a:r>
                <a:endParaRPr lang="en-US" sz="2000" dirty="0">
                  <a:solidFill>
                    <a:schemeClr val="accent4">
                      <a:lumMod val="50000"/>
                    </a:schemeClr>
                  </a:solidFill>
                </a:endParaRPr>
              </a:p>
            </p:txBody>
          </p:sp>
        </mc:Choice>
        <mc:Fallback>
          <p:sp>
            <p:nvSpPr>
              <p:cNvPr id="113" name="Rectangle 112">
                <a:extLst>
                  <a:ext uri="{FF2B5EF4-FFF2-40B4-BE49-F238E27FC236}">
                    <a16:creationId xmlns:a16="http://schemas.microsoft.com/office/drawing/2014/main" id="{84767B0C-FAC3-844C-8087-2C40264298B1}"/>
                  </a:ext>
                </a:extLst>
              </p:cNvPr>
              <p:cNvSpPr>
                <a:spLocks noRot="1" noChangeAspect="1" noMove="1" noResize="1" noEditPoints="1" noAdjustHandles="1" noChangeArrowheads="1" noChangeShapeType="1" noTextEdit="1"/>
              </p:cNvSpPr>
              <p:nvPr/>
            </p:nvSpPr>
            <p:spPr>
              <a:xfrm>
                <a:off x="400591" y="772725"/>
                <a:ext cx="2532496" cy="453137"/>
              </a:xfrm>
              <a:prstGeom prst="rect">
                <a:avLst/>
              </a:prstGeom>
              <a:blipFill>
                <a:blip r:embed="rId15"/>
                <a:stretch>
                  <a:fillRect l="-250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Rectangle 113">
                <a:extLst>
                  <a:ext uri="{FF2B5EF4-FFF2-40B4-BE49-F238E27FC236}">
                    <a16:creationId xmlns:a16="http://schemas.microsoft.com/office/drawing/2014/main" id="{FA0030C8-E4F3-0B4D-B6C3-12F82B2B8436}"/>
                  </a:ext>
                </a:extLst>
              </p:cNvPr>
              <p:cNvSpPr/>
              <p:nvPr/>
            </p:nvSpPr>
            <p:spPr>
              <a:xfrm>
                <a:off x="389575" y="32229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a:t>
                </a:r>
                <a:endParaRPr lang="en-US" sz="2000" dirty="0">
                  <a:solidFill>
                    <a:schemeClr val="accent4">
                      <a:lumMod val="50000"/>
                    </a:schemeClr>
                  </a:solidFill>
                </a:endParaRPr>
              </a:p>
            </p:txBody>
          </p:sp>
        </mc:Choice>
        <mc:Fallback>
          <p:sp>
            <p:nvSpPr>
              <p:cNvPr id="114" name="Rectangle 113">
                <a:extLst>
                  <a:ext uri="{FF2B5EF4-FFF2-40B4-BE49-F238E27FC236}">
                    <a16:creationId xmlns:a16="http://schemas.microsoft.com/office/drawing/2014/main" id="{FA0030C8-E4F3-0B4D-B6C3-12F82B2B8436}"/>
                  </a:ext>
                </a:extLst>
              </p:cNvPr>
              <p:cNvSpPr>
                <a:spLocks noRot="1" noChangeAspect="1" noMove="1" noResize="1" noEditPoints="1" noAdjustHandles="1" noChangeArrowheads="1" noChangeShapeType="1" noTextEdit="1"/>
              </p:cNvSpPr>
              <p:nvPr/>
            </p:nvSpPr>
            <p:spPr>
              <a:xfrm>
                <a:off x="389575" y="322292"/>
                <a:ext cx="2532496" cy="453137"/>
              </a:xfrm>
              <a:prstGeom prst="rect">
                <a:avLst/>
              </a:prstGeom>
              <a:blipFill>
                <a:blip r:embed="rId16"/>
                <a:stretch>
                  <a:fillRect l="-2500" b="-25000"/>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46977BCC-E073-B44B-A594-2F24938FB2E5}"/>
              </a:ext>
            </a:extLst>
          </p:cNvPr>
          <p:cNvSpPr/>
          <p:nvPr/>
        </p:nvSpPr>
        <p:spPr>
          <a:xfrm>
            <a:off x="187690" y="369304"/>
            <a:ext cx="4191978" cy="6166404"/>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F70F8-0A96-EC46-9E1C-2224AD0C817A}"/>
              </a:ext>
            </a:extLst>
          </p:cNvPr>
          <p:cNvSpPr/>
          <p:nvPr/>
        </p:nvSpPr>
        <p:spPr>
          <a:xfrm>
            <a:off x="401790" y="317629"/>
            <a:ext cx="4858406" cy="3166601"/>
          </a:xfrm>
          <a:prstGeom prst="rect">
            <a:avLst/>
          </a:prstGeom>
          <a:solidFill>
            <a:srgbClr val="FFFBCE"/>
          </a:solid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Content Placeholder 2">
            <a:extLst>
              <a:ext uri="{FF2B5EF4-FFF2-40B4-BE49-F238E27FC236}">
                <a16:creationId xmlns:a16="http://schemas.microsoft.com/office/drawing/2014/main" id="{D5D6E0A6-732F-AD45-B19A-118278649EE6}"/>
              </a:ext>
            </a:extLst>
          </p:cNvPr>
          <p:cNvSpPr txBox="1">
            <a:spLocks/>
          </p:cNvSpPr>
          <p:nvPr/>
        </p:nvSpPr>
        <p:spPr>
          <a:xfrm>
            <a:off x="2208699" y="800975"/>
            <a:ext cx="1324497"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Attention</a:t>
            </a:r>
            <a:r>
              <a:rPr lang="en-US" sz="2000" b="1" dirty="0">
                <a:solidFill>
                  <a:srgbClr val="7030A0"/>
                </a:solidFill>
                <a:latin typeface="Avenir Light" panose="020B0402020203020204" pitchFamily="34" charset="77"/>
              </a:rPr>
              <a:t> </a:t>
            </a:r>
          </a:p>
        </p:txBody>
      </p:sp>
      <p:sp>
        <p:nvSpPr>
          <p:cNvPr id="84" name="Content Placeholder 2">
            <a:extLst>
              <a:ext uri="{FF2B5EF4-FFF2-40B4-BE49-F238E27FC236}">
                <a16:creationId xmlns:a16="http://schemas.microsoft.com/office/drawing/2014/main" id="{2B70E18F-45EE-CD4B-976A-892D59F5A066}"/>
              </a:ext>
            </a:extLst>
          </p:cNvPr>
          <p:cNvSpPr txBox="1">
            <a:spLocks/>
          </p:cNvSpPr>
          <p:nvPr/>
        </p:nvSpPr>
        <p:spPr>
          <a:xfrm>
            <a:off x="560821" y="436221"/>
            <a:ext cx="1395744"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Self-Attention</a:t>
            </a:r>
            <a:r>
              <a:rPr lang="en-US" sz="2000" b="1" dirty="0">
                <a:solidFill>
                  <a:srgbClr val="7030A0"/>
                </a:solidFill>
                <a:latin typeface="Avenir Light" panose="020B0402020203020204" pitchFamily="34" charset="77"/>
              </a:rPr>
              <a:t> </a:t>
            </a:r>
          </a:p>
        </p:txBody>
      </p:sp>
      <p:cxnSp>
        <p:nvCxnSpPr>
          <p:cNvPr id="85" name="Straight Connector 84">
            <a:extLst>
              <a:ext uri="{FF2B5EF4-FFF2-40B4-BE49-F238E27FC236}">
                <a16:creationId xmlns:a16="http://schemas.microsoft.com/office/drawing/2014/main" id="{FDA3CF1F-9745-D84C-B749-A4ECC456002F}"/>
              </a:ext>
            </a:extLst>
          </p:cNvPr>
          <p:cNvCxnSpPr>
            <a:cxnSpLocks/>
          </p:cNvCxnSpPr>
          <p:nvPr/>
        </p:nvCxnSpPr>
        <p:spPr>
          <a:xfrm flipH="1">
            <a:off x="560821" y="1244328"/>
            <a:ext cx="4496088" cy="6352"/>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303FB0F-2152-104C-B635-D2DF9F0E27AE}"/>
              </a:ext>
            </a:extLst>
          </p:cNvPr>
          <p:cNvSpPr/>
          <p:nvPr/>
        </p:nvSpPr>
        <p:spPr>
          <a:xfrm>
            <a:off x="991050" y="1318008"/>
            <a:ext cx="745929" cy="523220"/>
          </a:xfrm>
          <a:prstGeom prst="rect">
            <a:avLst/>
          </a:prstGeom>
        </p:spPr>
        <p:txBody>
          <a:bodyPr wrap="square">
            <a:spAutoFit/>
          </a:bodyPr>
          <a:lstStyle/>
          <a:p>
            <a:r>
              <a:rPr lang="en-US" sz="2800" b="1" dirty="0">
                <a:solidFill>
                  <a:srgbClr val="7030A0"/>
                </a:solidFill>
                <a:latin typeface="Avenir Medium" panose="02000503020000020003" pitchFamily="2" charset="0"/>
              </a:rPr>
              <a:t>q</a:t>
            </a:r>
            <a:r>
              <a:rPr lang="en-US" sz="2800" b="1" baseline="-25000" dirty="0">
                <a:solidFill>
                  <a:srgbClr val="7030A0"/>
                </a:solidFill>
                <a:latin typeface="Avenir Medium" panose="02000503020000020003" pitchFamily="2" charset="0"/>
              </a:rPr>
              <a:t>i</a:t>
            </a:r>
            <a:endParaRPr lang="en-US" sz="2800" dirty="0"/>
          </a:p>
        </p:txBody>
      </p: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0F132878-16D2-9146-B8C7-1342E4C11393}"/>
                  </a:ext>
                </a:extLst>
              </p:cNvPr>
              <p:cNvSpPr/>
              <p:nvPr/>
            </p:nvSpPr>
            <p:spPr>
              <a:xfrm>
                <a:off x="2583731" y="1361830"/>
                <a:ext cx="680186" cy="5467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800" i="1" dirty="0" smtClean="0">
                              <a:solidFill>
                                <a:schemeClr val="tx1"/>
                              </a:solidFill>
                              <a:latin typeface="Cambria Math" panose="02040503050406030204" pitchFamily="18" charset="0"/>
                            </a:rPr>
                          </m:ctrlPr>
                        </m:sSubSupPr>
                        <m:e>
                          <m:r>
                            <a:rPr lang="en-US" sz="2800" i="1" dirty="0">
                              <a:solidFill>
                                <a:schemeClr val="tx1"/>
                              </a:solidFill>
                              <a:latin typeface="Cambria Math" panose="02040503050406030204" pitchFamily="18" charset="0"/>
                            </a:rPr>
                            <m:t>h</m:t>
                          </m:r>
                        </m:e>
                        <m:sub>
                          <m:r>
                            <a:rPr lang="en-US" sz="2800" b="0" i="1" dirty="0" smtClean="0">
                              <a:solidFill>
                                <a:schemeClr val="tx1"/>
                              </a:solidFill>
                              <a:latin typeface="Cambria Math" panose="02040503050406030204" pitchFamily="18" charset="0"/>
                            </a:rPr>
                            <m:t>𝑖</m:t>
                          </m:r>
                        </m:sub>
                        <m:sup>
                          <m:r>
                            <a:rPr lang="en-US" sz="2800" i="1" dirty="0">
                              <a:solidFill>
                                <a:schemeClr val="tx1"/>
                              </a:solidFill>
                              <a:latin typeface="Cambria Math" panose="02040503050406030204" pitchFamily="18" charset="0"/>
                            </a:rPr>
                            <m:t>𝐷</m:t>
                          </m:r>
                        </m:sup>
                      </m:sSubSup>
                    </m:oMath>
                  </m:oMathPara>
                </a14:m>
                <a:endParaRPr lang="en-US" sz="2800" dirty="0"/>
              </a:p>
            </p:txBody>
          </p:sp>
        </mc:Choice>
        <mc:Fallback>
          <p:sp>
            <p:nvSpPr>
              <p:cNvPr id="53" name="Rectangle 52">
                <a:extLst>
                  <a:ext uri="{FF2B5EF4-FFF2-40B4-BE49-F238E27FC236}">
                    <a16:creationId xmlns:a16="http://schemas.microsoft.com/office/drawing/2014/main" id="{0F132878-16D2-9146-B8C7-1342E4C11393}"/>
                  </a:ext>
                </a:extLst>
              </p:cNvPr>
              <p:cNvSpPr>
                <a:spLocks noRot="1" noChangeAspect="1" noMove="1" noResize="1" noEditPoints="1" noAdjustHandles="1" noChangeArrowheads="1" noChangeShapeType="1" noTextEdit="1"/>
              </p:cNvSpPr>
              <p:nvPr/>
            </p:nvSpPr>
            <p:spPr>
              <a:xfrm>
                <a:off x="2583731" y="1361830"/>
                <a:ext cx="680186" cy="546753"/>
              </a:xfrm>
              <a:prstGeom prst="rect">
                <a:avLst/>
              </a:prstGeom>
              <a:blipFill>
                <a:blip r:embed="rId17"/>
                <a:stretch>
                  <a:fillRect b="-6818"/>
                </a:stretch>
              </a:blipFill>
            </p:spPr>
            <p:txBody>
              <a:bodyPr/>
              <a:lstStyle/>
              <a:p>
                <a:r>
                  <a:rPr lang="en-US">
                    <a:noFill/>
                  </a:rPr>
                  <a:t> </a:t>
                </a:r>
              </a:p>
            </p:txBody>
          </p:sp>
        </mc:Fallback>
      </mc:AlternateContent>
      <p:sp>
        <p:nvSpPr>
          <p:cNvPr id="90" name="Rectangle 89">
            <a:extLst>
              <a:ext uri="{FF2B5EF4-FFF2-40B4-BE49-F238E27FC236}">
                <a16:creationId xmlns:a16="http://schemas.microsoft.com/office/drawing/2014/main" id="{BB139B51-88C9-E940-81BB-A9C239D0FB85}"/>
              </a:ext>
            </a:extLst>
          </p:cNvPr>
          <p:cNvSpPr/>
          <p:nvPr/>
        </p:nvSpPr>
        <p:spPr>
          <a:xfrm>
            <a:off x="1027904" y="2022379"/>
            <a:ext cx="712633" cy="523220"/>
          </a:xfrm>
          <a:prstGeom prst="rect">
            <a:avLst/>
          </a:prstGeom>
        </p:spPr>
        <p:txBody>
          <a:bodyPr wrap="square">
            <a:spAutoFit/>
          </a:bodyPr>
          <a:lstStyle/>
          <a:p>
            <a:r>
              <a:rPr lang="en-US" sz="2800" b="1" dirty="0" err="1">
                <a:solidFill>
                  <a:schemeClr val="accent4">
                    <a:lumMod val="50000"/>
                  </a:schemeClr>
                </a:solidFill>
                <a:latin typeface="Avenir Medium" panose="02000503020000020003" pitchFamily="2" charset="0"/>
              </a:rPr>
              <a:t>k</a:t>
            </a:r>
            <a:r>
              <a:rPr lang="en-US" sz="2800" b="1" baseline="-25000" dirty="0" err="1">
                <a:solidFill>
                  <a:schemeClr val="accent4">
                    <a:lumMod val="50000"/>
                  </a:schemeClr>
                </a:solidFill>
                <a:latin typeface="Avenir Medium" panose="02000503020000020003" pitchFamily="2" charset="0"/>
              </a:rPr>
              <a:t>i</a:t>
            </a:r>
            <a:endParaRPr lang="en-US" sz="2800" dirty="0">
              <a:solidFill>
                <a:schemeClr val="accent4">
                  <a:lumMod val="50000"/>
                </a:schemeClr>
              </a:solidFill>
            </a:endParaRPr>
          </a:p>
        </p:txBody>
      </p:sp>
      <mc:AlternateContent xmlns:mc="http://schemas.openxmlformats.org/markup-compatibility/2006">
        <mc:Choice xmlns:a14="http://schemas.microsoft.com/office/drawing/2010/main" Requires="a14">
          <p:sp>
            <p:nvSpPr>
              <p:cNvPr id="115" name="Rectangle 114">
                <a:extLst>
                  <a:ext uri="{FF2B5EF4-FFF2-40B4-BE49-F238E27FC236}">
                    <a16:creationId xmlns:a16="http://schemas.microsoft.com/office/drawing/2014/main" id="{17D134A6-8328-984E-A1B7-C665C14BB65D}"/>
                  </a:ext>
                </a:extLst>
              </p:cNvPr>
              <p:cNvSpPr/>
              <p:nvPr/>
            </p:nvSpPr>
            <p:spPr>
              <a:xfrm>
                <a:off x="2584298" y="2044151"/>
                <a:ext cx="664733" cy="5467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800" i="1" dirty="0" smtClean="0">
                              <a:solidFill>
                                <a:srgbClr val="C00000"/>
                              </a:solidFill>
                              <a:latin typeface="Cambria Math" panose="02040503050406030204" pitchFamily="18" charset="0"/>
                            </a:rPr>
                          </m:ctrlPr>
                        </m:sSubSupPr>
                        <m:e>
                          <m:r>
                            <a:rPr lang="en-US" sz="2800" i="1" dirty="0">
                              <a:solidFill>
                                <a:srgbClr val="C00000"/>
                              </a:solidFill>
                              <a:latin typeface="Cambria Math" panose="02040503050406030204" pitchFamily="18" charset="0"/>
                            </a:rPr>
                            <m:t>h</m:t>
                          </m:r>
                        </m:e>
                        <m:sub>
                          <m:r>
                            <a:rPr lang="en-US" sz="2800" b="0" i="1" dirty="0" smtClean="0">
                              <a:solidFill>
                                <a:srgbClr val="C00000"/>
                              </a:solidFill>
                              <a:latin typeface="Cambria Math" panose="02040503050406030204" pitchFamily="18" charset="0"/>
                            </a:rPr>
                            <m:t>𝑖</m:t>
                          </m:r>
                        </m:sub>
                        <m:sup>
                          <m:r>
                            <a:rPr lang="en-US" sz="2800" b="0" i="1" dirty="0" smtClean="0">
                              <a:solidFill>
                                <a:srgbClr val="C00000"/>
                              </a:solidFill>
                              <a:latin typeface="Cambria Math" panose="02040503050406030204" pitchFamily="18" charset="0"/>
                            </a:rPr>
                            <m:t>𝐸</m:t>
                          </m:r>
                        </m:sup>
                      </m:sSubSup>
                    </m:oMath>
                  </m:oMathPara>
                </a14:m>
                <a:endParaRPr lang="en-US" sz="2800" dirty="0"/>
              </a:p>
            </p:txBody>
          </p:sp>
        </mc:Choice>
        <mc:Fallback>
          <p:sp>
            <p:nvSpPr>
              <p:cNvPr id="115" name="Rectangle 114">
                <a:extLst>
                  <a:ext uri="{FF2B5EF4-FFF2-40B4-BE49-F238E27FC236}">
                    <a16:creationId xmlns:a16="http://schemas.microsoft.com/office/drawing/2014/main" id="{17D134A6-8328-984E-A1B7-C665C14BB65D}"/>
                  </a:ext>
                </a:extLst>
              </p:cNvPr>
              <p:cNvSpPr>
                <a:spLocks noRot="1" noChangeAspect="1" noMove="1" noResize="1" noEditPoints="1" noAdjustHandles="1" noChangeArrowheads="1" noChangeShapeType="1" noTextEdit="1"/>
              </p:cNvSpPr>
              <p:nvPr/>
            </p:nvSpPr>
            <p:spPr>
              <a:xfrm>
                <a:off x="2584298" y="2044151"/>
                <a:ext cx="664733" cy="546753"/>
              </a:xfrm>
              <a:prstGeom prst="rect">
                <a:avLst/>
              </a:prstGeom>
              <a:blipFill>
                <a:blip r:embed="rId18"/>
                <a:stretch>
                  <a:fillRect b="-4444"/>
                </a:stretch>
              </a:blipFill>
            </p:spPr>
            <p:txBody>
              <a:bodyPr/>
              <a:lstStyle/>
              <a:p>
                <a:r>
                  <a:rPr lang="en-US">
                    <a:noFill/>
                  </a:rPr>
                  <a:t> </a:t>
                </a:r>
              </a:p>
            </p:txBody>
          </p:sp>
        </mc:Fallback>
      </mc:AlternateContent>
      <p:sp>
        <p:nvSpPr>
          <p:cNvPr id="116" name="Content Placeholder 2">
            <a:extLst>
              <a:ext uri="{FF2B5EF4-FFF2-40B4-BE49-F238E27FC236}">
                <a16:creationId xmlns:a16="http://schemas.microsoft.com/office/drawing/2014/main" id="{F4F34A19-72E1-DF4B-A7F2-99DDDF9182B6}"/>
              </a:ext>
            </a:extLst>
          </p:cNvPr>
          <p:cNvSpPr txBox="1">
            <a:spLocks/>
          </p:cNvSpPr>
          <p:nvPr/>
        </p:nvSpPr>
        <p:spPr>
          <a:xfrm>
            <a:off x="3532377" y="800975"/>
            <a:ext cx="1619274"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Description </a:t>
            </a:r>
          </a:p>
        </p:txBody>
      </p:sp>
      <p:sp>
        <p:nvSpPr>
          <p:cNvPr id="117" name="Content Placeholder 2">
            <a:extLst>
              <a:ext uri="{FF2B5EF4-FFF2-40B4-BE49-F238E27FC236}">
                <a16:creationId xmlns:a16="http://schemas.microsoft.com/office/drawing/2014/main" id="{FA3361D5-D461-8E46-AF07-B95758D8AFCC}"/>
              </a:ext>
            </a:extLst>
          </p:cNvPr>
          <p:cNvSpPr txBox="1">
            <a:spLocks/>
          </p:cNvSpPr>
          <p:nvPr/>
        </p:nvSpPr>
        <p:spPr>
          <a:xfrm>
            <a:off x="3532377" y="1448520"/>
            <a:ext cx="1619274"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the probe </a:t>
            </a:r>
          </a:p>
        </p:txBody>
      </p:sp>
      <p:sp>
        <p:nvSpPr>
          <p:cNvPr id="118" name="Content Placeholder 2">
            <a:extLst>
              <a:ext uri="{FF2B5EF4-FFF2-40B4-BE49-F238E27FC236}">
                <a16:creationId xmlns:a16="http://schemas.microsoft.com/office/drawing/2014/main" id="{23166F6E-F6BE-5247-BBCE-6F6DE4D9E70C}"/>
              </a:ext>
            </a:extLst>
          </p:cNvPr>
          <p:cNvSpPr txBox="1">
            <a:spLocks/>
          </p:cNvSpPr>
          <p:nvPr/>
        </p:nvSpPr>
        <p:spPr>
          <a:xfrm>
            <a:off x="3582004" y="1998149"/>
            <a:ext cx="1499509"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Avenir Light" panose="020B0402020203020204" pitchFamily="34" charset="77"/>
              </a:rPr>
              <a:t>item being compared</a:t>
            </a:r>
          </a:p>
        </p:txBody>
      </p:sp>
      <p:sp>
        <p:nvSpPr>
          <p:cNvPr id="119" name="Rectangle 118">
            <a:extLst>
              <a:ext uri="{FF2B5EF4-FFF2-40B4-BE49-F238E27FC236}">
                <a16:creationId xmlns:a16="http://schemas.microsoft.com/office/drawing/2014/main" id="{B16EF527-7140-6A4C-AA7A-E710444B29BE}"/>
              </a:ext>
            </a:extLst>
          </p:cNvPr>
          <p:cNvSpPr/>
          <p:nvPr/>
        </p:nvSpPr>
        <p:spPr>
          <a:xfrm>
            <a:off x="1020661" y="2776759"/>
            <a:ext cx="712633" cy="523220"/>
          </a:xfrm>
          <a:prstGeom prst="rect">
            <a:avLst/>
          </a:prstGeom>
        </p:spPr>
        <p:txBody>
          <a:bodyPr wrap="square">
            <a:spAutoFit/>
          </a:bodyPr>
          <a:lstStyle/>
          <a:p>
            <a:r>
              <a:rPr lang="en-US" sz="2800" b="1" dirty="0">
                <a:solidFill>
                  <a:schemeClr val="accent5">
                    <a:lumMod val="50000"/>
                  </a:schemeClr>
                </a:solidFill>
                <a:latin typeface="Avenir Medium" panose="02000503020000020003" pitchFamily="2" charset="0"/>
              </a:rPr>
              <a:t>v</a:t>
            </a:r>
            <a:r>
              <a:rPr lang="en-US" sz="2800" b="1" baseline="-25000" dirty="0">
                <a:solidFill>
                  <a:schemeClr val="accent5">
                    <a:lumMod val="50000"/>
                  </a:schemeClr>
                </a:solidFill>
                <a:latin typeface="Avenir Medium" panose="02000503020000020003" pitchFamily="2" charset="0"/>
              </a:rPr>
              <a:t>i</a:t>
            </a:r>
            <a:endParaRPr lang="en-US" sz="2800" dirty="0">
              <a:solidFill>
                <a:schemeClr val="accent5">
                  <a:lumMod val="50000"/>
                </a:schemeClr>
              </a:solidFill>
            </a:endParaRPr>
          </a:p>
        </p:txBody>
      </p:sp>
      <mc:AlternateContent xmlns:mc="http://schemas.openxmlformats.org/markup-compatibility/2006">
        <mc:Choice xmlns:a14="http://schemas.microsoft.com/office/drawing/2010/main" Requires="a14">
          <p:sp>
            <p:nvSpPr>
              <p:cNvPr id="120" name="Rectangle 119">
                <a:extLst>
                  <a:ext uri="{FF2B5EF4-FFF2-40B4-BE49-F238E27FC236}">
                    <a16:creationId xmlns:a16="http://schemas.microsoft.com/office/drawing/2014/main" id="{2A9FE883-C9FE-6A41-A487-CA05C04FDCA2}"/>
                  </a:ext>
                </a:extLst>
              </p:cNvPr>
              <p:cNvSpPr/>
              <p:nvPr/>
            </p:nvSpPr>
            <p:spPr>
              <a:xfrm>
                <a:off x="2577055" y="2798531"/>
                <a:ext cx="664733" cy="5467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800" i="1" dirty="0" smtClean="0">
                              <a:solidFill>
                                <a:srgbClr val="C00000"/>
                              </a:solidFill>
                              <a:latin typeface="Cambria Math" panose="02040503050406030204" pitchFamily="18" charset="0"/>
                            </a:rPr>
                          </m:ctrlPr>
                        </m:sSubSupPr>
                        <m:e>
                          <m:r>
                            <a:rPr lang="en-US" sz="2800" i="1" dirty="0">
                              <a:solidFill>
                                <a:srgbClr val="C00000"/>
                              </a:solidFill>
                              <a:latin typeface="Cambria Math" panose="02040503050406030204" pitchFamily="18" charset="0"/>
                            </a:rPr>
                            <m:t>h</m:t>
                          </m:r>
                        </m:e>
                        <m:sub>
                          <m:r>
                            <a:rPr lang="en-US" sz="2800" b="0" i="1" dirty="0" smtClean="0">
                              <a:solidFill>
                                <a:srgbClr val="C00000"/>
                              </a:solidFill>
                              <a:latin typeface="Cambria Math" panose="02040503050406030204" pitchFamily="18" charset="0"/>
                            </a:rPr>
                            <m:t>𝑖</m:t>
                          </m:r>
                        </m:sub>
                        <m:sup>
                          <m:r>
                            <a:rPr lang="en-US" sz="2800" b="0" i="1" dirty="0" smtClean="0">
                              <a:solidFill>
                                <a:srgbClr val="C00000"/>
                              </a:solidFill>
                              <a:latin typeface="Cambria Math" panose="02040503050406030204" pitchFamily="18" charset="0"/>
                            </a:rPr>
                            <m:t>𝐸</m:t>
                          </m:r>
                        </m:sup>
                      </m:sSubSup>
                    </m:oMath>
                  </m:oMathPara>
                </a14:m>
                <a:endParaRPr lang="en-US" sz="2800" dirty="0"/>
              </a:p>
            </p:txBody>
          </p:sp>
        </mc:Choice>
        <mc:Fallback>
          <p:sp>
            <p:nvSpPr>
              <p:cNvPr id="120" name="Rectangle 119">
                <a:extLst>
                  <a:ext uri="{FF2B5EF4-FFF2-40B4-BE49-F238E27FC236}">
                    <a16:creationId xmlns:a16="http://schemas.microsoft.com/office/drawing/2014/main" id="{2A9FE883-C9FE-6A41-A487-CA05C04FDCA2}"/>
                  </a:ext>
                </a:extLst>
              </p:cNvPr>
              <p:cNvSpPr>
                <a:spLocks noRot="1" noChangeAspect="1" noMove="1" noResize="1" noEditPoints="1" noAdjustHandles="1" noChangeArrowheads="1" noChangeShapeType="1" noTextEdit="1"/>
              </p:cNvSpPr>
              <p:nvPr/>
            </p:nvSpPr>
            <p:spPr>
              <a:xfrm>
                <a:off x="2577055" y="2798531"/>
                <a:ext cx="664733" cy="546753"/>
              </a:xfrm>
              <a:prstGeom prst="rect">
                <a:avLst/>
              </a:prstGeom>
              <a:blipFill>
                <a:blip r:embed="rId19"/>
                <a:stretch>
                  <a:fillRect b="-4545"/>
                </a:stretch>
              </a:blipFill>
            </p:spPr>
            <p:txBody>
              <a:bodyPr/>
              <a:lstStyle/>
              <a:p>
                <a:r>
                  <a:rPr lang="en-US">
                    <a:noFill/>
                  </a:rPr>
                  <a:t> </a:t>
                </a:r>
              </a:p>
            </p:txBody>
          </p:sp>
        </mc:Fallback>
      </mc:AlternateContent>
      <p:sp>
        <p:nvSpPr>
          <p:cNvPr id="121" name="Content Placeholder 2">
            <a:extLst>
              <a:ext uri="{FF2B5EF4-FFF2-40B4-BE49-F238E27FC236}">
                <a16:creationId xmlns:a16="http://schemas.microsoft.com/office/drawing/2014/main" id="{1AB33FB2-39DA-5942-BBC3-B720F88F6D40}"/>
              </a:ext>
            </a:extLst>
          </p:cNvPr>
          <p:cNvSpPr txBox="1">
            <a:spLocks/>
          </p:cNvSpPr>
          <p:nvPr/>
        </p:nvSpPr>
        <p:spPr>
          <a:xfrm>
            <a:off x="3508178" y="2737762"/>
            <a:ext cx="1714970" cy="723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Avenir Light" panose="020B0402020203020204" pitchFamily="34" charset="77"/>
              </a:rPr>
              <a:t>item being weighted</a:t>
            </a:r>
          </a:p>
        </p:txBody>
      </p:sp>
      <p:cxnSp>
        <p:nvCxnSpPr>
          <p:cNvPr id="122" name="Straight Connector 121">
            <a:extLst>
              <a:ext uri="{FF2B5EF4-FFF2-40B4-BE49-F238E27FC236}">
                <a16:creationId xmlns:a16="http://schemas.microsoft.com/office/drawing/2014/main" id="{755CE6BC-8FDF-C14C-B447-53A3278F5C08}"/>
              </a:ext>
            </a:extLst>
          </p:cNvPr>
          <p:cNvCxnSpPr>
            <a:cxnSpLocks/>
          </p:cNvCxnSpPr>
          <p:nvPr/>
        </p:nvCxnSpPr>
        <p:spPr>
          <a:xfrm flipH="1">
            <a:off x="560821" y="2718398"/>
            <a:ext cx="4446066" cy="21264"/>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F80FDE3-830E-2E4F-B54F-EE0BE4A863A2}"/>
              </a:ext>
            </a:extLst>
          </p:cNvPr>
          <p:cNvCxnSpPr>
            <a:cxnSpLocks/>
          </p:cNvCxnSpPr>
          <p:nvPr/>
        </p:nvCxnSpPr>
        <p:spPr>
          <a:xfrm flipH="1">
            <a:off x="668620" y="1934841"/>
            <a:ext cx="4354314"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851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5038015" y="586816"/>
            <a:ext cx="4872572" cy="707886"/>
          </a:xfrm>
          <a:prstGeom prst="rect">
            <a:avLst/>
          </a:prstGeom>
        </p:spPr>
        <p:txBody>
          <a:bodyPr wrap="square">
            <a:spAutoFit/>
          </a:bodyPr>
          <a:lstStyle/>
          <a:p>
            <a:r>
              <a:rPr lang="en-US" sz="4000" dirty="0">
                <a:solidFill>
                  <a:srgbClr val="C00000"/>
                </a:solidFill>
                <a:latin typeface="Avenir Medium" panose="02000503020000020003" pitchFamily="2" charset="0"/>
              </a:rPr>
              <a:t>Self-Attention</a:t>
            </a:r>
            <a:endParaRPr lang="en-US" sz="4000" dirty="0">
              <a:solidFill>
                <a:srgbClr val="C00000"/>
              </a:solidFill>
            </a:endParaRPr>
          </a:p>
        </p:txBody>
      </p:sp>
      <p:grpSp>
        <p:nvGrpSpPr>
          <p:cNvPr id="5" name="Group 4">
            <a:extLst>
              <a:ext uri="{FF2B5EF4-FFF2-40B4-BE49-F238E27FC236}">
                <a16:creationId xmlns:a16="http://schemas.microsoft.com/office/drawing/2014/main" id="{E9642530-54BD-E44C-B7DC-9336BFCB1680}"/>
              </a:ext>
            </a:extLst>
          </p:cNvPr>
          <p:cNvGrpSpPr/>
          <p:nvPr/>
        </p:nvGrpSpPr>
        <p:grpSpPr>
          <a:xfrm rot="16200000">
            <a:off x="5173570" y="4002085"/>
            <a:ext cx="1364224" cy="311369"/>
            <a:chOff x="2297660" y="4140835"/>
            <a:chExt cx="1364224" cy="311369"/>
          </a:xfrm>
        </p:grpSpPr>
        <p:sp>
          <p:nvSpPr>
            <p:cNvPr id="6" name="Rounded Rectangle 5">
              <a:extLst>
                <a:ext uri="{FF2B5EF4-FFF2-40B4-BE49-F238E27FC236}">
                  <a16:creationId xmlns:a16="http://schemas.microsoft.com/office/drawing/2014/main" id="{1B4A158D-7151-E244-9F9B-69E59097D20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CEBC26E-9BDD-0F4F-85EA-DC765F94E9B1}"/>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3A2A59-E42F-BA4D-B316-5192A9087D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6EE102-AEB0-E446-A323-C925CCABCE67}"/>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8E516F-4719-2945-BF65-80314DB1896F}"/>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7A1B4CD-9B19-014D-971A-F62E2B97B2E1}"/>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Arrow 11">
            <a:extLst>
              <a:ext uri="{FF2B5EF4-FFF2-40B4-BE49-F238E27FC236}">
                <a16:creationId xmlns:a16="http://schemas.microsoft.com/office/drawing/2014/main" id="{A5412369-1CCB-8542-A441-8E7FF430B3A1}"/>
              </a:ext>
            </a:extLst>
          </p:cNvPr>
          <p:cNvSpPr/>
          <p:nvPr/>
        </p:nvSpPr>
        <p:spPr>
          <a:xfrm rot="16200000">
            <a:off x="5570859" y="507778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0D7A576E-9DD7-BA4F-9E86-FA066D8D166F}"/>
              </a:ext>
            </a:extLst>
          </p:cNvPr>
          <p:cNvSpPr/>
          <p:nvPr/>
        </p:nvSpPr>
        <p:spPr>
          <a:xfrm>
            <a:off x="6108422" y="398020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8C36A6E-09A5-C741-9FC9-1A72ACC13C93}"/>
              </a:ext>
            </a:extLst>
          </p:cNvPr>
          <p:cNvGrpSpPr/>
          <p:nvPr/>
        </p:nvGrpSpPr>
        <p:grpSpPr>
          <a:xfrm rot="16200000">
            <a:off x="6255731" y="4002085"/>
            <a:ext cx="1364224" cy="311369"/>
            <a:chOff x="2297660" y="4140835"/>
            <a:chExt cx="1364224" cy="311369"/>
          </a:xfrm>
        </p:grpSpPr>
        <p:sp>
          <p:nvSpPr>
            <p:cNvPr id="15" name="Rounded Rectangle 14">
              <a:extLst>
                <a:ext uri="{FF2B5EF4-FFF2-40B4-BE49-F238E27FC236}">
                  <a16:creationId xmlns:a16="http://schemas.microsoft.com/office/drawing/2014/main" id="{22D4B715-9F2C-4D48-948F-C650BEA47FB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E40C50-B9FA-0747-88D9-5169302A4F7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60D14C-E313-E042-8A1A-1573B312189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8992D3A-36BE-F442-A049-E6C1193555A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70C2BF-7AD7-474D-A78A-4D1E404BF6E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D1F488-1640-FE4C-849B-5781759C257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Arrow 20">
            <a:extLst>
              <a:ext uri="{FF2B5EF4-FFF2-40B4-BE49-F238E27FC236}">
                <a16:creationId xmlns:a16="http://schemas.microsoft.com/office/drawing/2014/main" id="{2527F686-C199-8843-9509-FF2C7304B584}"/>
              </a:ext>
            </a:extLst>
          </p:cNvPr>
          <p:cNvSpPr/>
          <p:nvPr/>
        </p:nvSpPr>
        <p:spPr>
          <a:xfrm rot="16200000">
            <a:off x="6653020" y="507778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4301DEB-D5CD-4D4B-8CF6-77455BAF8BA4}"/>
              </a:ext>
            </a:extLst>
          </p:cNvPr>
          <p:cNvSpPr/>
          <p:nvPr/>
        </p:nvSpPr>
        <p:spPr>
          <a:xfrm>
            <a:off x="7190583" y="398020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DE36D20-7A20-5443-80AA-EA1C11F41319}"/>
              </a:ext>
            </a:extLst>
          </p:cNvPr>
          <p:cNvGrpSpPr/>
          <p:nvPr/>
        </p:nvGrpSpPr>
        <p:grpSpPr>
          <a:xfrm rot="16200000">
            <a:off x="7310490" y="4002085"/>
            <a:ext cx="1364224" cy="311369"/>
            <a:chOff x="2297660" y="4140835"/>
            <a:chExt cx="1364224" cy="311369"/>
          </a:xfrm>
        </p:grpSpPr>
        <p:sp>
          <p:nvSpPr>
            <p:cNvPr id="24" name="Rounded Rectangle 23">
              <a:extLst>
                <a:ext uri="{FF2B5EF4-FFF2-40B4-BE49-F238E27FC236}">
                  <a16:creationId xmlns:a16="http://schemas.microsoft.com/office/drawing/2014/main" id="{BCAB9139-B0A9-CF49-809E-E2BDE6F4CBA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CC6473-451C-BF45-AAAE-B903C5EC7B9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19ECA7-547C-7F4A-9B17-34980B6FCA6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C78B9BB-8D10-D44A-9876-4149F6E7D64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0C8ECA4-A41C-9B48-9FC2-D5F1BA64E5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9BC257C-96DA-744E-A5ED-25FC295FE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FFCE054D-0C3C-D840-A02E-912BE566543F}"/>
              </a:ext>
            </a:extLst>
          </p:cNvPr>
          <p:cNvSpPr/>
          <p:nvPr/>
        </p:nvSpPr>
        <p:spPr>
          <a:xfrm rot="16200000">
            <a:off x="7707779" y="507778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9E27A360-148A-6C4E-B43F-DCE2ABB7D688}"/>
              </a:ext>
            </a:extLst>
          </p:cNvPr>
          <p:cNvSpPr/>
          <p:nvPr/>
        </p:nvSpPr>
        <p:spPr>
          <a:xfrm>
            <a:off x="8245342" y="398020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40A185C-4653-FE4E-9935-5013ECEF6720}"/>
              </a:ext>
            </a:extLst>
          </p:cNvPr>
          <p:cNvGrpSpPr/>
          <p:nvPr/>
        </p:nvGrpSpPr>
        <p:grpSpPr>
          <a:xfrm rot="16200000">
            <a:off x="8398734" y="4002084"/>
            <a:ext cx="1364224" cy="311369"/>
            <a:chOff x="2297660" y="4140835"/>
            <a:chExt cx="1364224" cy="311369"/>
          </a:xfrm>
        </p:grpSpPr>
        <p:sp>
          <p:nvSpPr>
            <p:cNvPr id="33" name="Rounded Rectangle 32">
              <a:extLst>
                <a:ext uri="{FF2B5EF4-FFF2-40B4-BE49-F238E27FC236}">
                  <a16:creationId xmlns:a16="http://schemas.microsoft.com/office/drawing/2014/main" id="{D3EBCC05-4CD2-8E4E-A231-5026207E7B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BEE14B4-4ACA-3043-A49B-B6876F540B0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B9E5ABE-9FDC-4C44-A56C-B8DCA676EEF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C3EA56-2944-1345-9172-7B1099F0F6B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6A7AF-E88D-3746-8B9D-19CE48F6907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05184E8-AF50-B44B-9473-5B272C1CEA2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ight Arrow 38">
            <a:extLst>
              <a:ext uri="{FF2B5EF4-FFF2-40B4-BE49-F238E27FC236}">
                <a16:creationId xmlns:a16="http://schemas.microsoft.com/office/drawing/2014/main" id="{4E07EE15-B6F7-FF41-B29A-88F759745D4D}"/>
              </a:ext>
            </a:extLst>
          </p:cNvPr>
          <p:cNvSpPr/>
          <p:nvPr/>
        </p:nvSpPr>
        <p:spPr>
          <a:xfrm rot="16200000">
            <a:off x="8796023" y="507778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BB17C68B-B695-974A-B445-55F22658AB3B}"/>
              </a:ext>
            </a:extLst>
          </p:cNvPr>
          <p:cNvSpPr txBox="1">
            <a:spLocks/>
          </p:cNvSpPr>
          <p:nvPr/>
        </p:nvSpPr>
        <p:spPr>
          <a:xfrm>
            <a:off x="5441939" y="551166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1" name="Content Placeholder 2">
            <a:extLst>
              <a:ext uri="{FF2B5EF4-FFF2-40B4-BE49-F238E27FC236}">
                <a16:creationId xmlns:a16="http://schemas.microsoft.com/office/drawing/2014/main" id="{7300AE59-1791-164A-A8A7-174DCDA20231}"/>
              </a:ext>
            </a:extLst>
          </p:cNvPr>
          <p:cNvSpPr txBox="1">
            <a:spLocks/>
          </p:cNvSpPr>
          <p:nvPr/>
        </p:nvSpPr>
        <p:spPr>
          <a:xfrm>
            <a:off x="6299925" y="55116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2" name="Content Placeholder 2">
            <a:extLst>
              <a:ext uri="{FF2B5EF4-FFF2-40B4-BE49-F238E27FC236}">
                <a16:creationId xmlns:a16="http://schemas.microsoft.com/office/drawing/2014/main" id="{F72705D6-E1E4-9D4F-9153-7627CF9C22C1}"/>
              </a:ext>
            </a:extLst>
          </p:cNvPr>
          <p:cNvSpPr txBox="1">
            <a:spLocks/>
          </p:cNvSpPr>
          <p:nvPr/>
        </p:nvSpPr>
        <p:spPr>
          <a:xfrm>
            <a:off x="7336716" y="552446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3" name="Content Placeholder 2">
            <a:extLst>
              <a:ext uri="{FF2B5EF4-FFF2-40B4-BE49-F238E27FC236}">
                <a16:creationId xmlns:a16="http://schemas.microsoft.com/office/drawing/2014/main" id="{F9196B0D-018B-3748-B07B-72FFE899B96B}"/>
              </a:ext>
            </a:extLst>
          </p:cNvPr>
          <p:cNvSpPr txBox="1">
            <a:spLocks/>
          </p:cNvSpPr>
          <p:nvPr/>
        </p:nvSpPr>
        <p:spPr>
          <a:xfrm>
            <a:off x="8459670" y="553725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4" name="Content Placeholder 2">
            <a:extLst>
              <a:ext uri="{FF2B5EF4-FFF2-40B4-BE49-F238E27FC236}">
                <a16:creationId xmlns:a16="http://schemas.microsoft.com/office/drawing/2014/main" id="{75BA173D-D600-CF48-8575-EA5CE4AD0F40}"/>
              </a:ext>
            </a:extLst>
          </p:cNvPr>
          <p:cNvSpPr txBox="1">
            <a:spLocks/>
          </p:cNvSpPr>
          <p:nvPr/>
        </p:nvSpPr>
        <p:spPr>
          <a:xfrm>
            <a:off x="5753264" y="610710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45" name="Content Placeholder 2">
                <a:extLst>
                  <a:ext uri="{FF2B5EF4-FFF2-40B4-BE49-F238E27FC236}">
                    <a16:creationId xmlns:a16="http://schemas.microsoft.com/office/drawing/2014/main" id="{C7954CBE-7BA0-464F-B3E0-35DEDEB0C988}"/>
                  </a:ext>
                </a:extLst>
              </p:cNvPr>
              <p:cNvSpPr txBox="1">
                <a:spLocks/>
              </p:cNvSpPr>
              <p:nvPr/>
            </p:nvSpPr>
            <p:spPr>
              <a:xfrm>
                <a:off x="5613423" y="2918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5" name="Content Placeholder 2">
                <a:extLst>
                  <a:ext uri="{FF2B5EF4-FFF2-40B4-BE49-F238E27FC236}">
                    <a16:creationId xmlns:a16="http://schemas.microsoft.com/office/drawing/2014/main" id="{C7954CBE-7BA0-464F-B3E0-35DEDEB0C988}"/>
                  </a:ext>
                </a:extLst>
              </p:cNvPr>
              <p:cNvSpPr txBox="1">
                <a:spLocks noRot="1" noChangeAspect="1" noMove="1" noResize="1" noEditPoints="1" noAdjustHandles="1" noChangeArrowheads="1" noChangeShapeType="1" noTextEdit="1"/>
              </p:cNvSpPr>
              <p:nvPr/>
            </p:nvSpPr>
            <p:spPr>
              <a:xfrm>
                <a:off x="5613423" y="2918899"/>
                <a:ext cx="466367" cy="503588"/>
              </a:xfrm>
              <a:prstGeom prst="rect">
                <a:avLst/>
              </a:prstGeom>
              <a:blipFill>
                <a:blip r:embed="rId3"/>
                <a:stretch>
                  <a:fillRect l="-5405" r="-5405"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Content Placeholder 2">
                <a:extLst>
                  <a:ext uri="{FF2B5EF4-FFF2-40B4-BE49-F238E27FC236}">
                    <a16:creationId xmlns:a16="http://schemas.microsoft.com/office/drawing/2014/main" id="{87C96F60-53D8-204C-98AB-44A84B27BC7E}"/>
                  </a:ext>
                </a:extLst>
              </p:cNvPr>
              <p:cNvSpPr txBox="1">
                <a:spLocks/>
              </p:cNvSpPr>
              <p:nvPr/>
            </p:nvSpPr>
            <p:spPr>
              <a:xfrm>
                <a:off x="6647803" y="294296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6" name="Content Placeholder 2">
                <a:extLst>
                  <a:ext uri="{FF2B5EF4-FFF2-40B4-BE49-F238E27FC236}">
                    <a16:creationId xmlns:a16="http://schemas.microsoft.com/office/drawing/2014/main" id="{87C96F60-53D8-204C-98AB-44A84B27BC7E}"/>
                  </a:ext>
                </a:extLst>
              </p:cNvPr>
              <p:cNvSpPr txBox="1">
                <a:spLocks noRot="1" noChangeAspect="1" noMove="1" noResize="1" noEditPoints="1" noAdjustHandles="1" noChangeArrowheads="1" noChangeShapeType="1" noTextEdit="1"/>
              </p:cNvSpPr>
              <p:nvPr/>
            </p:nvSpPr>
            <p:spPr>
              <a:xfrm>
                <a:off x="6647803" y="2942961"/>
                <a:ext cx="466367" cy="503588"/>
              </a:xfrm>
              <a:prstGeom prst="rect">
                <a:avLst/>
              </a:prstGeom>
              <a:blipFill>
                <a:blip r:embed="rId4"/>
                <a:stretch>
                  <a:fillRect l="-5263" r="-2632"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07F3F50C-D2B9-A94C-A773-6B061DA9208E}"/>
                  </a:ext>
                </a:extLst>
              </p:cNvPr>
              <p:cNvSpPr txBox="1">
                <a:spLocks/>
              </p:cNvSpPr>
              <p:nvPr/>
            </p:nvSpPr>
            <p:spPr>
              <a:xfrm>
                <a:off x="7760406" y="29429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7" name="Content Placeholder 2">
                <a:extLst>
                  <a:ext uri="{FF2B5EF4-FFF2-40B4-BE49-F238E27FC236}">
                    <a16:creationId xmlns:a16="http://schemas.microsoft.com/office/drawing/2014/main" id="{07F3F50C-D2B9-A94C-A773-6B061DA9208E}"/>
                  </a:ext>
                </a:extLst>
              </p:cNvPr>
              <p:cNvSpPr txBox="1">
                <a:spLocks noRot="1" noChangeAspect="1" noMove="1" noResize="1" noEditPoints="1" noAdjustHandles="1" noChangeArrowheads="1" noChangeShapeType="1" noTextEdit="1"/>
              </p:cNvSpPr>
              <p:nvPr/>
            </p:nvSpPr>
            <p:spPr>
              <a:xfrm>
                <a:off x="7760406" y="2942997"/>
                <a:ext cx="466367" cy="503588"/>
              </a:xfrm>
              <a:prstGeom prst="rect">
                <a:avLst/>
              </a:prstGeom>
              <a:blipFill>
                <a:blip r:embed="rId5"/>
                <a:stretch>
                  <a:fillRect l="-5405" r="-270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63DB787B-4C43-5D4F-9EC7-620B1078DE6F}"/>
                  </a:ext>
                </a:extLst>
              </p:cNvPr>
              <p:cNvSpPr txBox="1">
                <a:spLocks/>
              </p:cNvSpPr>
              <p:nvPr/>
            </p:nvSpPr>
            <p:spPr>
              <a:xfrm>
                <a:off x="8838586" y="293118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63DB787B-4C43-5D4F-9EC7-620B1078DE6F}"/>
                  </a:ext>
                </a:extLst>
              </p:cNvPr>
              <p:cNvSpPr txBox="1">
                <a:spLocks noRot="1" noChangeAspect="1" noMove="1" noResize="1" noEditPoints="1" noAdjustHandles="1" noChangeArrowheads="1" noChangeShapeType="1" noTextEdit="1"/>
              </p:cNvSpPr>
              <p:nvPr/>
            </p:nvSpPr>
            <p:spPr>
              <a:xfrm>
                <a:off x="8838586" y="2931189"/>
                <a:ext cx="466367" cy="503588"/>
              </a:xfrm>
              <a:prstGeom prst="rect">
                <a:avLst/>
              </a:prstGeom>
              <a:blipFill>
                <a:blip r:embed="rId6"/>
                <a:stretch>
                  <a:fillRect l="-5405" r="-270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DD052F94-D628-5E4B-9E23-633ADF2B9486}"/>
                  </a:ext>
                </a:extLst>
              </p:cNvPr>
              <p:cNvSpPr txBox="1">
                <a:spLocks/>
              </p:cNvSpPr>
              <p:nvPr/>
            </p:nvSpPr>
            <p:spPr>
              <a:xfrm>
                <a:off x="242593" y="3007873"/>
                <a:ext cx="4203377"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word’s </a:t>
                </a:r>
                <a:r>
                  <a:rPr lang="en-US" sz="2000" b="1" dirty="0">
                    <a:solidFill>
                      <a:srgbClr val="7030A0"/>
                    </a:solidFill>
                    <a:latin typeface="Avenir Light" panose="020B0402020203020204" pitchFamily="34" charset="77"/>
                  </a:rPr>
                  <a:t>value</a:t>
                </a:r>
                <a:r>
                  <a:rPr lang="en-US" sz="2000" b="1" dirty="0">
                    <a:solidFill>
                      <a:srgbClr val="C00000"/>
                    </a:solidFill>
                    <a:latin typeface="Avenir Light" panose="020B0402020203020204" pitchFamily="34" charset="77"/>
                  </a:rPr>
                  <a:t> vector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latin typeface="Avenir Light" panose="020B0402020203020204" pitchFamily="34" charset="77"/>
                  </a:rPr>
                  <a:t>better vector z</a:t>
                </a:r>
                <a:r>
                  <a:rPr lang="en-US" sz="2000" b="1" baseline="-25000" dirty="0">
                    <a:latin typeface="Avenir Light" panose="020B0402020203020204" pitchFamily="34" charset="77"/>
                  </a:rPr>
                  <a:t>1</a:t>
                </a:r>
              </a:p>
            </p:txBody>
          </p:sp>
        </mc:Choice>
        <mc:Fallback>
          <p:sp>
            <p:nvSpPr>
              <p:cNvPr id="78" name="Content Placeholder 2">
                <a:extLst>
                  <a:ext uri="{FF2B5EF4-FFF2-40B4-BE49-F238E27FC236}">
                    <a16:creationId xmlns:a16="http://schemas.microsoft.com/office/drawing/2014/main" id="{DD052F94-D628-5E4B-9E23-633ADF2B9486}"/>
                  </a:ext>
                </a:extLst>
              </p:cNvPr>
              <p:cNvSpPr txBox="1">
                <a:spLocks noRot="1" noChangeAspect="1" noMove="1" noResize="1" noEditPoints="1" noAdjustHandles="1" noChangeArrowheads="1" noChangeShapeType="1" noTextEdit="1"/>
              </p:cNvSpPr>
              <p:nvPr/>
            </p:nvSpPr>
            <p:spPr>
              <a:xfrm>
                <a:off x="242593" y="3007873"/>
                <a:ext cx="4203377" cy="1429838"/>
              </a:xfrm>
              <a:prstGeom prst="rect">
                <a:avLst/>
              </a:prstGeom>
              <a:blipFill>
                <a:blip r:embed="rId7"/>
                <a:stretch>
                  <a:fillRect l="-1813" r="-3021"/>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D41C7268-B42B-D744-9004-96F2883B9183}"/>
              </a:ext>
            </a:extLst>
          </p:cNvPr>
          <p:cNvCxnSpPr>
            <a:cxnSpLocks/>
          </p:cNvCxnSpPr>
          <p:nvPr/>
        </p:nvCxnSpPr>
        <p:spPr>
          <a:xfrm>
            <a:off x="4558352" y="136478"/>
            <a:ext cx="1" cy="6564573"/>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D29FA24C-83E6-AF4D-9944-87B471F33D0B}"/>
                  </a:ext>
                </a:extLst>
              </p:cNvPr>
              <p:cNvSpPr/>
              <p:nvPr/>
            </p:nvSpPr>
            <p:spPr>
              <a:xfrm>
                <a:off x="122834" y="5010309"/>
                <a:ext cx="4427436" cy="453137"/>
              </a:xfrm>
              <a:prstGeom prst="rect">
                <a:avLst/>
              </a:prstGeom>
            </p:spPr>
            <p:txBody>
              <a:bodyPr wrap="square">
                <a:spAutoFit/>
              </a:bodyPr>
              <a:lstStyle/>
              <a:p>
                <a:r>
                  <a:rPr lang="en-US" sz="2000" b="1" dirty="0">
                    <a:solidFill>
                      <a:srgbClr val="7030A0"/>
                    </a:solidFill>
                    <a:latin typeface="Avenir Light" panose="020B0402020203020204" pitchFamily="34" charset="77"/>
                  </a:rPr>
                  <a:t>z</a:t>
                </a:r>
                <a:r>
                  <a:rPr lang="en-US" sz="2000" b="1" baseline="-25000" dirty="0">
                    <a:solidFill>
                      <a:srgbClr val="7030A0"/>
                    </a:solidFill>
                    <a:latin typeface="Avenir Light" panose="020B0402020203020204" pitchFamily="34" charset="77"/>
                  </a:rPr>
                  <a:t>1</a:t>
                </a:r>
                <a:r>
                  <a:rPr lang="en-US" sz="2000" b="1" baseline="-25000" dirty="0">
                    <a:latin typeface="Avenir Light" panose="020B0402020203020204" pitchFamily="34" charset="77"/>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2</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3</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 v</a:t>
                </a:r>
                <a:r>
                  <a:rPr lang="en-US" sz="2000" b="1" baseline="-25000" dirty="0">
                    <a:solidFill>
                      <a:schemeClr val="accent5">
                        <a:lumMod val="50000"/>
                      </a:schemeClr>
                    </a:solidFill>
                    <a:latin typeface="Avenir Medium" panose="02000503020000020003" pitchFamily="2" charset="0"/>
                  </a:rPr>
                  <a:t>4</a:t>
                </a:r>
                <a:r>
                  <a:rPr lang="en-US" sz="2000" b="1" baseline="30000" dirty="0">
                    <a:solidFill>
                      <a:schemeClr val="accent5">
                        <a:lumMod val="50000"/>
                      </a:schemeClr>
                    </a:solidFill>
                    <a:latin typeface="Avenir Medium" panose="02000503020000020003" pitchFamily="2" charset="0"/>
                  </a:rPr>
                  <a:t>E</a:t>
                </a:r>
                <a:r>
                  <a:rPr lang="en-US" sz="2000" b="1" dirty="0">
                    <a:solidFill>
                      <a:srgbClr val="FF0000"/>
                    </a:solidFill>
                    <a:ea typeface="Cambria Math" panose="02040503050406030204" pitchFamily="18" charset="0"/>
                  </a:rPr>
                  <a:t> </a:t>
                </a:r>
                <a:endParaRPr lang="en-US" sz="2000" dirty="0">
                  <a:solidFill>
                    <a:schemeClr val="accent5">
                      <a:lumMod val="50000"/>
                    </a:schemeClr>
                  </a:solidFill>
                </a:endParaRPr>
              </a:p>
            </p:txBody>
          </p:sp>
        </mc:Choice>
        <mc:Fallback>
          <p:sp>
            <p:nvSpPr>
              <p:cNvPr id="80" name="Rectangle 79">
                <a:extLst>
                  <a:ext uri="{FF2B5EF4-FFF2-40B4-BE49-F238E27FC236}">
                    <a16:creationId xmlns:a16="http://schemas.microsoft.com/office/drawing/2014/main" id="{D29FA24C-83E6-AF4D-9944-87B471F33D0B}"/>
                  </a:ext>
                </a:extLst>
              </p:cNvPr>
              <p:cNvSpPr>
                <a:spLocks noRot="1" noChangeAspect="1" noMove="1" noResize="1" noEditPoints="1" noAdjustHandles="1" noChangeArrowheads="1" noChangeShapeType="1" noTextEdit="1"/>
              </p:cNvSpPr>
              <p:nvPr/>
            </p:nvSpPr>
            <p:spPr>
              <a:xfrm>
                <a:off x="122834" y="5010309"/>
                <a:ext cx="4427436" cy="453137"/>
              </a:xfrm>
              <a:prstGeom prst="rect">
                <a:avLst/>
              </a:prstGeom>
              <a:blipFill>
                <a:blip r:embed="rId8"/>
                <a:stretch>
                  <a:fillRect l="-1429" b="-21622"/>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0D918BB5-F6D5-E14A-B602-5C46AB09DCCA}"/>
              </a:ext>
            </a:extLst>
          </p:cNvPr>
          <p:cNvGrpSpPr/>
          <p:nvPr/>
        </p:nvGrpSpPr>
        <p:grpSpPr>
          <a:xfrm>
            <a:off x="5652630" y="1629044"/>
            <a:ext cx="311369" cy="830216"/>
            <a:chOff x="1094892" y="3913966"/>
            <a:chExt cx="311369" cy="830216"/>
          </a:xfrm>
        </p:grpSpPr>
        <p:sp>
          <p:nvSpPr>
            <p:cNvPr id="82" name="Rounded Rectangle 81">
              <a:extLst>
                <a:ext uri="{FF2B5EF4-FFF2-40B4-BE49-F238E27FC236}">
                  <a16:creationId xmlns:a16="http://schemas.microsoft.com/office/drawing/2014/main" id="{341D2BDD-D334-D240-B027-92E13C7C3087}"/>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78F246E-04D0-614F-89BD-0F755AB2CFF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D8FABF3-1CF2-8641-B757-E8D0A9090574}"/>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D17A054-392C-6D42-B0FB-58F7B010E850}"/>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55C2CEE2-EA3C-D141-AEF7-B5B2E95A3805}"/>
              </a:ext>
            </a:extLst>
          </p:cNvPr>
          <p:cNvGrpSpPr/>
          <p:nvPr/>
        </p:nvGrpSpPr>
        <p:grpSpPr>
          <a:xfrm>
            <a:off x="6053421" y="1639455"/>
            <a:ext cx="311369" cy="830216"/>
            <a:chOff x="1482035" y="3910729"/>
            <a:chExt cx="311369" cy="830216"/>
          </a:xfrm>
        </p:grpSpPr>
        <p:sp>
          <p:nvSpPr>
            <p:cNvPr id="95" name="Rounded Rectangle 94">
              <a:extLst>
                <a:ext uri="{FF2B5EF4-FFF2-40B4-BE49-F238E27FC236}">
                  <a16:creationId xmlns:a16="http://schemas.microsoft.com/office/drawing/2014/main" id="{180835AB-D295-7D46-95D5-51D2A7A629F1}"/>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3B025BC-8951-2143-81F5-DDDD658054E5}"/>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2AE81C3-DD95-594F-AAB2-092E9FAB6DF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84BB70F-4018-7046-96C7-564BC1D6958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743D5034-8B99-3149-B2F0-7E296370F21B}"/>
              </a:ext>
            </a:extLst>
          </p:cNvPr>
          <p:cNvGrpSpPr/>
          <p:nvPr/>
        </p:nvGrpSpPr>
        <p:grpSpPr>
          <a:xfrm>
            <a:off x="6448094" y="1639455"/>
            <a:ext cx="311369" cy="830216"/>
            <a:chOff x="1876708" y="3910729"/>
            <a:chExt cx="311369" cy="830216"/>
          </a:xfrm>
        </p:grpSpPr>
        <p:sp>
          <p:nvSpPr>
            <p:cNvPr id="100" name="Rounded Rectangle 99">
              <a:extLst>
                <a:ext uri="{FF2B5EF4-FFF2-40B4-BE49-F238E27FC236}">
                  <a16:creationId xmlns:a16="http://schemas.microsoft.com/office/drawing/2014/main" id="{228D3E07-382A-3B43-9A33-256EDA22D0C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0059937-BA9B-D643-BAE7-6468A88391F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DB41ED1-9FBD-D841-894B-62FB27C9E41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69F6867-8FF1-8E41-A7DC-724A7BE2D62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7C41D961-8DFB-F142-967F-581663E56410}"/>
              </a:ext>
            </a:extLst>
          </p:cNvPr>
          <p:cNvSpPr/>
          <p:nvPr/>
        </p:nvSpPr>
        <p:spPr>
          <a:xfrm>
            <a:off x="5580410" y="2486863"/>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05" name="Rectangle 104">
            <a:extLst>
              <a:ext uri="{FF2B5EF4-FFF2-40B4-BE49-F238E27FC236}">
                <a16:creationId xmlns:a16="http://schemas.microsoft.com/office/drawing/2014/main" id="{38BB1A3D-6847-4246-9BCB-B5B0782B610C}"/>
              </a:ext>
            </a:extLst>
          </p:cNvPr>
          <p:cNvSpPr/>
          <p:nvPr/>
        </p:nvSpPr>
        <p:spPr>
          <a:xfrm>
            <a:off x="6037374" y="2500511"/>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06" name="Rectangle 105">
            <a:extLst>
              <a:ext uri="{FF2B5EF4-FFF2-40B4-BE49-F238E27FC236}">
                <a16:creationId xmlns:a16="http://schemas.microsoft.com/office/drawing/2014/main" id="{B9DAD0F7-277E-2742-BF08-D56FA0CC9BD8}"/>
              </a:ext>
            </a:extLst>
          </p:cNvPr>
          <p:cNvSpPr/>
          <p:nvPr/>
        </p:nvSpPr>
        <p:spPr>
          <a:xfrm>
            <a:off x="6415746" y="2491202"/>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mc:AlternateContent xmlns:mc="http://schemas.openxmlformats.org/markup-compatibility/2006">
        <mc:Choice xmlns:a14="http://schemas.microsoft.com/office/drawing/2010/main" Requires="a14">
          <p:sp>
            <p:nvSpPr>
              <p:cNvPr id="107" name="Rectangle 106">
                <a:extLst>
                  <a:ext uri="{FF2B5EF4-FFF2-40B4-BE49-F238E27FC236}">
                    <a16:creationId xmlns:a16="http://schemas.microsoft.com/office/drawing/2014/main" id="{03019C5C-9229-614F-989F-E133704438C8}"/>
                  </a:ext>
                </a:extLst>
              </p:cNvPr>
              <p:cNvSpPr/>
              <p:nvPr/>
            </p:nvSpPr>
            <p:spPr>
              <a:xfrm>
                <a:off x="2375056" y="1826599"/>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07" name="Rectangle 106">
                <a:extLst>
                  <a:ext uri="{FF2B5EF4-FFF2-40B4-BE49-F238E27FC236}">
                    <a16:creationId xmlns:a16="http://schemas.microsoft.com/office/drawing/2014/main" id="{03019C5C-9229-614F-989F-E133704438C8}"/>
                  </a:ext>
                </a:extLst>
              </p:cNvPr>
              <p:cNvSpPr>
                <a:spLocks noRot="1" noChangeAspect="1" noMove="1" noResize="1" noEditPoints="1" noAdjustHandles="1" noChangeArrowheads="1" noChangeShapeType="1" noTextEdit="1"/>
              </p:cNvSpPr>
              <p:nvPr/>
            </p:nvSpPr>
            <p:spPr>
              <a:xfrm>
                <a:off x="2375056" y="1826599"/>
                <a:ext cx="2255457" cy="400110"/>
              </a:xfrm>
              <a:prstGeom prst="rect">
                <a:avLst/>
              </a:prstGeom>
              <a:blipFill>
                <a:blip r:embed="rId9"/>
                <a:stretch>
                  <a:fillRect l="-3371"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Rectangle 107">
                <a:extLst>
                  <a:ext uri="{FF2B5EF4-FFF2-40B4-BE49-F238E27FC236}">
                    <a16:creationId xmlns:a16="http://schemas.microsoft.com/office/drawing/2014/main" id="{14B584BB-3D37-AB45-8779-5C904506521C}"/>
                  </a:ext>
                </a:extLst>
              </p:cNvPr>
              <p:cNvSpPr/>
              <p:nvPr/>
            </p:nvSpPr>
            <p:spPr>
              <a:xfrm>
                <a:off x="2375056" y="1385617"/>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08" name="Rectangle 107">
                <a:extLst>
                  <a:ext uri="{FF2B5EF4-FFF2-40B4-BE49-F238E27FC236}">
                    <a16:creationId xmlns:a16="http://schemas.microsoft.com/office/drawing/2014/main" id="{14B584BB-3D37-AB45-8779-5C904506521C}"/>
                  </a:ext>
                </a:extLst>
              </p:cNvPr>
              <p:cNvSpPr>
                <a:spLocks noRot="1" noChangeAspect="1" noMove="1" noResize="1" noEditPoints="1" noAdjustHandles="1" noChangeArrowheads="1" noChangeShapeType="1" noTextEdit="1"/>
              </p:cNvSpPr>
              <p:nvPr/>
            </p:nvSpPr>
            <p:spPr>
              <a:xfrm>
                <a:off x="2375056" y="1385617"/>
                <a:ext cx="2444350" cy="400110"/>
              </a:xfrm>
              <a:prstGeom prst="rect">
                <a:avLst/>
              </a:prstGeom>
              <a:blipFill>
                <a:blip r:embed="rId10"/>
                <a:stretch>
                  <a:fillRect l="-3109"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Rectangle 108">
                <a:extLst>
                  <a:ext uri="{FF2B5EF4-FFF2-40B4-BE49-F238E27FC236}">
                    <a16:creationId xmlns:a16="http://schemas.microsoft.com/office/drawing/2014/main" id="{A8FCF711-105E-C24C-99DC-209FE6A46CFB}"/>
                  </a:ext>
                </a:extLst>
              </p:cNvPr>
              <p:cNvSpPr/>
              <p:nvPr/>
            </p:nvSpPr>
            <p:spPr>
              <a:xfrm>
                <a:off x="2375057" y="870526"/>
                <a:ext cx="220219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accent4">
                      <a:lumMod val="50000"/>
                    </a:schemeClr>
                  </a:solidFill>
                </a:endParaRPr>
              </a:p>
            </p:txBody>
          </p:sp>
        </mc:Choice>
        <mc:Fallback>
          <p:sp>
            <p:nvSpPr>
              <p:cNvPr id="109" name="Rectangle 108">
                <a:extLst>
                  <a:ext uri="{FF2B5EF4-FFF2-40B4-BE49-F238E27FC236}">
                    <a16:creationId xmlns:a16="http://schemas.microsoft.com/office/drawing/2014/main" id="{A8FCF711-105E-C24C-99DC-209FE6A46CFB}"/>
                  </a:ext>
                </a:extLst>
              </p:cNvPr>
              <p:cNvSpPr>
                <a:spLocks noRot="1" noChangeAspect="1" noMove="1" noResize="1" noEditPoints="1" noAdjustHandles="1" noChangeArrowheads="1" noChangeShapeType="1" noTextEdit="1"/>
              </p:cNvSpPr>
              <p:nvPr/>
            </p:nvSpPr>
            <p:spPr>
              <a:xfrm>
                <a:off x="2375057" y="870526"/>
                <a:ext cx="2202190" cy="400110"/>
              </a:xfrm>
              <a:prstGeom prst="rect">
                <a:avLst/>
              </a:prstGeom>
              <a:blipFill>
                <a:blip r:embed="rId11"/>
                <a:stretch>
                  <a:fillRect t="-625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Rectangle 109">
                <a:extLst>
                  <a:ext uri="{FF2B5EF4-FFF2-40B4-BE49-F238E27FC236}">
                    <a16:creationId xmlns:a16="http://schemas.microsoft.com/office/drawing/2014/main" id="{5D501CDD-A4D1-EF4B-AA4F-2C9A4803C170}"/>
                  </a:ext>
                </a:extLst>
              </p:cNvPr>
              <p:cNvSpPr/>
              <p:nvPr/>
            </p:nvSpPr>
            <p:spPr>
              <a:xfrm>
                <a:off x="2389364" y="41738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endParaRPr lang="en-US" sz="2000" dirty="0">
                  <a:solidFill>
                    <a:schemeClr val="accent4">
                      <a:lumMod val="50000"/>
                    </a:schemeClr>
                  </a:solidFill>
                </a:endParaRPr>
              </a:p>
            </p:txBody>
          </p:sp>
        </mc:Choice>
        <mc:Fallback>
          <p:sp>
            <p:nvSpPr>
              <p:cNvPr id="110" name="Rectangle 109">
                <a:extLst>
                  <a:ext uri="{FF2B5EF4-FFF2-40B4-BE49-F238E27FC236}">
                    <a16:creationId xmlns:a16="http://schemas.microsoft.com/office/drawing/2014/main" id="{5D501CDD-A4D1-EF4B-AA4F-2C9A4803C170}"/>
                  </a:ext>
                </a:extLst>
              </p:cNvPr>
              <p:cNvSpPr>
                <a:spLocks noRot="1" noChangeAspect="1" noMove="1" noResize="1" noEditPoints="1" noAdjustHandles="1" noChangeArrowheads="1" noChangeShapeType="1" noTextEdit="1"/>
              </p:cNvSpPr>
              <p:nvPr/>
            </p:nvSpPr>
            <p:spPr>
              <a:xfrm>
                <a:off x="2389364" y="417389"/>
                <a:ext cx="2444350" cy="400110"/>
              </a:xfrm>
              <a:prstGeom prst="rect">
                <a:avLst/>
              </a:prstGeom>
              <a:blipFill>
                <a:blip r:embed="rId12"/>
                <a:stretch>
                  <a:fillRect l="-3109"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Rectangle 110">
                <a:extLst>
                  <a:ext uri="{FF2B5EF4-FFF2-40B4-BE49-F238E27FC236}">
                    <a16:creationId xmlns:a16="http://schemas.microsoft.com/office/drawing/2014/main" id="{F730F304-640D-F745-80EA-5D2119B2340A}"/>
                  </a:ext>
                </a:extLst>
              </p:cNvPr>
              <p:cNvSpPr/>
              <p:nvPr/>
            </p:nvSpPr>
            <p:spPr>
              <a:xfrm>
                <a:off x="400591" y="175162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a:t>
                </a:r>
                <a:endParaRPr lang="en-US" sz="2000" dirty="0">
                  <a:solidFill>
                    <a:schemeClr val="accent4">
                      <a:lumMod val="50000"/>
                    </a:schemeClr>
                  </a:solidFill>
                </a:endParaRPr>
              </a:p>
            </p:txBody>
          </p:sp>
        </mc:Choice>
        <mc:Fallback>
          <p:sp>
            <p:nvSpPr>
              <p:cNvPr id="111" name="Rectangle 110">
                <a:extLst>
                  <a:ext uri="{FF2B5EF4-FFF2-40B4-BE49-F238E27FC236}">
                    <a16:creationId xmlns:a16="http://schemas.microsoft.com/office/drawing/2014/main" id="{F730F304-640D-F745-80EA-5D2119B2340A}"/>
                  </a:ext>
                </a:extLst>
              </p:cNvPr>
              <p:cNvSpPr>
                <a:spLocks noRot="1" noChangeAspect="1" noMove="1" noResize="1" noEditPoints="1" noAdjustHandles="1" noChangeArrowheads="1" noChangeShapeType="1" noTextEdit="1"/>
              </p:cNvSpPr>
              <p:nvPr/>
            </p:nvSpPr>
            <p:spPr>
              <a:xfrm>
                <a:off x="400591" y="1751623"/>
                <a:ext cx="2532496" cy="453137"/>
              </a:xfrm>
              <a:prstGeom prst="rect">
                <a:avLst/>
              </a:prstGeom>
              <a:blipFill>
                <a:blip r:embed="rId13"/>
                <a:stretch>
                  <a:fillRect l="-250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 name="Rectangle 111">
                <a:extLst>
                  <a:ext uri="{FF2B5EF4-FFF2-40B4-BE49-F238E27FC236}">
                    <a16:creationId xmlns:a16="http://schemas.microsoft.com/office/drawing/2014/main" id="{AD34997E-FA1A-204E-BAD2-AE8779912F10}"/>
                  </a:ext>
                </a:extLst>
              </p:cNvPr>
              <p:cNvSpPr/>
              <p:nvPr/>
            </p:nvSpPr>
            <p:spPr>
              <a:xfrm>
                <a:off x="381766" y="126217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a:t>
                </a:r>
                <a:endParaRPr lang="en-US" sz="2000" dirty="0">
                  <a:solidFill>
                    <a:schemeClr val="accent4">
                      <a:lumMod val="50000"/>
                    </a:schemeClr>
                  </a:solidFill>
                </a:endParaRPr>
              </a:p>
            </p:txBody>
          </p:sp>
        </mc:Choice>
        <mc:Fallback>
          <p:sp>
            <p:nvSpPr>
              <p:cNvPr id="112" name="Rectangle 111">
                <a:extLst>
                  <a:ext uri="{FF2B5EF4-FFF2-40B4-BE49-F238E27FC236}">
                    <a16:creationId xmlns:a16="http://schemas.microsoft.com/office/drawing/2014/main" id="{AD34997E-FA1A-204E-BAD2-AE8779912F10}"/>
                  </a:ext>
                </a:extLst>
              </p:cNvPr>
              <p:cNvSpPr>
                <a:spLocks noRot="1" noChangeAspect="1" noMove="1" noResize="1" noEditPoints="1" noAdjustHandles="1" noChangeArrowheads="1" noChangeShapeType="1" noTextEdit="1"/>
              </p:cNvSpPr>
              <p:nvPr/>
            </p:nvSpPr>
            <p:spPr>
              <a:xfrm>
                <a:off x="381766" y="1262174"/>
                <a:ext cx="2532496" cy="453137"/>
              </a:xfrm>
              <a:prstGeom prst="rect">
                <a:avLst/>
              </a:prstGeom>
              <a:blipFill>
                <a:blip r:embed="rId14"/>
                <a:stretch>
                  <a:fillRect l="-300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Rectangle 112">
                <a:extLst>
                  <a:ext uri="{FF2B5EF4-FFF2-40B4-BE49-F238E27FC236}">
                    <a16:creationId xmlns:a16="http://schemas.microsoft.com/office/drawing/2014/main" id="{84767B0C-FAC3-844C-8087-2C40264298B1}"/>
                  </a:ext>
                </a:extLst>
              </p:cNvPr>
              <p:cNvSpPr/>
              <p:nvPr/>
            </p:nvSpPr>
            <p:spPr>
              <a:xfrm>
                <a:off x="400591" y="77272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a:t>
                </a:r>
                <a:endParaRPr lang="en-US" sz="2000" dirty="0">
                  <a:solidFill>
                    <a:schemeClr val="accent4">
                      <a:lumMod val="50000"/>
                    </a:schemeClr>
                  </a:solidFill>
                </a:endParaRPr>
              </a:p>
            </p:txBody>
          </p:sp>
        </mc:Choice>
        <mc:Fallback>
          <p:sp>
            <p:nvSpPr>
              <p:cNvPr id="113" name="Rectangle 112">
                <a:extLst>
                  <a:ext uri="{FF2B5EF4-FFF2-40B4-BE49-F238E27FC236}">
                    <a16:creationId xmlns:a16="http://schemas.microsoft.com/office/drawing/2014/main" id="{84767B0C-FAC3-844C-8087-2C40264298B1}"/>
                  </a:ext>
                </a:extLst>
              </p:cNvPr>
              <p:cNvSpPr>
                <a:spLocks noRot="1" noChangeAspect="1" noMove="1" noResize="1" noEditPoints="1" noAdjustHandles="1" noChangeArrowheads="1" noChangeShapeType="1" noTextEdit="1"/>
              </p:cNvSpPr>
              <p:nvPr/>
            </p:nvSpPr>
            <p:spPr>
              <a:xfrm>
                <a:off x="400591" y="772725"/>
                <a:ext cx="2532496" cy="453137"/>
              </a:xfrm>
              <a:prstGeom prst="rect">
                <a:avLst/>
              </a:prstGeom>
              <a:blipFill>
                <a:blip r:embed="rId15"/>
                <a:stretch>
                  <a:fillRect l="-250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Rectangle 113">
                <a:extLst>
                  <a:ext uri="{FF2B5EF4-FFF2-40B4-BE49-F238E27FC236}">
                    <a16:creationId xmlns:a16="http://schemas.microsoft.com/office/drawing/2014/main" id="{FA0030C8-E4F3-0B4D-B6C3-12F82B2B8436}"/>
                  </a:ext>
                </a:extLst>
              </p:cNvPr>
              <p:cNvSpPr/>
              <p:nvPr/>
            </p:nvSpPr>
            <p:spPr>
              <a:xfrm>
                <a:off x="389575" y="32229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2</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a:t>
                </a:r>
                <a:endParaRPr lang="en-US" sz="2000" dirty="0">
                  <a:solidFill>
                    <a:schemeClr val="accent4">
                      <a:lumMod val="50000"/>
                    </a:schemeClr>
                  </a:solidFill>
                </a:endParaRPr>
              </a:p>
            </p:txBody>
          </p:sp>
        </mc:Choice>
        <mc:Fallback>
          <p:sp>
            <p:nvSpPr>
              <p:cNvPr id="114" name="Rectangle 113">
                <a:extLst>
                  <a:ext uri="{FF2B5EF4-FFF2-40B4-BE49-F238E27FC236}">
                    <a16:creationId xmlns:a16="http://schemas.microsoft.com/office/drawing/2014/main" id="{FA0030C8-E4F3-0B4D-B6C3-12F82B2B8436}"/>
                  </a:ext>
                </a:extLst>
              </p:cNvPr>
              <p:cNvSpPr>
                <a:spLocks noRot="1" noChangeAspect="1" noMove="1" noResize="1" noEditPoints="1" noAdjustHandles="1" noChangeArrowheads="1" noChangeShapeType="1" noTextEdit="1"/>
              </p:cNvSpPr>
              <p:nvPr/>
            </p:nvSpPr>
            <p:spPr>
              <a:xfrm>
                <a:off x="389575" y="322292"/>
                <a:ext cx="2532496" cy="453137"/>
              </a:xfrm>
              <a:prstGeom prst="rect">
                <a:avLst/>
              </a:prstGeom>
              <a:blipFill>
                <a:blip r:embed="rId16"/>
                <a:stretch>
                  <a:fillRect l="-2500" b="-25000"/>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46977BCC-E073-B44B-A594-2F24938FB2E5}"/>
              </a:ext>
            </a:extLst>
          </p:cNvPr>
          <p:cNvSpPr/>
          <p:nvPr/>
        </p:nvSpPr>
        <p:spPr>
          <a:xfrm>
            <a:off x="187690" y="369304"/>
            <a:ext cx="4191978" cy="6166404"/>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F70F8-0A96-EC46-9E1C-2224AD0C817A}"/>
              </a:ext>
            </a:extLst>
          </p:cNvPr>
          <p:cNvSpPr/>
          <p:nvPr/>
        </p:nvSpPr>
        <p:spPr>
          <a:xfrm>
            <a:off x="401790" y="317629"/>
            <a:ext cx="4858406" cy="6104150"/>
          </a:xfrm>
          <a:prstGeom prst="rect">
            <a:avLst/>
          </a:prstGeom>
          <a:solidFill>
            <a:srgbClr val="FFFBCE"/>
          </a:solid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Content Placeholder 2">
            <a:extLst>
              <a:ext uri="{FF2B5EF4-FFF2-40B4-BE49-F238E27FC236}">
                <a16:creationId xmlns:a16="http://schemas.microsoft.com/office/drawing/2014/main" id="{D5D6E0A6-732F-AD45-B19A-118278649EE6}"/>
              </a:ext>
            </a:extLst>
          </p:cNvPr>
          <p:cNvSpPr txBox="1">
            <a:spLocks/>
          </p:cNvSpPr>
          <p:nvPr/>
        </p:nvSpPr>
        <p:spPr>
          <a:xfrm>
            <a:off x="2208699" y="800975"/>
            <a:ext cx="1324497"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Attention</a:t>
            </a:r>
            <a:r>
              <a:rPr lang="en-US" sz="2000" b="1" dirty="0">
                <a:solidFill>
                  <a:srgbClr val="7030A0"/>
                </a:solidFill>
                <a:latin typeface="Avenir Light" panose="020B0402020203020204" pitchFamily="34" charset="77"/>
              </a:rPr>
              <a:t> </a:t>
            </a:r>
          </a:p>
        </p:txBody>
      </p:sp>
      <p:sp>
        <p:nvSpPr>
          <p:cNvPr id="84" name="Content Placeholder 2">
            <a:extLst>
              <a:ext uri="{FF2B5EF4-FFF2-40B4-BE49-F238E27FC236}">
                <a16:creationId xmlns:a16="http://schemas.microsoft.com/office/drawing/2014/main" id="{2B70E18F-45EE-CD4B-976A-892D59F5A066}"/>
              </a:ext>
            </a:extLst>
          </p:cNvPr>
          <p:cNvSpPr txBox="1">
            <a:spLocks/>
          </p:cNvSpPr>
          <p:nvPr/>
        </p:nvSpPr>
        <p:spPr>
          <a:xfrm>
            <a:off x="560821" y="436221"/>
            <a:ext cx="1395744"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Self-Attention</a:t>
            </a:r>
            <a:r>
              <a:rPr lang="en-US" sz="2000" b="1" dirty="0">
                <a:solidFill>
                  <a:srgbClr val="7030A0"/>
                </a:solidFill>
                <a:latin typeface="Avenir Light" panose="020B0402020203020204" pitchFamily="34" charset="77"/>
              </a:rPr>
              <a:t> </a:t>
            </a:r>
          </a:p>
        </p:txBody>
      </p:sp>
      <p:cxnSp>
        <p:nvCxnSpPr>
          <p:cNvPr id="85" name="Straight Connector 84">
            <a:extLst>
              <a:ext uri="{FF2B5EF4-FFF2-40B4-BE49-F238E27FC236}">
                <a16:creationId xmlns:a16="http://schemas.microsoft.com/office/drawing/2014/main" id="{FDA3CF1F-9745-D84C-B749-A4ECC456002F}"/>
              </a:ext>
            </a:extLst>
          </p:cNvPr>
          <p:cNvCxnSpPr>
            <a:cxnSpLocks/>
          </p:cNvCxnSpPr>
          <p:nvPr/>
        </p:nvCxnSpPr>
        <p:spPr>
          <a:xfrm flipH="1">
            <a:off x="560821" y="1244328"/>
            <a:ext cx="4496088" cy="6352"/>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0F132878-16D2-9146-B8C7-1342E4C11393}"/>
                  </a:ext>
                </a:extLst>
              </p:cNvPr>
              <p:cNvSpPr/>
              <p:nvPr/>
            </p:nvSpPr>
            <p:spPr>
              <a:xfrm>
                <a:off x="2583731" y="1361830"/>
                <a:ext cx="680186" cy="5467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800" i="1" dirty="0" smtClean="0">
                              <a:solidFill>
                                <a:schemeClr val="tx1"/>
                              </a:solidFill>
                              <a:latin typeface="Cambria Math" panose="02040503050406030204" pitchFamily="18" charset="0"/>
                            </a:rPr>
                          </m:ctrlPr>
                        </m:sSubSupPr>
                        <m:e>
                          <m:r>
                            <a:rPr lang="en-US" sz="2800" i="1" dirty="0">
                              <a:solidFill>
                                <a:schemeClr val="tx1"/>
                              </a:solidFill>
                              <a:latin typeface="Cambria Math" panose="02040503050406030204" pitchFamily="18" charset="0"/>
                            </a:rPr>
                            <m:t>h</m:t>
                          </m:r>
                        </m:e>
                        <m:sub>
                          <m:r>
                            <a:rPr lang="en-US" sz="2800" b="0" i="1" dirty="0" smtClean="0">
                              <a:solidFill>
                                <a:schemeClr val="tx1"/>
                              </a:solidFill>
                              <a:latin typeface="Cambria Math" panose="02040503050406030204" pitchFamily="18" charset="0"/>
                            </a:rPr>
                            <m:t>𝑖</m:t>
                          </m:r>
                        </m:sub>
                        <m:sup>
                          <m:r>
                            <a:rPr lang="en-US" sz="2800" i="1" dirty="0">
                              <a:solidFill>
                                <a:schemeClr val="tx1"/>
                              </a:solidFill>
                              <a:latin typeface="Cambria Math" panose="02040503050406030204" pitchFamily="18" charset="0"/>
                            </a:rPr>
                            <m:t>𝐷</m:t>
                          </m:r>
                        </m:sup>
                      </m:sSubSup>
                    </m:oMath>
                  </m:oMathPara>
                </a14:m>
                <a:endParaRPr lang="en-US" sz="2800" dirty="0"/>
              </a:p>
            </p:txBody>
          </p:sp>
        </mc:Choice>
        <mc:Fallback>
          <p:sp>
            <p:nvSpPr>
              <p:cNvPr id="53" name="Rectangle 52">
                <a:extLst>
                  <a:ext uri="{FF2B5EF4-FFF2-40B4-BE49-F238E27FC236}">
                    <a16:creationId xmlns:a16="http://schemas.microsoft.com/office/drawing/2014/main" id="{0F132878-16D2-9146-B8C7-1342E4C11393}"/>
                  </a:ext>
                </a:extLst>
              </p:cNvPr>
              <p:cNvSpPr>
                <a:spLocks noRot="1" noChangeAspect="1" noMove="1" noResize="1" noEditPoints="1" noAdjustHandles="1" noChangeArrowheads="1" noChangeShapeType="1" noTextEdit="1"/>
              </p:cNvSpPr>
              <p:nvPr/>
            </p:nvSpPr>
            <p:spPr>
              <a:xfrm>
                <a:off x="2583731" y="1361830"/>
                <a:ext cx="680186" cy="546753"/>
              </a:xfrm>
              <a:prstGeom prst="rect">
                <a:avLst/>
              </a:prstGeom>
              <a:blipFill>
                <a:blip r:embed="rId17"/>
                <a:stretch>
                  <a:fillRect b="-6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Rectangle 114">
                <a:extLst>
                  <a:ext uri="{FF2B5EF4-FFF2-40B4-BE49-F238E27FC236}">
                    <a16:creationId xmlns:a16="http://schemas.microsoft.com/office/drawing/2014/main" id="{17D134A6-8328-984E-A1B7-C665C14BB65D}"/>
                  </a:ext>
                </a:extLst>
              </p:cNvPr>
              <p:cNvSpPr/>
              <p:nvPr/>
            </p:nvSpPr>
            <p:spPr>
              <a:xfrm>
                <a:off x="2584298" y="2044151"/>
                <a:ext cx="664733" cy="5467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800" i="1" dirty="0" smtClean="0">
                              <a:solidFill>
                                <a:srgbClr val="C00000"/>
                              </a:solidFill>
                              <a:latin typeface="Cambria Math" panose="02040503050406030204" pitchFamily="18" charset="0"/>
                            </a:rPr>
                          </m:ctrlPr>
                        </m:sSubSupPr>
                        <m:e>
                          <m:r>
                            <a:rPr lang="en-US" sz="2800" i="1" dirty="0">
                              <a:solidFill>
                                <a:srgbClr val="C00000"/>
                              </a:solidFill>
                              <a:latin typeface="Cambria Math" panose="02040503050406030204" pitchFamily="18" charset="0"/>
                            </a:rPr>
                            <m:t>h</m:t>
                          </m:r>
                        </m:e>
                        <m:sub>
                          <m:r>
                            <a:rPr lang="en-US" sz="2800" b="0" i="1" dirty="0" smtClean="0">
                              <a:solidFill>
                                <a:srgbClr val="C00000"/>
                              </a:solidFill>
                              <a:latin typeface="Cambria Math" panose="02040503050406030204" pitchFamily="18" charset="0"/>
                            </a:rPr>
                            <m:t>𝑖</m:t>
                          </m:r>
                        </m:sub>
                        <m:sup>
                          <m:r>
                            <a:rPr lang="en-US" sz="2800" b="0" i="1" dirty="0" smtClean="0">
                              <a:solidFill>
                                <a:srgbClr val="C00000"/>
                              </a:solidFill>
                              <a:latin typeface="Cambria Math" panose="02040503050406030204" pitchFamily="18" charset="0"/>
                            </a:rPr>
                            <m:t>𝐸</m:t>
                          </m:r>
                        </m:sup>
                      </m:sSubSup>
                    </m:oMath>
                  </m:oMathPara>
                </a14:m>
                <a:endParaRPr lang="en-US" sz="2800" dirty="0"/>
              </a:p>
            </p:txBody>
          </p:sp>
        </mc:Choice>
        <mc:Fallback>
          <p:sp>
            <p:nvSpPr>
              <p:cNvPr id="115" name="Rectangle 114">
                <a:extLst>
                  <a:ext uri="{FF2B5EF4-FFF2-40B4-BE49-F238E27FC236}">
                    <a16:creationId xmlns:a16="http://schemas.microsoft.com/office/drawing/2014/main" id="{17D134A6-8328-984E-A1B7-C665C14BB65D}"/>
                  </a:ext>
                </a:extLst>
              </p:cNvPr>
              <p:cNvSpPr>
                <a:spLocks noRot="1" noChangeAspect="1" noMove="1" noResize="1" noEditPoints="1" noAdjustHandles="1" noChangeArrowheads="1" noChangeShapeType="1" noTextEdit="1"/>
              </p:cNvSpPr>
              <p:nvPr/>
            </p:nvSpPr>
            <p:spPr>
              <a:xfrm>
                <a:off x="2584298" y="2044151"/>
                <a:ext cx="664733" cy="546753"/>
              </a:xfrm>
              <a:prstGeom prst="rect">
                <a:avLst/>
              </a:prstGeom>
              <a:blipFill>
                <a:blip r:embed="rId18"/>
                <a:stretch>
                  <a:fillRect b="-4444"/>
                </a:stretch>
              </a:blipFill>
            </p:spPr>
            <p:txBody>
              <a:bodyPr/>
              <a:lstStyle/>
              <a:p>
                <a:r>
                  <a:rPr lang="en-US">
                    <a:noFill/>
                  </a:rPr>
                  <a:t> </a:t>
                </a:r>
              </a:p>
            </p:txBody>
          </p:sp>
        </mc:Fallback>
      </mc:AlternateContent>
      <p:sp>
        <p:nvSpPr>
          <p:cNvPr id="116" name="Content Placeholder 2">
            <a:extLst>
              <a:ext uri="{FF2B5EF4-FFF2-40B4-BE49-F238E27FC236}">
                <a16:creationId xmlns:a16="http://schemas.microsoft.com/office/drawing/2014/main" id="{F4F34A19-72E1-DF4B-A7F2-99DDDF9182B6}"/>
              </a:ext>
            </a:extLst>
          </p:cNvPr>
          <p:cNvSpPr txBox="1">
            <a:spLocks/>
          </p:cNvSpPr>
          <p:nvPr/>
        </p:nvSpPr>
        <p:spPr>
          <a:xfrm>
            <a:off x="3532377" y="800975"/>
            <a:ext cx="1619274"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Description </a:t>
            </a:r>
          </a:p>
        </p:txBody>
      </p:sp>
      <p:sp>
        <p:nvSpPr>
          <p:cNvPr id="117" name="Content Placeholder 2">
            <a:extLst>
              <a:ext uri="{FF2B5EF4-FFF2-40B4-BE49-F238E27FC236}">
                <a16:creationId xmlns:a16="http://schemas.microsoft.com/office/drawing/2014/main" id="{FA3361D5-D461-8E46-AF07-B95758D8AFCC}"/>
              </a:ext>
            </a:extLst>
          </p:cNvPr>
          <p:cNvSpPr txBox="1">
            <a:spLocks/>
          </p:cNvSpPr>
          <p:nvPr/>
        </p:nvSpPr>
        <p:spPr>
          <a:xfrm>
            <a:off x="3532377" y="1448520"/>
            <a:ext cx="1619274"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the probe </a:t>
            </a:r>
          </a:p>
        </p:txBody>
      </p:sp>
      <p:sp>
        <p:nvSpPr>
          <p:cNvPr id="118" name="Content Placeholder 2">
            <a:extLst>
              <a:ext uri="{FF2B5EF4-FFF2-40B4-BE49-F238E27FC236}">
                <a16:creationId xmlns:a16="http://schemas.microsoft.com/office/drawing/2014/main" id="{23166F6E-F6BE-5247-BBCE-6F6DE4D9E70C}"/>
              </a:ext>
            </a:extLst>
          </p:cNvPr>
          <p:cNvSpPr txBox="1">
            <a:spLocks/>
          </p:cNvSpPr>
          <p:nvPr/>
        </p:nvSpPr>
        <p:spPr>
          <a:xfrm>
            <a:off x="3582004" y="1998149"/>
            <a:ext cx="1499509" cy="4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Avenir Light" panose="020B0402020203020204" pitchFamily="34" charset="77"/>
              </a:rPr>
              <a:t>item being compared</a:t>
            </a:r>
          </a:p>
        </p:txBody>
      </p:sp>
      <mc:AlternateContent xmlns:mc="http://schemas.openxmlformats.org/markup-compatibility/2006">
        <mc:Choice xmlns:a14="http://schemas.microsoft.com/office/drawing/2010/main" Requires="a14">
          <p:sp>
            <p:nvSpPr>
              <p:cNvPr id="120" name="Rectangle 119">
                <a:extLst>
                  <a:ext uri="{FF2B5EF4-FFF2-40B4-BE49-F238E27FC236}">
                    <a16:creationId xmlns:a16="http://schemas.microsoft.com/office/drawing/2014/main" id="{2A9FE883-C9FE-6A41-A487-CA05C04FDCA2}"/>
                  </a:ext>
                </a:extLst>
              </p:cNvPr>
              <p:cNvSpPr/>
              <p:nvPr/>
            </p:nvSpPr>
            <p:spPr>
              <a:xfrm>
                <a:off x="2577055" y="2798531"/>
                <a:ext cx="664733" cy="5467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800" i="1" dirty="0" smtClean="0">
                              <a:solidFill>
                                <a:srgbClr val="C00000"/>
                              </a:solidFill>
                              <a:latin typeface="Cambria Math" panose="02040503050406030204" pitchFamily="18" charset="0"/>
                            </a:rPr>
                          </m:ctrlPr>
                        </m:sSubSupPr>
                        <m:e>
                          <m:r>
                            <a:rPr lang="en-US" sz="2800" i="1" dirty="0">
                              <a:solidFill>
                                <a:srgbClr val="C00000"/>
                              </a:solidFill>
                              <a:latin typeface="Cambria Math" panose="02040503050406030204" pitchFamily="18" charset="0"/>
                            </a:rPr>
                            <m:t>h</m:t>
                          </m:r>
                        </m:e>
                        <m:sub>
                          <m:r>
                            <a:rPr lang="en-US" sz="2800" b="0" i="1" dirty="0" smtClean="0">
                              <a:solidFill>
                                <a:srgbClr val="C00000"/>
                              </a:solidFill>
                              <a:latin typeface="Cambria Math" panose="02040503050406030204" pitchFamily="18" charset="0"/>
                            </a:rPr>
                            <m:t>𝑖</m:t>
                          </m:r>
                        </m:sub>
                        <m:sup>
                          <m:r>
                            <a:rPr lang="en-US" sz="2800" b="0" i="1" dirty="0" smtClean="0">
                              <a:solidFill>
                                <a:srgbClr val="C00000"/>
                              </a:solidFill>
                              <a:latin typeface="Cambria Math" panose="02040503050406030204" pitchFamily="18" charset="0"/>
                            </a:rPr>
                            <m:t>𝐸</m:t>
                          </m:r>
                        </m:sup>
                      </m:sSubSup>
                    </m:oMath>
                  </m:oMathPara>
                </a14:m>
                <a:endParaRPr lang="en-US" sz="2800" dirty="0"/>
              </a:p>
            </p:txBody>
          </p:sp>
        </mc:Choice>
        <mc:Fallback>
          <p:sp>
            <p:nvSpPr>
              <p:cNvPr id="120" name="Rectangle 119">
                <a:extLst>
                  <a:ext uri="{FF2B5EF4-FFF2-40B4-BE49-F238E27FC236}">
                    <a16:creationId xmlns:a16="http://schemas.microsoft.com/office/drawing/2014/main" id="{2A9FE883-C9FE-6A41-A487-CA05C04FDCA2}"/>
                  </a:ext>
                </a:extLst>
              </p:cNvPr>
              <p:cNvSpPr>
                <a:spLocks noRot="1" noChangeAspect="1" noMove="1" noResize="1" noEditPoints="1" noAdjustHandles="1" noChangeArrowheads="1" noChangeShapeType="1" noTextEdit="1"/>
              </p:cNvSpPr>
              <p:nvPr/>
            </p:nvSpPr>
            <p:spPr>
              <a:xfrm>
                <a:off x="2577055" y="2798531"/>
                <a:ext cx="664733" cy="546753"/>
              </a:xfrm>
              <a:prstGeom prst="rect">
                <a:avLst/>
              </a:prstGeom>
              <a:blipFill>
                <a:blip r:embed="rId19"/>
                <a:stretch>
                  <a:fillRect b="-4545"/>
                </a:stretch>
              </a:blipFill>
            </p:spPr>
            <p:txBody>
              <a:bodyPr/>
              <a:lstStyle/>
              <a:p>
                <a:r>
                  <a:rPr lang="en-US">
                    <a:noFill/>
                  </a:rPr>
                  <a:t> </a:t>
                </a:r>
              </a:p>
            </p:txBody>
          </p:sp>
        </mc:Fallback>
      </mc:AlternateContent>
      <p:sp>
        <p:nvSpPr>
          <p:cNvPr id="121" name="Content Placeholder 2">
            <a:extLst>
              <a:ext uri="{FF2B5EF4-FFF2-40B4-BE49-F238E27FC236}">
                <a16:creationId xmlns:a16="http://schemas.microsoft.com/office/drawing/2014/main" id="{1AB33FB2-39DA-5942-BBC3-B720F88F6D40}"/>
              </a:ext>
            </a:extLst>
          </p:cNvPr>
          <p:cNvSpPr txBox="1">
            <a:spLocks/>
          </p:cNvSpPr>
          <p:nvPr/>
        </p:nvSpPr>
        <p:spPr>
          <a:xfrm>
            <a:off x="3508178" y="2737762"/>
            <a:ext cx="1714970" cy="723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Avenir Light" panose="020B0402020203020204" pitchFamily="34" charset="77"/>
              </a:rPr>
              <a:t>item being weighted</a:t>
            </a:r>
          </a:p>
        </p:txBody>
      </p:sp>
      <p:cxnSp>
        <p:nvCxnSpPr>
          <p:cNvPr id="122" name="Straight Connector 121">
            <a:extLst>
              <a:ext uri="{FF2B5EF4-FFF2-40B4-BE49-F238E27FC236}">
                <a16:creationId xmlns:a16="http://schemas.microsoft.com/office/drawing/2014/main" id="{755CE6BC-8FDF-C14C-B447-53A3278F5C08}"/>
              </a:ext>
            </a:extLst>
          </p:cNvPr>
          <p:cNvCxnSpPr>
            <a:cxnSpLocks/>
          </p:cNvCxnSpPr>
          <p:nvPr/>
        </p:nvCxnSpPr>
        <p:spPr>
          <a:xfrm flipH="1">
            <a:off x="560821" y="2718398"/>
            <a:ext cx="4446066" cy="21264"/>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F80FDE3-830E-2E4F-B54F-EE0BE4A863A2}"/>
              </a:ext>
            </a:extLst>
          </p:cNvPr>
          <p:cNvCxnSpPr>
            <a:cxnSpLocks/>
          </p:cNvCxnSpPr>
          <p:nvPr/>
        </p:nvCxnSpPr>
        <p:spPr>
          <a:xfrm flipH="1">
            <a:off x="668620" y="1934841"/>
            <a:ext cx="4354314"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4" name="Content Placeholder 2">
            <a:extLst>
              <a:ext uri="{FF2B5EF4-FFF2-40B4-BE49-F238E27FC236}">
                <a16:creationId xmlns:a16="http://schemas.microsoft.com/office/drawing/2014/main" id="{063030AC-1B0E-AD44-BB03-663C93579013}"/>
              </a:ext>
            </a:extLst>
          </p:cNvPr>
          <p:cNvSpPr txBox="1">
            <a:spLocks/>
          </p:cNvSpPr>
          <p:nvPr/>
        </p:nvSpPr>
        <p:spPr>
          <a:xfrm>
            <a:off x="721970" y="3792336"/>
            <a:ext cx="4087337" cy="22929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All of these are like surrogates/proxies/abstractions.</a:t>
            </a:r>
          </a:p>
          <a:p>
            <a:pPr marL="0" indent="0" algn="ctr">
              <a:lnSpc>
                <a:spcPct val="120000"/>
              </a:lnSpc>
              <a:buNone/>
            </a:pPr>
            <a:r>
              <a:rPr lang="en-US" sz="2000" b="1" dirty="0">
                <a:latin typeface="Avenir Light" panose="020B0402020203020204" pitchFamily="34" charset="77"/>
              </a:rPr>
              <a:t>This provides </a:t>
            </a:r>
            <a:r>
              <a:rPr lang="en-US" sz="2000" b="1" dirty="0">
                <a:solidFill>
                  <a:srgbClr val="C00000"/>
                </a:solidFill>
                <a:latin typeface="Avenir Light" panose="020B0402020203020204" pitchFamily="34" charset="77"/>
              </a:rPr>
              <a:t>flexibility and fewer constraints</a:t>
            </a:r>
            <a:r>
              <a:rPr lang="en-US" sz="2000" b="1" dirty="0">
                <a:latin typeface="Avenir Light" panose="020B0402020203020204" pitchFamily="34" charset="77"/>
              </a:rPr>
              <a:t>.</a:t>
            </a:r>
            <a:br>
              <a:rPr lang="en-US" sz="2000" b="1" dirty="0">
                <a:latin typeface="Avenir Light" panose="020B0402020203020204" pitchFamily="34" charset="77"/>
              </a:rPr>
            </a:br>
            <a:r>
              <a:rPr lang="en-US" sz="2000" b="1" dirty="0">
                <a:latin typeface="Avenir Light" panose="020B0402020203020204" pitchFamily="34" charset="77"/>
              </a:rPr>
              <a:t>More room for rich </a:t>
            </a:r>
            <a:r>
              <a:rPr lang="en-US" sz="2000" b="1" dirty="0">
                <a:solidFill>
                  <a:srgbClr val="C00000"/>
                </a:solidFill>
                <a:latin typeface="Avenir Light" panose="020B0402020203020204" pitchFamily="34" charset="77"/>
              </a:rPr>
              <a:t>abstractions</a:t>
            </a:r>
            <a:r>
              <a:rPr lang="en-US" sz="2000" b="1" dirty="0">
                <a:latin typeface="Avenir Light" panose="020B0402020203020204" pitchFamily="34" charset="77"/>
              </a:rPr>
              <a:t>.</a:t>
            </a:r>
          </a:p>
        </p:txBody>
      </p:sp>
      <p:sp>
        <p:nvSpPr>
          <p:cNvPr id="2" name="Bent-Up Arrow 1">
            <a:extLst>
              <a:ext uri="{FF2B5EF4-FFF2-40B4-BE49-F238E27FC236}">
                <a16:creationId xmlns:a16="http://schemas.microsoft.com/office/drawing/2014/main" id="{97FA79EC-574E-E943-8AA0-532CDF040C8E}"/>
              </a:ext>
            </a:extLst>
          </p:cNvPr>
          <p:cNvSpPr/>
          <p:nvPr/>
        </p:nvSpPr>
        <p:spPr>
          <a:xfrm flipH="1">
            <a:off x="1027904" y="3483221"/>
            <a:ext cx="529562" cy="576392"/>
          </a:xfrm>
          <a:prstGeom prst="bentUpArrow">
            <a:avLst>
              <a:gd name="adj1" fmla="val 16842"/>
              <a:gd name="adj2" fmla="val 34412"/>
              <a:gd name="adj3" fmla="val 49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94D6858-F8FF-234D-921A-2C653160F883}"/>
              </a:ext>
            </a:extLst>
          </p:cNvPr>
          <p:cNvSpPr/>
          <p:nvPr/>
        </p:nvSpPr>
        <p:spPr>
          <a:xfrm>
            <a:off x="811643" y="1172659"/>
            <a:ext cx="845506" cy="2241340"/>
          </a:xfrm>
          <a:prstGeom prst="roundRect">
            <a:avLst>
              <a:gd name="adj" fmla="val 16667"/>
            </a:avLst>
          </a:prstGeom>
          <a:solidFill>
            <a:schemeClr val="bg2">
              <a:alpha val="61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03FB0F-2152-104C-B635-D2DF9F0E27AE}"/>
              </a:ext>
            </a:extLst>
          </p:cNvPr>
          <p:cNvSpPr/>
          <p:nvPr/>
        </p:nvSpPr>
        <p:spPr>
          <a:xfrm>
            <a:off x="991050" y="1318008"/>
            <a:ext cx="745929" cy="523220"/>
          </a:xfrm>
          <a:prstGeom prst="rect">
            <a:avLst/>
          </a:prstGeom>
        </p:spPr>
        <p:txBody>
          <a:bodyPr wrap="square">
            <a:spAutoFit/>
          </a:bodyPr>
          <a:lstStyle/>
          <a:p>
            <a:r>
              <a:rPr lang="en-US" sz="2800" b="1" dirty="0">
                <a:solidFill>
                  <a:srgbClr val="7030A0"/>
                </a:solidFill>
                <a:latin typeface="Avenir Medium" panose="02000503020000020003" pitchFamily="2" charset="0"/>
              </a:rPr>
              <a:t>q</a:t>
            </a:r>
            <a:r>
              <a:rPr lang="en-US" sz="2800" b="1" baseline="-25000" dirty="0">
                <a:solidFill>
                  <a:srgbClr val="7030A0"/>
                </a:solidFill>
                <a:latin typeface="Avenir Medium" panose="02000503020000020003" pitchFamily="2" charset="0"/>
              </a:rPr>
              <a:t>i</a:t>
            </a:r>
            <a:endParaRPr lang="en-US" sz="2800" dirty="0"/>
          </a:p>
        </p:txBody>
      </p:sp>
      <p:sp>
        <p:nvSpPr>
          <p:cNvPr id="90" name="Rectangle 89">
            <a:extLst>
              <a:ext uri="{FF2B5EF4-FFF2-40B4-BE49-F238E27FC236}">
                <a16:creationId xmlns:a16="http://schemas.microsoft.com/office/drawing/2014/main" id="{BB139B51-88C9-E940-81BB-A9C239D0FB85}"/>
              </a:ext>
            </a:extLst>
          </p:cNvPr>
          <p:cNvSpPr/>
          <p:nvPr/>
        </p:nvSpPr>
        <p:spPr>
          <a:xfrm>
            <a:off x="1027904" y="2022379"/>
            <a:ext cx="712633" cy="523220"/>
          </a:xfrm>
          <a:prstGeom prst="rect">
            <a:avLst/>
          </a:prstGeom>
        </p:spPr>
        <p:txBody>
          <a:bodyPr wrap="square">
            <a:spAutoFit/>
          </a:bodyPr>
          <a:lstStyle/>
          <a:p>
            <a:r>
              <a:rPr lang="en-US" sz="2800" b="1" dirty="0" err="1">
                <a:solidFill>
                  <a:schemeClr val="accent4">
                    <a:lumMod val="50000"/>
                  </a:schemeClr>
                </a:solidFill>
                <a:latin typeface="Avenir Medium" panose="02000503020000020003" pitchFamily="2" charset="0"/>
              </a:rPr>
              <a:t>k</a:t>
            </a:r>
            <a:r>
              <a:rPr lang="en-US" sz="2800" b="1" baseline="-25000" dirty="0" err="1">
                <a:solidFill>
                  <a:schemeClr val="accent4">
                    <a:lumMod val="50000"/>
                  </a:schemeClr>
                </a:solidFill>
                <a:latin typeface="Avenir Medium" panose="02000503020000020003" pitchFamily="2" charset="0"/>
              </a:rPr>
              <a:t>i</a:t>
            </a:r>
            <a:endParaRPr lang="en-US" sz="2800" dirty="0">
              <a:solidFill>
                <a:schemeClr val="accent4">
                  <a:lumMod val="50000"/>
                </a:schemeClr>
              </a:solidFill>
            </a:endParaRPr>
          </a:p>
        </p:txBody>
      </p:sp>
      <p:sp>
        <p:nvSpPr>
          <p:cNvPr id="119" name="Rectangle 118">
            <a:extLst>
              <a:ext uri="{FF2B5EF4-FFF2-40B4-BE49-F238E27FC236}">
                <a16:creationId xmlns:a16="http://schemas.microsoft.com/office/drawing/2014/main" id="{B16EF527-7140-6A4C-AA7A-E710444B29BE}"/>
              </a:ext>
            </a:extLst>
          </p:cNvPr>
          <p:cNvSpPr/>
          <p:nvPr/>
        </p:nvSpPr>
        <p:spPr>
          <a:xfrm>
            <a:off x="1020661" y="2776759"/>
            <a:ext cx="712633" cy="523220"/>
          </a:xfrm>
          <a:prstGeom prst="rect">
            <a:avLst/>
          </a:prstGeom>
        </p:spPr>
        <p:txBody>
          <a:bodyPr wrap="square">
            <a:spAutoFit/>
          </a:bodyPr>
          <a:lstStyle/>
          <a:p>
            <a:r>
              <a:rPr lang="en-US" sz="2800" b="1" dirty="0">
                <a:solidFill>
                  <a:schemeClr val="accent5">
                    <a:lumMod val="50000"/>
                  </a:schemeClr>
                </a:solidFill>
                <a:latin typeface="Avenir Medium" panose="02000503020000020003" pitchFamily="2" charset="0"/>
              </a:rPr>
              <a:t>v</a:t>
            </a:r>
            <a:r>
              <a:rPr lang="en-US" sz="2800" b="1" baseline="-25000" dirty="0">
                <a:solidFill>
                  <a:schemeClr val="accent5">
                    <a:lumMod val="50000"/>
                  </a:schemeClr>
                </a:solidFill>
                <a:latin typeface="Avenir Medium" panose="02000503020000020003" pitchFamily="2" charset="0"/>
              </a:rPr>
              <a:t>i</a:t>
            </a:r>
            <a:endParaRPr lang="en-US" sz="2800" dirty="0">
              <a:solidFill>
                <a:schemeClr val="accent5">
                  <a:lumMod val="50000"/>
                </a:schemeClr>
              </a:solidFill>
            </a:endParaRPr>
          </a:p>
        </p:txBody>
      </p:sp>
    </p:spTree>
    <p:extLst>
      <p:ext uri="{BB962C8B-B14F-4D97-AF65-F5344CB8AC3E}">
        <p14:creationId xmlns:p14="http://schemas.microsoft.com/office/powerpoint/2010/main" val="3478756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10060" y="2801537"/>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568" y="279334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960" y="280332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40052" y="277635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42" name="Rectangle 141">
            <a:extLst>
              <a:ext uri="{FF2B5EF4-FFF2-40B4-BE49-F238E27FC236}">
                <a16:creationId xmlns:a16="http://schemas.microsoft.com/office/drawing/2014/main" id="{1FED8D0F-A077-9D41-B715-80D3AEBC52F5}"/>
              </a:ext>
            </a:extLst>
          </p:cNvPr>
          <p:cNvSpPr/>
          <p:nvPr/>
        </p:nvSpPr>
        <p:spPr>
          <a:xfrm>
            <a:off x="7543634" y="1169704"/>
            <a:ext cx="4275988" cy="707886"/>
          </a:xfrm>
          <a:prstGeom prst="rect">
            <a:avLst/>
          </a:prstGeom>
        </p:spPr>
        <p:txBody>
          <a:bodyPr wrap="square">
            <a:spAutoFit/>
          </a:bodyPr>
          <a:lstStyle/>
          <a:p>
            <a:pPr>
              <a:spcBef>
                <a:spcPts val="3000"/>
              </a:spcBef>
            </a:pPr>
            <a:r>
              <a:rPr lang="en-US" sz="2000" dirty="0">
                <a:latin typeface="Avenir Book" panose="02000503020000020003" pitchFamily="2" charset="0"/>
              </a:rPr>
              <a:t>Let’s further pass each </a:t>
            </a:r>
            <a:r>
              <a:rPr lang="en-US" sz="2000" b="1" dirty="0" err="1">
                <a:solidFill>
                  <a:srgbClr val="DE55B3"/>
                </a:solidFill>
                <a:latin typeface="Avenir Book" panose="02000503020000020003" pitchFamily="2" charset="0"/>
              </a:rPr>
              <a:t>z</a:t>
            </a:r>
            <a:r>
              <a:rPr lang="en-US" sz="2000" b="1" baseline="-25000" dirty="0" err="1">
                <a:solidFill>
                  <a:srgbClr val="DE55B3"/>
                </a:solidFill>
                <a:latin typeface="Avenir Book" panose="02000503020000020003" pitchFamily="2" charset="0"/>
              </a:rPr>
              <a:t>i</a:t>
            </a:r>
            <a:r>
              <a:rPr lang="en-US" sz="2000" dirty="0">
                <a:latin typeface="Avenir Book" panose="02000503020000020003" pitchFamily="2" charset="0"/>
              </a:rPr>
              <a:t> through a FFNN</a:t>
            </a:r>
          </a:p>
        </p:txBody>
      </p:sp>
    </p:spTree>
    <p:extLst>
      <p:ext uri="{BB962C8B-B14F-4D97-AF65-F5344CB8AC3E}">
        <p14:creationId xmlns:p14="http://schemas.microsoft.com/office/powerpoint/2010/main" val="1528179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 + FFNN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10060" y="2801537"/>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568" y="279334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960" y="280332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40052" y="277635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24228" y="22742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28940" y="171033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303172" y="99331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8" name="Rectangle 177">
            <a:extLst>
              <a:ext uri="{FF2B5EF4-FFF2-40B4-BE49-F238E27FC236}">
                <a16:creationId xmlns:a16="http://schemas.microsoft.com/office/drawing/2014/main" id="{941211D2-7EA3-C949-92F5-21F52F622936}"/>
              </a:ext>
            </a:extLst>
          </p:cNvPr>
          <p:cNvSpPr/>
          <p:nvPr/>
        </p:nvSpPr>
        <p:spPr>
          <a:xfrm>
            <a:off x="2135969" y="2552672"/>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91357" y="22537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96069" y="168980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70301" y="97278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2715464" y="2525437"/>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509898" y="22298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14610" y="166589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88842" y="94887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45364" y="2482223"/>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94773" y="22498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99485" y="168595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73717" y="96893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8" name="Rectangle 307">
            <a:extLst>
              <a:ext uri="{FF2B5EF4-FFF2-40B4-BE49-F238E27FC236}">
                <a16:creationId xmlns:a16="http://schemas.microsoft.com/office/drawing/2014/main" id="{E62ADFD0-7BD8-134E-B4F3-24D34E930F0B}"/>
              </a:ext>
            </a:extLst>
          </p:cNvPr>
          <p:cNvSpPr/>
          <p:nvPr/>
        </p:nvSpPr>
        <p:spPr>
          <a:xfrm>
            <a:off x="7543634" y="1169704"/>
            <a:ext cx="4275988" cy="707886"/>
          </a:xfrm>
          <a:prstGeom prst="rect">
            <a:avLst/>
          </a:prstGeom>
        </p:spPr>
        <p:txBody>
          <a:bodyPr wrap="square">
            <a:spAutoFit/>
          </a:bodyPr>
          <a:lstStyle/>
          <a:p>
            <a:pPr>
              <a:spcBef>
                <a:spcPts val="3000"/>
              </a:spcBef>
            </a:pPr>
            <a:r>
              <a:rPr lang="en-US" sz="2000" dirty="0">
                <a:latin typeface="Avenir Book" panose="02000503020000020003" pitchFamily="2" charset="0"/>
              </a:rPr>
              <a:t>Let’s further pass each </a:t>
            </a:r>
            <a:r>
              <a:rPr lang="en-US" sz="2000" b="1" dirty="0" err="1">
                <a:solidFill>
                  <a:srgbClr val="DE55B3"/>
                </a:solidFill>
                <a:latin typeface="Avenir Book" panose="02000503020000020003" pitchFamily="2" charset="0"/>
              </a:rPr>
              <a:t>z</a:t>
            </a:r>
            <a:r>
              <a:rPr lang="en-US" sz="2000" b="1" baseline="-25000" dirty="0" err="1">
                <a:solidFill>
                  <a:srgbClr val="DE55B3"/>
                </a:solidFill>
                <a:latin typeface="Avenir Book" panose="02000503020000020003" pitchFamily="2" charset="0"/>
              </a:rPr>
              <a:t>i</a:t>
            </a:r>
            <a:r>
              <a:rPr lang="en-US" sz="2000" dirty="0">
                <a:latin typeface="Avenir Book" panose="02000503020000020003" pitchFamily="2" charset="0"/>
              </a:rPr>
              <a:t> through a FFNN</a:t>
            </a:r>
          </a:p>
        </p:txBody>
      </p:sp>
    </p:spTree>
    <p:extLst>
      <p:ext uri="{BB962C8B-B14F-4D97-AF65-F5344CB8AC3E}">
        <p14:creationId xmlns:p14="http://schemas.microsoft.com/office/powerpoint/2010/main" val="403711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14944" y="107013"/>
            <a:ext cx="8880765" cy="908868"/>
          </a:xfrm>
        </p:spPr>
        <p:txBody>
          <a:bodyPr>
            <a:noAutofit/>
          </a:bodyPr>
          <a:lstStyle/>
          <a:p>
            <a:pPr marL="0" indent="0" algn="ctr">
              <a:lnSpc>
                <a:spcPct val="150000"/>
              </a:lnSpc>
              <a:buNone/>
            </a:pPr>
            <a:r>
              <a:rPr lang="en-US" dirty="0">
                <a:latin typeface="Avenir Light" panose="020B0402020203020204" pitchFamily="34" charset="77"/>
              </a:rPr>
              <a:t>First, we learned about </a:t>
            </a:r>
            <a:r>
              <a:rPr lang="en-US" b="1" dirty="0">
                <a:latin typeface="Avenir Black" panose="02000503020000020003" pitchFamily="2" charset="0"/>
              </a:rPr>
              <a:t>language models (LMs)</a:t>
            </a:r>
            <a:endParaRPr lang="en-US" b="1" u="sng" dirty="0">
              <a:latin typeface="Avenir Black" panose="02000503020000020003" pitchFamily="2" charset="0"/>
            </a:endParaRP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5</a:t>
            </a:fld>
            <a:endParaRPr lang="en-US"/>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BFA7BE9-9679-0644-BC14-F2D4FB7B5605}"/>
                  </a:ext>
                </a:extLst>
              </p:cNvPr>
              <p:cNvSpPr/>
              <p:nvPr/>
            </p:nvSpPr>
            <p:spPr>
              <a:xfrm>
                <a:off x="3352800" y="1681507"/>
                <a:ext cx="5641442" cy="523220"/>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oMath>
                </a14:m>
                <a:r>
                  <a:rPr lang="en-US" sz="2800" dirty="0">
                    <a:latin typeface="Avenir Book" panose="02000503020000020003" pitchFamily="2" charset="0"/>
                  </a:rPr>
                  <a:t>(“</a:t>
                </a:r>
                <a:r>
                  <a:rPr lang="en-US" sz="2800" dirty="0">
                    <a:solidFill>
                      <a:schemeClr val="accent5">
                        <a:lumMod val="75000"/>
                      </a:schemeClr>
                    </a:solidFill>
                    <a:latin typeface="Avenir Book" panose="02000503020000020003" pitchFamily="2" charset="0"/>
                  </a:rPr>
                  <a:t>What is the weather today?</a:t>
                </a:r>
                <a:r>
                  <a:rPr lang="en-US" sz="2800" dirty="0">
                    <a:latin typeface="Avenir Book" panose="02000503020000020003" pitchFamily="2" charset="0"/>
                  </a:rPr>
                  <a:t>”) </a:t>
                </a:r>
              </a:p>
            </p:txBody>
          </p:sp>
        </mc:Choice>
        <mc:Fallback>
          <p:sp>
            <p:nvSpPr>
              <p:cNvPr id="2" name="Rectangle 1">
                <a:extLst>
                  <a:ext uri="{FF2B5EF4-FFF2-40B4-BE49-F238E27FC236}">
                    <a16:creationId xmlns:a16="http://schemas.microsoft.com/office/drawing/2014/main" id="{7BFA7BE9-9679-0644-BC14-F2D4FB7B5605}"/>
                  </a:ext>
                </a:extLst>
              </p:cNvPr>
              <p:cNvSpPr>
                <a:spLocks noRot="1" noChangeAspect="1" noMove="1" noResize="1" noEditPoints="1" noAdjustHandles="1" noChangeArrowheads="1" noChangeShapeType="1" noTextEdit="1"/>
              </p:cNvSpPr>
              <p:nvPr/>
            </p:nvSpPr>
            <p:spPr>
              <a:xfrm>
                <a:off x="3352800" y="1681507"/>
                <a:ext cx="5641442" cy="523220"/>
              </a:xfrm>
              <a:prstGeom prst="rect">
                <a:avLst/>
              </a:prstGeom>
              <a:blipFill>
                <a:blip r:embed="rId3"/>
                <a:stretch>
                  <a:fillRect l="-676" t="-9524"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EDF1AB-AD02-494C-B54E-D8C6648E46B4}"/>
                  </a:ext>
                </a:extLst>
              </p:cNvPr>
              <p:cNvSpPr/>
              <p:nvPr/>
            </p:nvSpPr>
            <p:spPr>
              <a:xfrm>
                <a:off x="3323768" y="2647949"/>
                <a:ext cx="5863115" cy="523220"/>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oMath>
                </a14:m>
                <a:r>
                  <a:rPr lang="en-US" sz="2800" dirty="0">
                    <a:latin typeface="Avenir Book" panose="02000503020000020003" pitchFamily="2" charset="0"/>
                  </a:rPr>
                  <a:t>(“</a:t>
                </a:r>
                <a:r>
                  <a:rPr lang="en-US" sz="2800" dirty="0">
                    <a:solidFill>
                      <a:schemeClr val="accent5">
                        <a:lumMod val="75000"/>
                      </a:schemeClr>
                    </a:solidFill>
                    <a:latin typeface="Avenir Book" panose="02000503020000020003" pitchFamily="2" charset="0"/>
                  </a:rPr>
                  <a:t>What is the whether two day?</a:t>
                </a:r>
                <a:r>
                  <a:rPr lang="en-US" sz="2800" dirty="0">
                    <a:latin typeface="Avenir Book" panose="02000503020000020003" pitchFamily="2" charset="0"/>
                  </a:rPr>
                  <a:t>”) </a:t>
                </a:r>
              </a:p>
            </p:txBody>
          </p:sp>
        </mc:Choice>
        <mc:Fallback>
          <p:sp>
            <p:nvSpPr>
              <p:cNvPr id="21" name="Rectangle 20">
                <a:extLst>
                  <a:ext uri="{FF2B5EF4-FFF2-40B4-BE49-F238E27FC236}">
                    <a16:creationId xmlns:a16="http://schemas.microsoft.com/office/drawing/2014/main" id="{71EDF1AB-AD02-494C-B54E-D8C6648E46B4}"/>
                  </a:ext>
                </a:extLst>
              </p:cNvPr>
              <p:cNvSpPr>
                <a:spLocks noRot="1" noChangeAspect="1" noMove="1" noResize="1" noEditPoints="1" noAdjustHandles="1" noChangeArrowheads="1" noChangeShapeType="1" noTextEdit="1"/>
              </p:cNvSpPr>
              <p:nvPr/>
            </p:nvSpPr>
            <p:spPr>
              <a:xfrm>
                <a:off x="3323768" y="2647949"/>
                <a:ext cx="5863115" cy="523220"/>
              </a:xfrm>
              <a:prstGeom prst="rect">
                <a:avLst/>
              </a:prstGeom>
              <a:blipFill>
                <a:blip r:embed="rId4"/>
                <a:stretch>
                  <a:fillRect l="-432" t="-9524" r="-43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33C5BB96-22B9-794C-BA11-0D9C44E9F02B}"/>
                  </a:ext>
                </a:extLst>
              </p:cNvPr>
              <p:cNvSpPr/>
              <p:nvPr/>
            </p:nvSpPr>
            <p:spPr>
              <a:xfrm>
                <a:off x="3357085" y="3614391"/>
                <a:ext cx="5863115" cy="523220"/>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oMath>
                </a14:m>
                <a:r>
                  <a:rPr lang="en-US" sz="2800" dirty="0">
                    <a:latin typeface="Avenir Book" panose="02000503020000020003" pitchFamily="2" charset="0"/>
                  </a:rPr>
                  <a:t>(“</a:t>
                </a:r>
                <a:r>
                  <a:rPr lang="en-US" sz="2800" dirty="0">
                    <a:solidFill>
                      <a:schemeClr val="accent5">
                        <a:lumMod val="75000"/>
                      </a:schemeClr>
                    </a:solidFill>
                    <a:latin typeface="Avenir Book" panose="02000503020000020003" pitchFamily="2" charset="0"/>
                  </a:rPr>
                  <a:t>What is the whether too day?</a:t>
                </a:r>
                <a:r>
                  <a:rPr lang="en-US" sz="2800" dirty="0">
                    <a:latin typeface="Avenir Book" panose="02000503020000020003" pitchFamily="2" charset="0"/>
                  </a:rPr>
                  <a:t>”)</a:t>
                </a:r>
              </a:p>
            </p:txBody>
          </p:sp>
        </mc:Choice>
        <mc:Fallback>
          <p:sp>
            <p:nvSpPr>
              <p:cNvPr id="24" name="Rectangle 23">
                <a:extLst>
                  <a:ext uri="{FF2B5EF4-FFF2-40B4-BE49-F238E27FC236}">
                    <a16:creationId xmlns:a16="http://schemas.microsoft.com/office/drawing/2014/main" id="{33C5BB96-22B9-794C-BA11-0D9C44E9F02B}"/>
                  </a:ext>
                </a:extLst>
              </p:cNvPr>
              <p:cNvSpPr>
                <a:spLocks noRot="1" noChangeAspect="1" noMove="1" noResize="1" noEditPoints="1" noAdjustHandles="1" noChangeArrowheads="1" noChangeShapeType="1" noTextEdit="1"/>
              </p:cNvSpPr>
              <p:nvPr/>
            </p:nvSpPr>
            <p:spPr>
              <a:xfrm>
                <a:off x="3357085" y="3614391"/>
                <a:ext cx="5863115" cy="523220"/>
              </a:xfrm>
              <a:prstGeom prst="rect">
                <a:avLst/>
              </a:prstGeom>
              <a:blipFill>
                <a:blip r:embed="rId5"/>
                <a:stretch>
                  <a:fillRect l="-648" t="-9524" b="-33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2BEC146-A0A2-7B49-B0F9-8A93BFDBAB63}"/>
              </a:ext>
            </a:extLst>
          </p:cNvPr>
          <p:cNvSpPr/>
          <p:nvPr/>
        </p:nvSpPr>
        <p:spPr>
          <a:xfrm>
            <a:off x="267588" y="1114270"/>
            <a:ext cx="11695811" cy="343001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07C7B9-E66D-614F-A5F7-D6EA19A53896}"/>
              </a:ext>
            </a:extLst>
          </p:cNvPr>
          <p:cNvSpPr/>
          <p:nvPr/>
        </p:nvSpPr>
        <p:spPr>
          <a:xfrm rot="20690335">
            <a:off x="1600855" y="2056407"/>
            <a:ext cx="4512729" cy="764184"/>
          </a:xfrm>
          <a:prstGeom prst="rect">
            <a:avLst/>
          </a:prstGeom>
        </p:spPr>
        <p:txBody>
          <a:bodyPr wrap="square">
            <a:spAutoFit/>
          </a:bodyPr>
          <a:lstStyle/>
          <a:p>
            <a:pPr algn="ctr">
              <a:lnSpc>
                <a:spcPct val="150000"/>
              </a:lnSpc>
            </a:pPr>
            <a:r>
              <a:rPr lang="en-US" sz="3200" b="1" dirty="0">
                <a:solidFill>
                  <a:srgbClr val="7030A0"/>
                </a:solidFill>
                <a:latin typeface="Avenir Light" panose="020B0402020203020204" pitchFamily="34" charset="77"/>
              </a:rPr>
              <a:t>Machine Translation</a:t>
            </a:r>
            <a:endParaRPr lang="en-US" sz="3200" b="1" dirty="0">
              <a:solidFill>
                <a:srgbClr val="7030A0"/>
              </a:solidFill>
            </a:endParaRPr>
          </a:p>
        </p:txBody>
      </p:sp>
      <p:sp>
        <p:nvSpPr>
          <p:cNvPr id="11" name="Rectangle 10">
            <a:extLst>
              <a:ext uri="{FF2B5EF4-FFF2-40B4-BE49-F238E27FC236}">
                <a16:creationId xmlns:a16="http://schemas.microsoft.com/office/drawing/2014/main" id="{52C46956-3BD0-CC4D-BFC7-C7E6E8C8511F}"/>
              </a:ext>
            </a:extLst>
          </p:cNvPr>
          <p:cNvSpPr/>
          <p:nvPr/>
        </p:nvSpPr>
        <p:spPr>
          <a:xfrm>
            <a:off x="2293587" y="4726680"/>
            <a:ext cx="7759867" cy="1326453"/>
          </a:xfrm>
          <a:prstGeom prst="rect">
            <a:avLst/>
          </a:prstGeom>
        </p:spPr>
        <p:txBody>
          <a:bodyPr wrap="square">
            <a:spAutoFit/>
          </a:bodyPr>
          <a:lstStyle/>
          <a:p>
            <a:pPr algn="ctr">
              <a:lnSpc>
                <a:spcPct val="150000"/>
              </a:lnSpc>
            </a:pPr>
            <a:r>
              <a:rPr lang="en-US" sz="2800" b="1" dirty="0">
                <a:solidFill>
                  <a:srgbClr val="C00000"/>
                </a:solidFill>
                <a:latin typeface="Avenir Light" panose="020B0402020203020204" pitchFamily="34" charset="77"/>
              </a:rPr>
              <a:t>Being able to correctly estimate the likelihood of sentences is useful for many other tasks</a:t>
            </a:r>
            <a:endParaRPr lang="en-US" sz="2800" b="1" dirty="0">
              <a:solidFill>
                <a:srgbClr val="C00000"/>
              </a:solidFill>
            </a:endParaRPr>
          </a:p>
        </p:txBody>
      </p:sp>
      <p:sp>
        <p:nvSpPr>
          <p:cNvPr id="12" name="Rectangle 11">
            <a:extLst>
              <a:ext uri="{FF2B5EF4-FFF2-40B4-BE49-F238E27FC236}">
                <a16:creationId xmlns:a16="http://schemas.microsoft.com/office/drawing/2014/main" id="{D58894B4-D959-E744-ADFD-976446E70BE0}"/>
              </a:ext>
            </a:extLst>
          </p:cNvPr>
          <p:cNvSpPr/>
          <p:nvPr/>
        </p:nvSpPr>
        <p:spPr>
          <a:xfrm rot="701072">
            <a:off x="5248808" y="1408636"/>
            <a:ext cx="4635046" cy="764184"/>
          </a:xfrm>
          <a:prstGeom prst="rect">
            <a:avLst/>
          </a:prstGeom>
        </p:spPr>
        <p:txBody>
          <a:bodyPr wrap="square">
            <a:spAutoFit/>
          </a:bodyPr>
          <a:lstStyle/>
          <a:p>
            <a:pPr algn="ctr">
              <a:lnSpc>
                <a:spcPct val="150000"/>
              </a:lnSpc>
            </a:pPr>
            <a:r>
              <a:rPr lang="en-US" sz="3200" b="1" dirty="0">
                <a:solidFill>
                  <a:schemeClr val="accent6">
                    <a:lumMod val="75000"/>
                  </a:schemeClr>
                </a:solidFill>
                <a:latin typeface="Avenir Light" panose="020B0402020203020204" pitchFamily="34" charset="77"/>
              </a:rPr>
              <a:t>Text Generation</a:t>
            </a:r>
            <a:endParaRPr lang="en-US" sz="3200" b="1" dirty="0">
              <a:solidFill>
                <a:schemeClr val="accent6">
                  <a:lumMod val="75000"/>
                </a:schemeClr>
              </a:solidFill>
            </a:endParaRPr>
          </a:p>
        </p:txBody>
      </p:sp>
      <p:sp>
        <p:nvSpPr>
          <p:cNvPr id="13" name="Rectangle 12">
            <a:extLst>
              <a:ext uri="{FF2B5EF4-FFF2-40B4-BE49-F238E27FC236}">
                <a16:creationId xmlns:a16="http://schemas.microsoft.com/office/drawing/2014/main" id="{41F9333A-BA7C-8D4F-92E6-F01D3716209D}"/>
              </a:ext>
            </a:extLst>
          </p:cNvPr>
          <p:cNvSpPr/>
          <p:nvPr/>
        </p:nvSpPr>
        <p:spPr>
          <a:xfrm rot="305201">
            <a:off x="3812121" y="3275352"/>
            <a:ext cx="4497530" cy="764184"/>
          </a:xfrm>
          <a:prstGeom prst="rect">
            <a:avLst/>
          </a:prstGeom>
        </p:spPr>
        <p:txBody>
          <a:bodyPr wrap="square">
            <a:spAutoFit/>
          </a:bodyPr>
          <a:lstStyle/>
          <a:p>
            <a:pPr algn="ctr">
              <a:lnSpc>
                <a:spcPct val="150000"/>
              </a:lnSpc>
            </a:pPr>
            <a:r>
              <a:rPr lang="en-US" sz="3200" b="1" dirty="0">
                <a:solidFill>
                  <a:schemeClr val="tx1">
                    <a:lumMod val="75000"/>
                    <a:lumOff val="25000"/>
                  </a:schemeClr>
                </a:solidFill>
                <a:latin typeface="Avenir Light" panose="020B0402020203020204" pitchFamily="34" charset="77"/>
              </a:rPr>
              <a:t>Speech Recognition</a:t>
            </a:r>
            <a:endParaRPr lang="en-US" sz="3200" b="1" dirty="0">
              <a:solidFill>
                <a:schemeClr val="tx1">
                  <a:lumMod val="75000"/>
                  <a:lumOff val="25000"/>
                </a:schemeClr>
              </a:solidFill>
            </a:endParaRPr>
          </a:p>
        </p:txBody>
      </p:sp>
      <p:sp>
        <p:nvSpPr>
          <p:cNvPr id="14" name="Rectangle 13">
            <a:extLst>
              <a:ext uri="{FF2B5EF4-FFF2-40B4-BE49-F238E27FC236}">
                <a16:creationId xmlns:a16="http://schemas.microsoft.com/office/drawing/2014/main" id="{F0A67117-EDC8-EA47-A34F-C88C2BB6073F}"/>
              </a:ext>
            </a:extLst>
          </p:cNvPr>
          <p:cNvSpPr/>
          <p:nvPr/>
        </p:nvSpPr>
        <p:spPr>
          <a:xfrm rot="21334305">
            <a:off x="5333013" y="2383221"/>
            <a:ext cx="3669479" cy="764184"/>
          </a:xfrm>
          <a:prstGeom prst="rect">
            <a:avLst/>
          </a:prstGeom>
        </p:spPr>
        <p:txBody>
          <a:bodyPr wrap="square">
            <a:spAutoFit/>
          </a:bodyPr>
          <a:lstStyle/>
          <a:p>
            <a:pPr algn="ctr">
              <a:lnSpc>
                <a:spcPct val="150000"/>
              </a:lnSpc>
            </a:pPr>
            <a:r>
              <a:rPr lang="en-US" sz="3200" b="1" dirty="0">
                <a:solidFill>
                  <a:srgbClr val="0070C0"/>
                </a:solidFill>
                <a:latin typeface="Avenir Light" panose="020B0402020203020204" pitchFamily="34" charset="77"/>
              </a:rPr>
              <a:t>Text Classification</a:t>
            </a:r>
            <a:endParaRPr lang="en-US" sz="3200" b="1" dirty="0">
              <a:solidFill>
                <a:srgbClr val="0070C0"/>
              </a:solidFill>
            </a:endParaRPr>
          </a:p>
        </p:txBody>
      </p:sp>
      <p:sp>
        <p:nvSpPr>
          <p:cNvPr id="15" name="Rectangle 14">
            <a:extLst>
              <a:ext uri="{FF2B5EF4-FFF2-40B4-BE49-F238E27FC236}">
                <a16:creationId xmlns:a16="http://schemas.microsoft.com/office/drawing/2014/main" id="{AF34592E-BCE6-214C-9B02-BB4C6F26B7EA}"/>
              </a:ext>
            </a:extLst>
          </p:cNvPr>
          <p:cNvSpPr/>
          <p:nvPr/>
        </p:nvSpPr>
        <p:spPr>
          <a:xfrm rot="21417251">
            <a:off x="1423661" y="1073176"/>
            <a:ext cx="4497530" cy="764184"/>
          </a:xfrm>
          <a:prstGeom prst="rect">
            <a:avLst/>
          </a:prstGeom>
        </p:spPr>
        <p:txBody>
          <a:bodyPr wrap="square">
            <a:spAutoFit/>
          </a:bodyPr>
          <a:lstStyle/>
          <a:p>
            <a:pPr algn="ctr">
              <a:lnSpc>
                <a:spcPct val="150000"/>
              </a:lnSpc>
            </a:pPr>
            <a:r>
              <a:rPr lang="en-US" sz="3200" b="1" dirty="0">
                <a:solidFill>
                  <a:schemeClr val="accent2">
                    <a:lumMod val="75000"/>
                  </a:schemeClr>
                </a:solidFill>
                <a:latin typeface="Avenir Light" panose="020B0402020203020204" pitchFamily="34" charset="77"/>
              </a:rPr>
              <a:t>Auto-complete</a:t>
            </a:r>
            <a:endParaRPr lang="en-US" sz="3200" b="1" dirty="0">
              <a:solidFill>
                <a:schemeClr val="accent2">
                  <a:lumMod val="75000"/>
                </a:schemeClr>
              </a:solidFill>
            </a:endParaRPr>
          </a:p>
        </p:txBody>
      </p:sp>
    </p:spTree>
    <p:extLst>
      <p:ext uri="{BB962C8B-B14F-4D97-AF65-F5344CB8AC3E}">
        <p14:creationId xmlns:p14="http://schemas.microsoft.com/office/powerpoint/2010/main" val="192758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 + FFNN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629044" y="3385449"/>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4054552" y="337726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478944" y="338723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859036" y="336026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10310" y="199426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15022" y="143032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289254" y="71330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8" name="Rectangle 177">
            <a:extLst>
              <a:ext uri="{FF2B5EF4-FFF2-40B4-BE49-F238E27FC236}">
                <a16:creationId xmlns:a16="http://schemas.microsoft.com/office/drawing/2014/main" id="{941211D2-7EA3-C949-92F5-21F52F622936}"/>
              </a:ext>
            </a:extLst>
          </p:cNvPr>
          <p:cNvSpPr/>
          <p:nvPr/>
        </p:nvSpPr>
        <p:spPr>
          <a:xfrm>
            <a:off x="2122051" y="2272662"/>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77439" y="197373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82151" y="140979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56383" y="69277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2701546" y="2245427"/>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495980" y="194982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00692" y="138588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74924" y="6688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31446" y="2202213"/>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80855" y="196988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85567" y="140594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59799" y="68892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7" name="Rectangle 306">
            <a:extLst>
              <a:ext uri="{FF2B5EF4-FFF2-40B4-BE49-F238E27FC236}">
                <a16:creationId xmlns:a16="http://schemas.microsoft.com/office/drawing/2014/main" id="{75619B2F-4583-9145-BC45-703521C4967E}"/>
              </a:ext>
            </a:extLst>
          </p:cNvPr>
          <p:cNvSpPr/>
          <p:nvPr/>
        </p:nvSpPr>
        <p:spPr>
          <a:xfrm>
            <a:off x="7543634" y="1169704"/>
            <a:ext cx="4275988" cy="3323987"/>
          </a:xfrm>
          <a:prstGeom prst="rect">
            <a:avLst/>
          </a:prstGeom>
        </p:spPr>
        <p:txBody>
          <a:bodyPr wrap="square">
            <a:spAutoFit/>
          </a:bodyPr>
          <a:lstStyle/>
          <a:p>
            <a:pPr>
              <a:spcBef>
                <a:spcPts val="3000"/>
              </a:spcBef>
            </a:pPr>
            <a:r>
              <a:rPr lang="en-US" sz="2000" dirty="0">
                <a:latin typeface="Avenir Book" panose="02000503020000020003" pitchFamily="2" charset="0"/>
              </a:rPr>
              <a:t>Let’s further pass each </a:t>
            </a:r>
            <a:r>
              <a:rPr lang="en-US" sz="2000" b="1" dirty="0" err="1">
                <a:solidFill>
                  <a:srgbClr val="DE55B3"/>
                </a:solidFill>
                <a:latin typeface="Avenir Book" panose="02000503020000020003" pitchFamily="2" charset="0"/>
              </a:rPr>
              <a:t>z</a:t>
            </a:r>
            <a:r>
              <a:rPr lang="en-US" sz="2000" b="1" baseline="-25000" dirty="0" err="1">
                <a:solidFill>
                  <a:srgbClr val="DE55B3"/>
                </a:solidFill>
                <a:latin typeface="Avenir Book" panose="02000503020000020003" pitchFamily="2" charset="0"/>
              </a:rPr>
              <a:t>i</a:t>
            </a:r>
            <a:r>
              <a:rPr lang="en-US" sz="2000" dirty="0">
                <a:latin typeface="Avenir Book" panose="02000503020000020003" pitchFamily="2" charset="0"/>
              </a:rPr>
              <a:t> through a FFNN</a:t>
            </a:r>
          </a:p>
          <a:p>
            <a:pPr>
              <a:spcBef>
                <a:spcPts val="3000"/>
              </a:spcBef>
            </a:pPr>
            <a:r>
              <a:rPr lang="en-US" sz="2000" dirty="0">
                <a:latin typeface="Avenir Book" panose="02000503020000020003" pitchFamily="2" charset="0"/>
              </a:rPr>
              <a:t>We </a:t>
            </a:r>
            <a:r>
              <a:rPr lang="en-US" sz="2000" dirty="0" err="1">
                <a:latin typeface="Avenir Book" panose="02000503020000020003" pitchFamily="2" charset="0"/>
              </a:rPr>
              <a:t>concat</a:t>
            </a:r>
            <a:r>
              <a:rPr lang="en-US" sz="2000" dirty="0">
                <a:latin typeface="Avenir Book" panose="02000503020000020003" pitchFamily="2" charset="0"/>
              </a:rPr>
              <a:t> w/ a </a:t>
            </a:r>
            <a:r>
              <a:rPr lang="en-US" sz="2000" dirty="0">
                <a:solidFill>
                  <a:srgbClr val="C00000"/>
                </a:solidFill>
                <a:latin typeface="Avenir Book" panose="02000503020000020003" pitchFamily="2" charset="0"/>
              </a:rPr>
              <a:t>residual connection </a:t>
            </a:r>
            <a:r>
              <a:rPr lang="en-US" sz="2000" dirty="0">
                <a:latin typeface="Avenir Book" panose="02000503020000020003" pitchFamily="2" charset="0"/>
              </a:rPr>
              <a:t>to help ensure relevant info is getting forward passed.</a:t>
            </a:r>
          </a:p>
          <a:p>
            <a:pPr>
              <a:spcBef>
                <a:spcPts val="3000"/>
              </a:spcBef>
            </a:pPr>
            <a:r>
              <a:rPr lang="en-US" sz="2000" dirty="0">
                <a:latin typeface="Avenir Book" panose="02000503020000020003" pitchFamily="2" charset="0"/>
              </a:rPr>
              <a:t>We perform </a:t>
            </a:r>
            <a:r>
              <a:rPr lang="en-US" sz="2000" dirty="0">
                <a:solidFill>
                  <a:srgbClr val="C00000"/>
                </a:solidFill>
                <a:latin typeface="Avenir Book" panose="02000503020000020003" pitchFamily="2" charset="0"/>
              </a:rPr>
              <a:t>LayerNorm</a:t>
            </a:r>
            <a:r>
              <a:rPr lang="en-US" sz="2000" dirty="0">
                <a:latin typeface="Avenir Book" panose="02000503020000020003" pitchFamily="2" charset="0"/>
              </a:rPr>
              <a:t> to stabilize the network and allow for proper gradient flow.</a:t>
            </a:r>
          </a:p>
        </p:txBody>
      </p:sp>
      <p:sp>
        <p:nvSpPr>
          <p:cNvPr id="179" name="Rectangle 178">
            <a:extLst>
              <a:ext uri="{FF2B5EF4-FFF2-40B4-BE49-F238E27FC236}">
                <a16:creationId xmlns:a16="http://schemas.microsoft.com/office/drawing/2014/main" id="{BFC81C0C-A8F9-7944-AD35-12F26015C365}"/>
              </a:ext>
            </a:extLst>
          </p:cNvPr>
          <p:cNvSpPr/>
          <p:nvPr/>
        </p:nvSpPr>
        <p:spPr>
          <a:xfrm>
            <a:off x="1650999" y="2844417"/>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a:extLst>
              <a:ext uri="{FF2B5EF4-FFF2-40B4-BE49-F238E27FC236}">
                <a16:creationId xmlns:a16="http://schemas.microsoft.com/office/drawing/2014/main" id="{4ADC0D4A-004F-224F-85BB-FC526CA72B6F}"/>
              </a:ext>
            </a:extLst>
          </p:cNvPr>
          <p:cNvSpPr/>
          <p:nvPr/>
        </p:nvSpPr>
        <p:spPr>
          <a:xfrm>
            <a:off x="345365" y="2773444"/>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ontent Placeholder 2">
            <a:extLst>
              <a:ext uri="{FF2B5EF4-FFF2-40B4-BE49-F238E27FC236}">
                <a16:creationId xmlns:a16="http://schemas.microsoft.com/office/drawing/2014/main" id="{23C53ED6-7AC8-E545-AE13-9C8F0C1358EE}"/>
              </a:ext>
            </a:extLst>
          </p:cNvPr>
          <p:cNvSpPr txBox="1">
            <a:spLocks/>
          </p:cNvSpPr>
          <p:nvPr/>
        </p:nvSpPr>
        <p:spPr>
          <a:xfrm>
            <a:off x="1721103" y="2802584"/>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Tree>
    <p:extLst>
      <p:ext uri="{BB962C8B-B14F-4D97-AF65-F5344CB8AC3E}">
        <p14:creationId xmlns:p14="http://schemas.microsoft.com/office/powerpoint/2010/main" val="3988609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 + FFNN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629044" y="3385449"/>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4054552" y="337726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478944" y="338723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859036" y="336026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10310" y="199426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15022" y="143032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289254" y="71330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8" name="Rectangle 177">
            <a:extLst>
              <a:ext uri="{FF2B5EF4-FFF2-40B4-BE49-F238E27FC236}">
                <a16:creationId xmlns:a16="http://schemas.microsoft.com/office/drawing/2014/main" id="{941211D2-7EA3-C949-92F5-21F52F622936}"/>
              </a:ext>
            </a:extLst>
          </p:cNvPr>
          <p:cNvSpPr/>
          <p:nvPr/>
        </p:nvSpPr>
        <p:spPr>
          <a:xfrm>
            <a:off x="2122051" y="2272662"/>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77439" y="197373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82151" y="140979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56383" y="69277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2701546" y="2245427"/>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495980" y="194982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00692" y="138588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74924" y="6688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31446" y="2202213"/>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80855" y="196988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85567" y="140594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59799" y="68892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7" name="Rectangle 306">
            <a:extLst>
              <a:ext uri="{FF2B5EF4-FFF2-40B4-BE49-F238E27FC236}">
                <a16:creationId xmlns:a16="http://schemas.microsoft.com/office/drawing/2014/main" id="{75619B2F-4583-9145-BC45-703521C4967E}"/>
              </a:ext>
            </a:extLst>
          </p:cNvPr>
          <p:cNvSpPr/>
          <p:nvPr/>
        </p:nvSpPr>
        <p:spPr>
          <a:xfrm>
            <a:off x="7543634" y="1169704"/>
            <a:ext cx="4275988" cy="4324261"/>
          </a:xfrm>
          <a:prstGeom prst="rect">
            <a:avLst/>
          </a:prstGeom>
        </p:spPr>
        <p:txBody>
          <a:bodyPr wrap="square">
            <a:spAutoFit/>
          </a:bodyPr>
          <a:lstStyle/>
          <a:p>
            <a:pPr>
              <a:spcBef>
                <a:spcPts val="3000"/>
              </a:spcBef>
            </a:pPr>
            <a:r>
              <a:rPr lang="en-US" sz="2000" dirty="0">
                <a:latin typeface="Avenir Book" panose="02000503020000020003" pitchFamily="2" charset="0"/>
              </a:rPr>
              <a:t>Let’s further pass each </a:t>
            </a:r>
            <a:r>
              <a:rPr lang="en-US" sz="2000" b="1" dirty="0" err="1">
                <a:solidFill>
                  <a:srgbClr val="DE55B3"/>
                </a:solidFill>
                <a:latin typeface="Avenir Book" panose="02000503020000020003" pitchFamily="2" charset="0"/>
              </a:rPr>
              <a:t>z</a:t>
            </a:r>
            <a:r>
              <a:rPr lang="en-US" sz="2000" b="1" baseline="-25000" dirty="0" err="1">
                <a:solidFill>
                  <a:srgbClr val="DE55B3"/>
                </a:solidFill>
                <a:latin typeface="Avenir Book" panose="02000503020000020003" pitchFamily="2" charset="0"/>
              </a:rPr>
              <a:t>i</a:t>
            </a:r>
            <a:r>
              <a:rPr lang="en-US" sz="2000" dirty="0">
                <a:latin typeface="Avenir Book" panose="02000503020000020003" pitchFamily="2" charset="0"/>
              </a:rPr>
              <a:t> through a FFNN</a:t>
            </a:r>
          </a:p>
          <a:p>
            <a:pPr>
              <a:spcBef>
                <a:spcPts val="3000"/>
              </a:spcBef>
            </a:pPr>
            <a:r>
              <a:rPr lang="en-US" sz="2000" dirty="0">
                <a:latin typeface="Avenir Book" panose="02000503020000020003" pitchFamily="2" charset="0"/>
              </a:rPr>
              <a:t>We </a:t>
            </a:r>
            <a:r>
              <a:rPr lang="en-US" sz="2000" dirty="0" err="1">
                <a:latin typeface="Avenir Book" panose="02000503020000020003" pitchFamily="2" charset="0"/>
              </a:rPr>
              <a:t>concat</a:t>
            </a:r>
            <a:r>
              <a:rPr lang="en-US" sz="2000" dirty="0">
                <a:latin typeface="Avenir Book" panose="02000503020000020003" pitchFamily="2" charset="0"/>
              </a:rPr>
              <a:t> w/ a </a:t>
            </a:r>
            <a:r>
              <a:rPr lang="en-US" sz="2000" dirty="0">
                <a:solidFill>
                  <a:srgbClr val="C00000"/>
                </a:solidFill>
                <a:latin typeface="Avenir Book" panose="02000503020000020003" pitchFamily="2" charset="0"/>
              </a:rPr>
              <a:t>residual connection </a:t>
            </a:r>
            <a:r>
              <a:rPr lang="en-US" sz="2000" dirty="0">
                <a:latin typeface="Avenir Book" panose="02000503020000020003" pitchFamily="2" charset="0"/>
              </a:rPr>
              <a:t>to help ensure relevant info is getting forward passed.</a:t>
            </a:r>
          </a:p>
          <a:p>
            <a:pPr>
              <a:spcBef>
                <a:spcPts val="3000"/>
              </a:spcBef>
            </a:pPr>
            <a:r>
              <a:rPr lang="en-US" sz="2000" dirty="0">
                <a:latin typeface="Avenir Book" panose="02000503020000020003" pitchFamily="2" charset="0"/>
              </a:rPr>
              <a:t>We perform </a:t>
            </a:r>
            <a:r>
              <a:rPr lang="en-US" sz="2000" dirty="0">
                <a:solidFill>
                  <a:srgbClr val="C00000"/>
                </a:solidFill>
                <a:latin typeface="Avenir Book" panose="02000503020000020003" pitchFamily="2" charset="0"/>
              </a:rPr>
              <a:t>LayerNorm</a:t>
            </a:r>
            <a:r>
              <a:rPr lang="en-US" sz="2000" dirty="0">
                <a:latin typeface="Avenir Book" panose="02000503020000020003" pitchFamily="2" charset="0"/>
              </a:rPr>
              <a:t> to stabilize the network and allow for proper gradient flow.</a:t>
            </a:r>
          </a:p>
          <a:p>
            <a:pPr>
              <a:spcBef>
                <a:spcPts val="3000"/>
              </a:spcBef>
            </a:pPr>
            <a:r>
              <a:rPr lang="en-US" sz="2000" dirty="0">
                <a:latin typeface="Avenir Book" panose="02000503020000020003" pitchFamily="2" charset="0"/>
              </a:rPr>
              <a:t>Each </a:t>
            </a:r>
            <a:r>
              <a:rPr lang="en-US" sz="2000" b="1" dirty="0" err="1">
                <a:solidFill>
                  <a:srgbClr val="DE55B3"/>
                </a:solidFill>
                <a:latin typeface="Avenir Book" panose="02000503020000020003" pitchFamily="2" charset="0"/>
              </a:rPr>
              <a:t>z</a:t>
            </a:r>
            <a:r>
              <a:rPr lang="en-US" sz="2000" b="1" baseline="-25000" dirty="0" err="1">
                <a:solidFill>
                  <a:srgbClr val="DE55B3"/>
                </a:solidFill>
                <a:latin typeface="Avenir Book" panose="02000503020000020003" pitchFamily="2" charset="0"/>
              </a:rPr>
              <a:t>i</a:t>
            </a:r>
            <a:r>
              <a:rPr lang="en-US" sz="2000" dirty="0">
                <a:latin typeface="Avenir Book" panose="02000503020000020003" pitchFamily="2" charset="0"/>
              </a:rPr>
              <a:t> can be computed in </a:t>
            </a:r>
            <a:r>
              <a:rPr lang="en-US" sz="2000" dirty="0">
                <a:solidFill>
                  <a:srgbClr val="C00000"/>
                </a:solidFill>
                <a:latin typeface="Avenir Book" panose="02000503020000020003" pitchFamily="2" charset="0"/>
              </a:rPr>
              <a:t>parallel</a:t>
            </a:r>
            <a:r>
              <a:rPr lang="en-US" sz="2000" dirty="0">
                <a:latin typeface="Avenir Book" panose="02000503020000020003" pitchFamily="2" charset="0"/>
              </a:rPr>
              <a:t>, unlike LSTMs!</a:t>
            </a:r>
          </a:p>
        </p:txBody>
      </p:sp>
      <p:sp>
        <p:nvSpPr>
          <p:cNvPr id="179" name="Rectangle 178">
            <a:extLst>
              <a:ext uri="{FF2B5EF4-FFF2-40B4-BE49-F238E27FC236}">
                <a16:creationId xmlns:a16="http://schemas.microsoft.com/office/drawing/2014/main" id="{BFC81C0C-A8F9-7944-AD35-12F26015C365}"/>
              </a:ext>
            </a:extLst>
          </p:cNvPr>
          <p:cNvSpPr/>
          <p:nvPr/>
        </p:nvSpPr>
        <p:spPr>
          <a:xfrm>
            <a:off x="1650999" y="2844417"/>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a:extLst>
              <a:ext uri="{FF2B5EF4-FFF2-40B4-BE49-F238E27FC236}">
                <a16:creationId xmlns:a16="http://schemas.microsoft.com/office/drawing/2014/main" id="{4ADC0D4A-004F-224F-85BB-FC526CA72B6F}"/>
              </a:ext>
            </a:extLst>
          </p:cNvPr>
          <p:cNvSpPr/>
          <p:nvPr/>
        </p:nvSpPr>
        <p:spPr>
          <a:xfrm>
            <a:off x="345365" y="2773444"/>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ontent Placeholder 2">
            <a:extLst>
              <a:ext uri="{FF2B5EF4-FFF2-40B4-BE49-F238E27FC236}">
                <a16:creationId xmlns:a16="http://schemas.microsoft.com/office/drawing/2014/main" id="{23C53ED6-7AC8-E545-AE13-9C8F0C1358EE}"/>
              </a:ext>
            </a:extLst>
          </p:cNvPr>
          <p:cNvSpPr txBox="1">
            <a:spLocks/>
          </p:cNvSpPr>
          <p:nvPr/>
        </p:nvSpPr>
        <p:spPr>
          <a:xfrm>
            <a:off x="1721103" y="2802584"/>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Tree>
    <p:extLst>
      <p:ext uri="{BB962C8B-B14F-4D97-AF65-F5344CB8AC3E}">
        <p14:creationId xmlns:p14="http://schemas.microsoft.com/office/powerpoint/2010/main" val="2821712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09820" y="318539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328" y="317720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720" y="318718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39812" y="316021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3872" y="3652483"/>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047" y="3692776"/>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1764" y="3685820"/>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756" y="3685522"/>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680" y="4733156"/>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5872" y="4674116"/>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209" name="Rectangle 208">
            <a:extLst>
              <a:ext uri="{FF2B5EF4-FFF2-40B4-BE49-F238E27FC236}">
                <a16:creationId xmlns:a16="http://schemas.microsoft.com/office/drawing/2014/main" id="{ACE4754D-F94A-F247-BB97-14A96EDD3DB3}"/>
              </a:ext>
            </a:extLst>
          </p:cNvPr>
          <p:cNvSpPr/>
          <p:nvPr/>
        </p:nvSpPr>
        <p:spPr>
          <a:xfrm>
            <a:off x="7861999" y="1157569"/>
            <a:ext cx="3756456" cy="1323439"/>
          </a:xfrm>
          <a:prstGeom prst="rect">
            <a:avLst/>
          </a:prstGeom>
        </p:spPr>
        <p:txBody>
          <a:bodyPr wrap="square">
            <a:spAutoFit/>
          </a:bodyPr>
          <a:lstStyle/>
          <a:p>
            <a:pPr>
              <a:spcBef>
                <a:spcPts val="3000"/>
              </a:spcBef>
            </a:pPr>
            <a:r>
              <a:rPr lang="en-US" sz="2000" dirty="0">
                <a:latin typeface="Avenir Medium" panose="02000503020000020003" pitchFamily="2" charset="0"/>
              </a:rPr>
              <a:t>Yay! Our </a:t>
            </a:r>
            <a:r>
              <a:rPr lang="en-US" sz="2000" dirty="0" err="1">
                <a:solidFill>
                  <a:srgbClr val="0070C0"/>
                </a:solidFill>
                <a:latin typeface="Avenir Medium" panose="02000503020000020003" pitchFamily="2" charset="0"/>
              </a:rPr>
              <a:t>r</a:t>
            </a:r>
            <a:r>
              <a:rPr lang="en-US" sz="2000" baseline="-25000" dirty="0" err="1">
                <a:solidFill>
                  <a:srgbClr val="0070C0"/>
                </a:solidFill>
                <a:latin typeface="Avenir Medium" panose="02000503020000020003" pitchFamily="2" charset="0"/>
              </a:rPr>
              <a:t>i</a:t>
            </a:r>
            <a:r>
              <a:rPr lang="en-US" sz="2000" dirty="0">
                <a:latin typeface="Avenir Medium" panose="02000503020000020003" pitchFamily="2" charset="0"/>
              </a:rPr>
              <a:t> vectors are our new representations, and this entire process is called a </a:t>
            </a:r>
            <a:r>
              <a:rPr lang="en-US" sz="2000" b="1" dirty="0">
                <a:solidFill>
                  <a:srgbClr val="C00000"/>
                </a:solidFill>
                <a:latin typeface="Avenir Medium" panose="02000503020000020003" pitchFamily="2" charset="0"/>
              </a:rPr>
              <a:t>Transformer Encoder</a:t>
            </a:r>
          </a:p>
        </p:txBody>
      </p:sp>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Content Placeholder 2">
            <a:extLst>
              <a:ext uri="{FF2B5EF4-FFF2-40B4-BE49-F238E27FC236}">
                <a16:creationId xmlns:a16="http://schemas.microsoft.com/office/drawing/2014/main" id="{6CA8CD43-D544-E443-9E1C-00BEFDAB0A61}"/>
              </a:ext>
            </a:extLst>
          </p:cNvPr>
          <p:cNvSpPr txBox="1">
            <a:spLocks/>
          </p:cNvSpPr>
          <p:nvPr/>
        </p:nvSpPr>
        <p:spPr>
          <a:xfrm>
            <a:off x="1699806" y="2868041"/>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Tree>
    <p:extLst>
      <p:ext uri="{BB962C8B-B14F-4D97-AF65-F5344CB8AC3E}">
        <p14:creationId xmlns:p14="http://schemas.microsoft.com/office/powerpoint/2010/main" val="116215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09820" y="318539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328" y="317720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720" y="318718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39812" y="316021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3872" y="3652483"/>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047" y="3692776"/>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1764" y="3685820"/>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756" y="3685522"/>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680" y="4733156"/>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5872" y="4674116"/>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209" name="Rectangle 208">
            <a:extLst>
              <a:ext uri="{FF2B5EF4-FFF2-40B4-BE49-F238E27FC236}">
                <a16:creationId xmlns:a16="http://schemas.microsoft.com/office/drawing/2014/main" id="{ACE4754D-F94A-F247-BB97-14A96EDD3DB3}"/>
              </a:ext>
            </a:extLst>
          </p:cNvPr>
          <p:cNvSpPr/>
          <p:nvPr/>
        </p:nvSpPr>
        <p:spPr>
          <a:xfrm>
            <a:off x="7861999" y="1157569"/>
            <a:ext cx="3756456" cy="2939266"/>
          </a:xfrm>
          <a:prstGeom prst="rect">
            <a:avLst/>
          </a:prstGeom>
        </p:spPr>
        <p:txBody>
          <a:bodyPr wrap="square">
            <a:spAutoFit/>
          </a:bodyPr>
          <a:lstStyle/>
          <a:p>
            <a:pPr>
              <a:spcBef>
                <a:spcPts val="3000"/>
              </a:spcBef>
            </a:pPr>
            <a:r>
              <a:rPr lang="en-US" sz="2000" dirty="0">
                <a:latin typeface="Avenir Medium" panose="02000503020000020003" pitchFamily="2" charset="0"/>
              </a:rPr>
              <a:t>Yay! Our </a:t>
            </a:r>
            <a:r>
              <a:rPr lang="en-US" sz="2000" dirty="0" err="1">
                <a:solidFill>
                  <a:srgbClr val="0070C0"/>
                </a:solidFill>
                <a:latin typeface="Avenir Medium" panose="02000503020000020003" pitchFamily="2" charset="0"/>
              </a:rPr>
              <a:t>r</a:t>
            </a:r>
            <a:r>
              <a:rPr lang="en-US" sz="2000" baseline="-25000" dirty="0" err="1">
                <a:solidFill>
                  <a:srgbClr val="0070C0"/>
                </a:solidFill>
                <a:latin typeface="Avenir Medium" panose="02000503020000020003" pitchFamily="2" charset="0"/>
              </a:rPr>
              <a:t>i</a:t>
            </a:r>
            <a:r>
              <a:rPr lang="en-US" sz="2000" dirty="0">
                <a:latin typeface="Avenir Medium" panose="02000503020000020003" pitchFamily="2" charset="0"/>
              </a:rPr>
              <a:t> vectors are our new representations, and this entire process is called a </a:t>
            </a:r>
            <a:r>
              <a:rPr lang="en-US" sz="2000" b="1" dirty="0">
                <a:solidFill>
                  <a:srgbClr val="C00000"/>
                </a:solidFill>
                <a:latin typeface="Avenir Medium" panose="02000503020000020003" pitchFamily="2" charset="0"/>
              </a:rPr>
              <a:t>Transformer Encoder</a:t>
            </a:r>
          </a:p>
          <a:p>
            <a:pPr>
              <a:spcBef>
                <a:spcPts val="3000"/>
              </a:spcBef>
            </a:pPr>
            <a:r>
              <a:rPr lang="en-US" sz="2000" b="1" dirty="0">
                <a:solidFill>
                  <a:srgbClr val="C00000"/>
                </a:solidFill>
                <a:latin typeface="Avenir Medium" panose="02000503020000020003" pitchFamily="2" charset="0"/>
              </a:rPr>
              <a:t>Problem: </a:t>
            </a:r>
            <a:r>
              <a:rPr lang="en-US" sz="2000" dirty="0">
                <a:latin typeface="Avenir Medium" panose="02000503020000020003" pitchFamily="2" charset="0"/>
              </a:rPr>
              <a:t>there is no concept of </a:t>
            </a:r>
            <a:r>
              <a:rPr lang="en-US" sz="2000" u="sng" dirty="0">
                <a:latin typeface="Avenir Medium" panose="02000503020000020003" pitchFamily="2" charset="0"/>
              </a:rPr>
              <a:t>positionality</a:t>
            </a:r>
            <a:r>
              <a:rPr lang="en-US" sz="2000" dirty="0">
                <a:latin typeface="Avenir Medium" panose="02000503020000020003" pitchFamily="2" charset="0"/>
              </a:rPr>
              <a:t>. Words are weighted as if a “bag of words”</a:t>
            </a:r>
          </a:p>
        </p:txBody>
      </p:sp>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Content Placeholder 2">
            <a:extLst>
              <a:ext uri="{FF2B5EF4-FFF2-40B4-BE49-F238E27FC236}">
                <a16:creationId xmlns:a16="http://schemas.microsoft.com/office/drawing/2014/main" id="{6CA8CD43-D544-E443-9E1C-00BEFDAB0A61}"/>
              </a:ext>
            </a:extLst>
          </p:cNvPr>
          <p:cNvSpPr txBox="1">
            <a:spLocks/>
          </p:cNvSpPr>
          <p:nvPr/>
        </p:nvSpPr>
        <p:spPr>
          <a:xfrm>
            <a:off x="1699806" y="2868041"/>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Tree>
    <p:extLst>
      <p:ext uri="{BB962C8B-B14F-4D97-AF65-F5344CB8AC3E}">
        <p14:creationId xmlns:p14="http://schemas.microsoft.com/office/powerpoint/2010/main" val="2910923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09820" y="318539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328" y="317720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720" y="318718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39812" y="316021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3872" y="3652483"/>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047" y="3692776"/>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1764" y="3685820"/>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756" y="3685522"/>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680" y="4733156"/>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5872" y="4674116"/>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mc:AlternateContent xmlns:mc="http://schemas.openxmlformats.org/markup-compatibility/2006">
        <mc:Choice xmlns:a14="http://schemas.microsoft.com/office/drawing/2010/main" Requires="a14">
          <p:sp>
            <p:nvSpPr>
              <p:cNvPr id="209" name="Rectangle 208">
                <a:extLst>
                  <a:ext uri="{FF2B5EF4-FFF2-40B4-BE49-F238E27FC236}">
                    <a16:creationId xmlns:a16="http://schemas.microsoft.com/office/drawing/2014/main" id="{ACE4754D-F94A-F247-BB97-14A96EDD3DB3}"/>
                  </a:ext>
                </a:extLst>
              </p:cNvPr>
              <p:cNvSpPr/>
              <p:nvPr/>
            </p:nvSpPr>
            <p:spPr>
              <a:xfrm>
                <a:off x="7861999" y="1157569"/>
                <a:ext cx="3756456" cy="4247317"/>
              </a:xfrm>
              <a:prstGeom prst="rect">
                <a:avLst/>
              </a:prstGeom>
            </p:spPr>
            <p:txBody>
              <a:bodyPr wrap="square">
                <a:spAutoFit/>
              </a:bodyPr>
              <a:lstStyle/>
              <a:p>
                <a:pPr>
                  <a:spcBef>
                    <a:spcPts val="3000"/>
                  </a:spcBef>
                </a:pPr>
                <a:r>
                  <a:rPr lang="en-US" sz="2000" dirty="0">
                    <a:latin typeface="Avenir Medium" panose="02000503020000020003" pitchFamily="2" charset="0"/>
                  </a:rPr>
                  <a:t>Yay! Our </a:t>
                </a:r>
                <a:r>
                  <a:rPr lang="en-US" sz="2000" dirty="0" err="1">
                    <a:solidFill>
                      <a:srgbClr val="0070C0"/>
                    </a:solidFill>
                    <a:latin typeface="Avenir Medium" panose="02000503020000020003" pitchFamily="2" charset="0"/>
                  </a:rPr>
                  <a:t>r</a:t>
                </a:r>
                <a:r>
                  <a:rPr lang="en-US" sz="2000" baseline="-25000" dirty="0" err="1">
                    <a:solidFill>
                      <a:srgbClr val="0070C0"/>
                    </a:solidFill>
                    <a:latin typeface="Avenir Medium" panose="02000503020000020003" pitchFamily="2" charset="0"/>
                  </a:rPr>
                  <a:t>i</a:t>
                </a:r>
                <a:r>
                  <a:rPr lang="en-US" sz="2000" dirty="0">
                    <a:latin typeface="Avenir Medium" panose="02000503020000020003" pitchFamily="2" charset="0"/>
                  </a:rPr>
                  <a:t> vectors are our new representations, and this entire process is called a </a:t>
                </a:r>
                <a:r>
                  <a:rPr lang="en-US" sz="2000" b="1" dirty="0">
                    <a:solidFill>
                      <a:srgbClr val="C00000"/>
                    </a:solidFill>
                    <a:latin typeface="Avenir Medium" panose="02000503020000020003" pitchFamily="2" charset="0"/>
                  </a:rPr>
                  <a:t>Transformer Encoder</a:t>
                </a:r>
              </a:p>
              <a:p>
                <a:pPr>
                  <a:spcBef>
                    <a:spcPts val="3000"/>
                  </a:spcBef>
                </a:pPr>
                <a:r>
                  <a:rPr lang="en-US" sz="2000" b="1" dirty="0">
                    <a:solidFill>
                      <a:srgbClr val="C00000"/>
                    </a:solidFill>
                    <a:latin typeface="Avenir Medium" panose="02000503020000020003" pitchFamily="2" charset="0"/>
                  </a:rPr>
                  <a:t>Problem: </a:t>
                </a:r>
                <a:r>
                  <a:rPr lang="en-US" sz="2000" dirty="0">
                    <a:latin typeface="Avenir Medium" panose="02000503020000020003" pitchFamily="2" charset="0"/>
                  </a:rPr>
                  <a:t>there is no concept of </a:t>
                </a:r>
                <a:r>
                  <a:rPr lang="en-US" sz="2000" u="sng" dirty="0">
                    <a:latin typeface="Avenir Medium" panose="02000503020000020003" pitchFamily="2" charset="0"/>
                  </a:rPr>
                  <a:t>positionality</a:t>
                </a:r>
                <a:r>
                  <a:rPr lang="en-US" sz="2000" dirty="0">
                    <a:latin typeface="Avenir Medium" panose="02000503020000020003" pitchFamily="2" charset="0"/>
                  </a:rPr>
                  <a:t>. Words are weighted as if a “bag of words”</a:t>
                </a:r>
              </a:p>
              <a:p>
                <a:pPr>
                  <a:spcBef>
                    <a:spcPts val="3000"/>
                  </a:spcBef>
                </a:pPr>
                <a:r>
                  <a:rPr lang="en-US" sz="2000" b="1" dirty="0">
                    <a:solidFill>
                      <a:schemeClr val="accent6">
                        <a:lumMod val="75000"/>
                      </a:schemeClr>
                    </a:solidFill>
                    <a:latin typeface="Avenir Medium" panose="02000503020000020003" pitchFamily="2" charset="0"/>
                  </a:rPr>
                  <a:t>Solution: </a:t>
                </a:r>
                <a:r>
                  <a:rPr lang="en-US" sz="2000" dirty="0">
                    <a:latin typeface="Avenir Medium" panose="02000503020000020003" pitchFamily="2" charset="0"/>
                  </a:rPr>
                  <a:t>append each input word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dirty="0">
                    <a:latin typeface="Avenir Medium" panose="02000503020000020003" pitchFamily="2" charset="0"/>
                  </a:rPr>
                  <a:t> with a </a:t>
                </a:r>
                <a:r>
                  <a:rPr lang="en-US" sz="2000" dirty="0">
                    <a:highlight>
                      <a:srgbClr val="FFFF00"/>
                    </a:highlight>
                    <a:latin typeface="Avenir Medium" panose="02000503020000020003" pitchFamily="2" charset="0"/>
                  </a:rPr>
                  <a:t>positional encoding</a:t>
                </a:r>
                <a14:m>
                  <m:oMath xmlns:m="http://schemas.openxmlformats.org/officeDocument/2006/math">
                    <m:r>
                      <a:rPr lang="en-US" sz="2000" b="0" i="0"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e>
                    </m:func>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oMath>
                </a14:m>
                <a:endParaRPr lang="en-US" sz="2000" dirty="0">
                  <a:latin typeface="Avenir Medium" panose="02000503020000020003" pitchFamily="2" charset="0"/>
                </a:endParaRPr>
              </a:p>
            </p:txBody>
          </p:sp>
        </mc:Choice>
        <mc:Fallback>
          <p:sp>
            <p:nvSpPr>
              <p:cNvPr id="209" name="Rectangle 208">
                <a:extLst>
                  <a:ext uri="{FF2B5EF4-FFF2-40B4-BE49-F238E27FC236}">
                    <a16:creationId xmlns:a16="http://schemas.microsoft.com/office/drawing/2014/main" id="{ACE4754D-F94A-F247-BB97-14A96EDD3DB3}"/>
                  </a:ext>
                </a:extLst>
              </p:cNvPr>
              <p:cNvSpPr>
                <a:spLocks noRot="1" noChangeAspect="1" noMove="1" noResize="1" noEditPoints="1" noAdjustHandles="1" noChangeArrowheads="1" noChangeShapeType="1" noTextEdit="1"/>
              </p:cNvSpPr>
              <p:nvPr/>
            </p:nvSpPr>
            <p:spPr>
              <a:xfrm>
                <a:off x="7861999" y="1157569"/>
                <a:ext cx="3756456" cy="4247317"/>
              </a:xfrm>
              <a:prstGeom prst="rect">
                <a:avLst/>
              </a:prstGeom>
              <a:blipFill>
                <a:blip r:embed="rId3"/>
                <a:stretch>
                  <a:fillRect l="-2027" t="-896" r="-2365" b="-1791"/>
                </a:stretch>
              </a:blipFill>
            </p:spPr>
            <p:txBody>
              <a:bodyPr/>
              <a:lstStyle/>
              <a:p>
                <a:r>
                  <a:rPr lang="en-US">
                    <a:noFill/>
                  </a:rPr>
                  <a:t> </a:t>
                </a:r>
              </a:p>
            </p:txBody>
          </p:sp>
        </mc:Fallback>
      </mc:AlternateContent>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Content Placeholder 2">
            <a:extLst>
              <a:ext uri="{FF2B5EF4-FFF2-40B4-BE49-F238E27FC236}">
                <a16:creationId xmlns:a16="http://schemas.microsoft.com/office/drawing/2014/main" id="{6CA8CD43-D544-E443-9E1C-00BEFDAB0A61}"/>
              </a:ext>
            </a:extLst>
          </p:cNvPr>
          <p:cNvSpPr txBox="1">
            <a:spLocks/>
          </p:cNvSpPr>
          <p:nvPr/>
        </p:nvSpPr>
        <p:spPr>
          <a:xfrm>
            <a:off x="1699806" y="2868041"/>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Tree>
    <p:extLst>
      <p:ext uri="{BB962C8B-B14F-4D97-AF65-F5344CB8AC3E}">
        <p14:creationId xmlns:p14="http://schemas.microsoft.com/office/powerpoint/2010/main" val="1464457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1548733" y="2909504"/>
            <a:ext cx="8745624" cy="954107"/>
          </a:xfrm>
          <a:prstGeom prst="rect">
            <a:avLst/>
          </a:prstGeom>
        </p:spPr>
        <p:txBody>
          <a:bodyPr wrap="square">
            <a:spAutoFit/>
          </a:bodyPr>
          <a:lstStyle/>
          <a:p>
            <a:pPr algn="ctr"/>
            <a:r>
              <a:rPr lang="en-US" sz="2800" dirty="0">
                <a:latin typeface="Avenir Medium" panose="02000503020000020003" pitchFamily="2" charset="0"/>
              </a:rPr>
              <a:t>Words can relate in many ways, so it’s restrictive to rely on just one Self-Attention Head in the system.</a:t>
            </a:r>
          </a:p>
        </p:txBody>
      </p:sp>
      <p:sp>
        <p:nvSpPr>
          <p:cNvPr id="2" name="Rectangle 1">
            <a:extLst>
              <a:ext uri="{FF2B5EF4-FFF2-40B4-BE49-F238E27FC236}">
                <a16:creationId xmlns:a16="http://schemas.microsoft.com/office/drawing/2014/main" id="{EBFC3FBE-3BDC-8E4D-9749-1FA9D06D869A}"/>
              </a:ext>
            </a:extLst>
          </p:cNvPr>
          <p:cNvSpPr/>
          <p:nvPr/>
        </p:nvSpPr>
        <p:spPr>
          <a:xfrm>
            <a:off x="2874153" y="5025751"/>
            <a:ext cx="6799298" cy="523220"/>
          </a:xfrm>
          <a:prstGeom prst="rect">
            <a:avLst/>
          </a:prstGeom>
        </p:spPr>
        <p:txBody>
          <a:bodyPr wrap="none">
            <a:spAutoFit/>
          </a:bodyPr>
          <a:lstStyle/>
          <a:p>
            <a:pPr algn="ctr"/>
            <a:r>
              <a:rPr lang="en-US" sz="2800" dirty="0">
                <a:latin typeface="Avenir Medium" panose="02000503020000020003" pitchFamily="2" charset="0"/>
              </a:rPr>
              <a:t>Let’s create </a:t>
            </a:r>
            <a:r>
              <a:rPr lang="en-US" sz="2800" u="sng" dirty="0">
                <a:solidFill>
                  <a:srgbClr val="C00000"/>
                </a:solidFill>
                <a:latin typeface="Avenir Medium" panose="02000503020000020003" pitchFamily="2" charset="0"/>
              </a:rPr>
              <a:t>Multi-headed</a:t>
            </a:r>
            <a:r>
              <a:rPr lang="en-US" sz="2800" dirty="0">
                <a:solidFill>
                  <a:srgbClr val="C00000"/>
                </a:solidFill>
                <a:latin typeface="Avenir Medium" panose="02000503020000020003" pitchFamily="2" charset="0"/>
              </a:rPr>
              <a:t> Self-Attention</a:t>
            </a:r>
            <a:endParaRPr lang="en-US" sz="2800" dirty="0">
              <a:latin typeface="Avenir Medium" panose="02000503020000020003" pitchFamily="2" charset="0"/>
            </a:endParaRPr>
          </a:p>
        </p:txBody>
      </p:sp>
      <p:sp>
        <p:nvSpPr>
          <p:cNvPr id="4" name="Rectangle 3">
            <a:extLst>
              <a:ext uri="{FF2B5EF4-FFF2-40B4-BE49-F238E27FC236}">
                <a16:creationId xmlns:a16="http://schemas.microsoft.com/office/drawing/2014/main" id="{C68188E9-5615-1E43-8B1F-7F2DFD3B58C9}"/>
              </a:ext>
            </a:extLst>
          </p:cNvPr>
          <p:cNvSpPr/>
          <p:nvPr/>
        </p:nvSpPr>
        <p:spPr>
          <a:xfrm>
            <a:off x="1257300" y="793258"/>
            <a:ext cx="9328490" cy="954107"/>
          </a:xfrm>
          <a:prstGeom prst="rect">
            <a:avLst/>
          </a:prstGeom>
        </p:spPr>
        <p:txBody>
          <a:bodyPr wrap="square">
            <a:spAutoFit/>
          </a:bodyPr>
          <a:lstStyle/>
          <a:p>
            <a:pPr algn="ctr"/>
            <a:r>
              <a:rPr lang="en-US" sz="2800" dirty="0">
                <a:latin typeface="Avenir Medium" panose="02000503020000020003" pitchFamily="2" charset="0"/>
              </a:rPr>
              <a:t>A </a:t>
            </a:r>
            <a:r>
              <a:rPr lang="en-US" sz="2800" dirty="0">
                <a:solidFill>
                  <a:srgbClr val="C00000"/>
                </a:solidFill>
                <a:latin typeface="Avenir Medium" panose="02000503020000020003" pitchFamily="2" charset="0"/>
              </a:rPr>
              <a:t>Self-Attention Head </a:t>
            </a:r>
            <a:r>
              <a:rPr lang="en-US" sz="2800" dirty="0">
                <a:latin typeface="Avenir Medium" panose="02000503020000020003" pitchFamily="2" charset="0"/>
              </a:rPr>
              <a:t>has just one set of </a:t>
            </a:r>
            <a:r>
              <a:rPr lang="en-US" sz="2800" dirty="0">
                <a:solidFill>
                  <a:srgbClr val="BF55B3"/>
                </a:solidFill>
                <a:latin typeface="Avenir Medium" panose="02000503020000020003" pitchFamily="2" charset="0"/>
              </a:rPr>
              <a:t>query</a:t>
            </a:r>
            <a:r>
              <a:rPr lang="en-US" sz="2800" dirty="0">
                <a:latin typeface="Avenir Medium" panose="02000503020000020003" pitchFamily="2" charset="0"/>
              </a:rPr>
              <a:t>/</a:t>
            </a:r>
            <a:r>
              <a:rPr lang="en-US" sz="2800" dirty="0">
                <a:solidFill>
                  <a:schemeClr val="accent4">
                    <a:lumMod val="50000"/>
                  </a:schemeClr>
                </a:solidFill>
                <a:latin typeface="Avenir Medium" panose="02000503020000020003" pitchFamily="2" charset="0"/>
              </a:rPr>
              <a:t>key</a:t>
            </a:r>
            <a:r>
              <a:rPr lang="en-US" sz="2800" dirty="0">
                <a:latin typeface="Avenir Medium" panose="02000503020000020003" pitchFamily="2" charset="0"/>
              </a:rPr>
              <a:t>/</a:t>
            </a:r>
            <a:r>
              <a:rPr lang="en-US" sz="2800" dirty="0">
                <a:solidFill>
                  <a:schemeClr val="accent5">
                    <a:lumMod val="50000"/>
                  </a:schemeClr>
                </a:solidFill>
                <a:latin typeface="Avenir Medium" panose="02000503020000020003" pitchFamily="2" charset="0"/>
              </a:rPr>
              <a:t>value </a:t>
            </a:r>
            <a:r>
              <a:rPr lang="en-US" sz="2800" dirty="0">
                <a:latin typeface="Avenir Medium" panose="02000503020000020003" pitchFamily="2" charset="0"/>
              </a:rPr>
              <a:t>weight</a:t>
            </a:r>
            <a:r>
              <a:rPr lang="en-US" sz="2800" dirty="0">
                <a:solidFill>
                  <a:schemeClr val="accent5">
                    <a:lumMod val="50000"/>
                  </a:schemeClr>
                </a:solidFill>
                <a:latin typeface="Avenir Medium" panose="02000503020000020003" pitchFamily="2" charset="0"/>
              </a:rPr>
              <a:t> </a:t>
            </a:r>
            <a:r>
              <a:rPr lang="en-US" sz="2800" dirty="0">
                <a:latin typeface="Avenir Medium" panose="02000503020000020003" pitchFamily="2" charset="0"/>
              </a:rPr>
              <a:t>matrices </a:t>
            </a:r>
            <a:r>
              <a:rPr lang="en-US" sz="2800" b="1" dirty="0" err="1">
                <a:solidFill>
                  <a:srgbClr val="7030A0"/>
                </a:solidFill>
                <a:latin typeface="Avenir Book" panose="02000503020000020003" pitchFamily="2" charset="0"/>
              </a:rPr>
              <a:t>w</a:t>
            </a:r>
            <a:r>
              <a:rPr lang="en-US" sz="2800" b="1" baseline="-25000" dirty="0" err="1">
                <a:solidFill>
                  <a:srgbClr val="7030A0"/>
                </a:solidFill>
                <a:latin typeface="Avenir Book" panose="02000503020000020003" pitchFamily="2" charset="0"/>
              </a:rPr>
              <a:t>q</a:t>
            </a:r>
            <a:r>
              <a:rPr lang="en-US" sz="2800" b="1" baseline="-25000" dirty="0">
                <a:solidFill>
                  <a:srgbClr val="7030A0"/>
                </a:solidFill>
                <a:latin typeface="Avenir Book" panose="02000503020000020003" pitchFamily="2" charset="0"/>
              </a:rPr>
              <a:t>, </a:t>
            </a:r>
            <a:r>
              <a:rPr lang="en-US" sz="2800" b="1" dirty="0" err="1">
                <a:solidFill>
                  <a:schemeClr val="accent4">
                    <a:lumMod val="50000"/>
                  </a:schemeClr>
                </a:solidFill>
                <a:latin typeface="Avenir Book" panose="02000503020000020003" pitchFamily="2" charset="0"/>
              </a:rPr>
              <a:t>w</a:t>
            </a:r>
            <a:r>
              <a:rPr lang="en-US" sz="2800" b="1" baseline="-25000" dirty="0" err="1">
                <a:solidFill>
                  <a:schemeClr val="accent4">
                    <a:lumMod val="50000"/>
                  </a:schemeClr>
                </a:solidFill>
                <a:latin typeface="Avenir Book" panose="02000503020000020003" pitchFamily="2" charset="0"/>
              </a:rPr>
              <a:t>k</a:t>
            </a:r>
            <a:r>
              <a:rPr lang="en-US" sz="2800" b="1" baseline="-25000" dirty="0">
                <a:solidFill>
                  <a:schemeClr val="accent4">
                    <a:lumMod val="50000"/>
                  </a:schemeClr>
                </a:solidFill>
                <a:latin typeface="Avenir Book" panose="02000503020000020003" pitchFamily="2" charset="0"/>
              </a:rPr>
              <a:t>, </a:t>
            </a:r>
            <a:r>
              <a:rPr lang="en-US" sz="2800" b="1" dirty="0" err="1">
                <a:solidFill>
                  <a:schemeClr val="accent5">
                    <a:lumMod val="50000"/>
                  </a:schemeClr>
                </a:solidFill>
                <a:latin typeface="Avenir Book" panose="02000503020000020003" pitchFamily="2" charset="0"/>
              </a:rPr>
              <a:t>w</a:t>
            </a:r>
            <a:r>
              <a:rPr lang="en-US" sz="2800" b="1" baseline="-25000" dirty="0" err="1">
                <a:solidFill>
                  <a:schemeClr val="accent5">
                    <a:lumMod val="50000"/>
                  </a:schemeClr>
                </a:solidFill>
                <a:latin typeface="Avenir Book" panose="02000503020000020003" pitchFamily="2" charset="0"/>
              </a:rPr>
              <a:t>v</a:t>
            </a:r>
            <a:r>
              <a:rPr lang="en-US" sz="2800" b="1" baseline="-25000" dirty="0">
                <a:solidFill>
                  <a:srgbClr val="7030A0"/>
                </a:solidFill>
                <a:latin typeface="Avenir Book" panose="02000503020000020003" pitchFamily="2" charset="0"/>
              </a:rPr>
              <a:t> </a:t>
            </a:r>
            <a:r>
              <a:rPr lang="en-US" sz="2800" dirty="0">
                <a:latin typeface="Avenir Medium" panose="02000503020000020003" pitchFamily="2" charset="0"/>
              </a:rPr>
              <a:t> </a:t>
            </a:r>
          </a:p>
        </p:txBody>
      </p:sp>
    </p:spTree>
    <p:extLst>
      <p:ext uri="{BB962C8B-B14F-4D97-AF65-F5344CB8AC3E}">
        <p14:creationId xmlns:p14="http://schemas.microsoft.com/office/powerpoint/2010/main" val="3447293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680" y="4733156"/>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5872" y="4674116"/>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209" name="Rectangle 208">
            <a:extLst>
              <a:ext uri="{FF2B5EF4-FFF2-40B4-BE49-F238E27FC236}">
                <a16:creationId xmlns:a16="http://schemas.microsoft.com/office/drawing/2014/main" id="{ACE4754D-F94A-F247-BB97-14A96EDD3DB3}"/>
              </a:ext>
            </a:extLst>
          </p:cNvPr>
          <p:cNvSpPr/>
          <p:nvPr/>
        </p:nvSpPr>
        <p:spPr>
          <a:xfrm>
            <a:off x="7861999" y="1157569"/>
            <a:ext cx="3756456" cy="3366178"/>
          </a:xfrm>
          <a:prstGeom prst="rect">
            <a:avLst/>
          </a:prstGeom>
        </p:spPr>
        <p:txBody>
          <a:bodyPr wrap="square">
            <a:spAutoFit/>
          </a:bodyPr>
          <a:lstStyle/>
          <a:p>
            <a:pPr>
              <a:lnSpc>
                <a:spcPct val="150000"/>
              </a:lnSpc>
            </a:pPr>
            <a:r>
              <a:rPr lang="en-US" sz="2400" dirty="0">
                <a:latin typeface="Avenir Medium" panose="02000503020000020003" pitchFamily="2" charset="0"/>
              </a:rPr>
              <a:t>Each </a:t>
            </a:r>
            <a:r>
              <a:rPr lang="en-US" sz="2400" dirty="0">
                <a:solidFill>
                  <a:srgbClr val="C00000"/>
                </a:solidFill>
                <a:latin typeface="Avenir Medium" panose="02000503020000020003" pitchFamily="2" charset="0"/>
              </a:rPr>
              <a:t>Self-Attention Head </a:t>
            </a:r>
            <a:r>
              <a:rPr lang="en-US" sz="2400" dirty="0">
                <a:latin typeface="Avenir Medium" panose="02000503020000020003" pitchFamily="2" charset="0"/>
              </a:rPr>
              <a:t>produces a </a:t>
            </a:r>
            <a:r>
              <a:rPr lang="en-US" sz="2400" b="1" dirty="0" err="1">
                <a:solidFill>
                  <a:srgbClr val="DE55B3"/>
                </a:solidFill>
                <a:latin typeface="Avenir Light" panose="020B0402020203020204" pitchFamily="34" charset="77"/>
              </a:rPr>
              <a:t>z</a:t>
            </a:r>
            <a:r>
              <a:rPr lang="en-US" sz="2400" b="1" baseline="-25000" dirty="0" err="1">
                <a:solidFill>
                  <a:srgbClr val="DE55B3"/>
                </a:solidFill>
                <a:latin typeface="Avenir Light" panose="020B0402020203020204" pitchFamily="34" charset="77"/>
              </a:rPr>
              <a:t>i</a:t>
            </a:r>
            <a:r>
              <a:rPr lang="en-US" sz="2400" dirty="0">
                <a:latin typeface="Avenir Medium" panose="02000503020000020003" pitchFamily="2" charset="0"/>
              </a:rPr>
              <a:t> vector.</a:t>
            </a:r>
          </a:p>
          <a:p>
            <a:pPr>
              <a:lnSpc>
                <a:spcPct val="150000"/>
              </a:lnSpc>
            </a:pPr>
            <a:endParaRPr lang="en-US" sz="2400" dirty="0">
              <a:latin typeface="Avenir Medium" panose="02000503020000020003" pitchFamily="2" charset="0"/>
            </a:endParaRPr>
          </a:p>
          <a:p>
            <a:pPr>
              <a:lnSpc>
                <a:spcPct val="150000"/>
              </a:lnSpc>
            </a:pPr>
            <a:r>
              <a:rPr lang="en-US" sz="2400" dirty="0">
                <a:latin typeface="Avenir Medium" panose="02000503020000020003" pitchFamily="2" charset="0"/>
              </a:rPr>
              <a:t>We can, in parallel, use </a:t>
            </a:r>
            <a:r>
              <a:rPr lang="en-US" sz="2400" dirty="0">
                <a:highlight>
                  <a:srgbClr val="FFFF00"/>
                </a:highlight>
                <a:latin typeface="Avenir Medium" panose="02000503020000020003" pitchFamily="2" charset="0"/>
              </a:rPr>
              <a:t>multiple heads</a:t>
            </a:r>
            <a:r>
              <a:rPr lang="en-US" sz="2400" dirty="0">
                <a:latin typeface="Avenir Medium" panose="02000503020000020003" pitchFamily="2" charset="0"/>
              </a:rPr>
              <a:t> and </a:t>
            </a:r>
            <a:r>
              <a:rPr lang="en-US" sz="2400" dirty="0" err="1">
                <a:latin typeface="Avenir Medium" panose="02000503020000020003" pitchFamily="2" charset="0"/>
              </a:rPr>
              <a:t>concat</a:t>
            </a:r>
            <a:r>
              <a:rPr lang="en-US" sz="2400" dirty="0">
                <a:latin typeface="Avenir Medium" panose="02000503020000020003" pitchFamily="2" charset="0"/>
              </a:rPr>
              <a:t> the </a:t>
            </a:r>
            <a:r>
              <a:rPr lang="en-US" sz="2400" b="1" dirty="0" err="1">
                <a:solidFill>
                  <a:srgbClr val="DE55B3"/>
                </a:solidFill>
                <a:latin typeface="Avenir Light" panose="020B0402020203020204" pitchFamily="34" charset="77"/>
              </a:rPr>
              <a:t>z</a:t>
            </a:r>
            <a:r>
              <a:rPr lang="en-US" sz="2400" b="1" baseline="-25000" dirty="0" err="1">
                <a:solidFill>
                  <a:srgbClr val="DE55B3"/>
                </a:solidFill>
                <a:latin typeface="Avenir Light" panose="020B0402020203020204" pitchFamily="34" charset="77"/>
              </a:rPr>
              <a:t>i</a:t>
            </a:r>
            <a:r>
              <a:rPr lang="en-US" sz="2400" dirty="0" err="1">
                <a:latin typeface="Avenir Medium" panose="02000503020000020003" pitchFamily="2" charset="0"/>
              </a:rPr>
              <a:t>‘s</a:t>
            </a:r>
            <a:r>
              <a:rPr lang="en-US" sz="2400" dirty="0">
                <a:latin typeface="Avenir Medium" panose="02000503020000020003" pitchFamily="2" charset="0"/>
              </a:rPr>
              <a:t>.</a:t>
            </a:r>
            <a:endParaRPr lang="en-US" sz="2400" b="1" dirty="0">
              <a:solidFill>
                <a:srgbClr val="C00000"/>
              </a:solidFill>
            </a:endParaRPr>
          </a:p>
        </p:txBody>
      </p:sp>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Content Placeholder 2">
            <a:extLst>
              <a:ext uri="{FF2B5EF4-FFF2-40B4-BE49-F238E27FC236}">
                <a16:creationId xmlns:a16="http://schemas.microsoft.com/office/drawing/2014/main" id="{6CA8CD43-D544-E443-9E1C-00BEFDAB0A61}"/>
              </a:ext>
            </a:extLst>
          </p:cNvPr>
          <p:cNvSpPr txBox="1">
            <a:spLocks/>
          </p:cNvSpPr>
          <p:nvPr/>
        </p:nvSpPr>
        <p:spPr>
          <a:xfrm>
            <a:off x="1699806" y="2868041"/>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
        <p:nvSpPr>
          <p:cNvPr id="612" name="Content Placeholder 2">
            <a:extLst>
              <a:ext uri="{FF2B5EF4-FFF2-40B4-BE49-F238E27FC236}">
                <a16:creationId xmlns:a16="http://schemas.microsoft.com/office/drawing/2014/main" id="{BA86B114-DFD6-084F-A865-01E460873732}"/>
              </a:ext>
            </a:extLst>
          </p:cNvPr>
          <p:cNvSpPr txBox="1">
            <a:spLocks/>
          </p:cNvSpPr>
          <p:nvPr/>
        </p:nvSpPr>
        <p:spPr>
          <a:xfrm>
            <a:off x="326783" y="324814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1A</a:t>
            </a:r>
          </a:p>
        </p:txBody>
      </p:sp>
      <p:grpSp>
        <p:nvGrpSpPr>
          <p:cNvPr id="613" name="Group 612">
            <a:extLst>
              <a:ext uri="{FF2B5EF4-FFF2-40B4-BE49-F238E27FC236}">
                <a16:creationId xmlns:a16="http://schemas.microsoft.com/office/drawing/2014/main" id="{C299930D-60D3-4D4B-8581-35860B29AF21}"/>
              </a:ext>
            </a:extLst>
          </p:cNvPr>
          <p:cNvGrpSpPr/>
          <p:nvPr/>
        </p:nvGrpSpPr>
        <p:grpSpPr>
          <a:xfrm>
            <a:off x="729764" y="3599259"/>
            <a:ext cx="243478" cy="752858"/>
            <a:chOff x="827778" y="1767374"/>
            <a:chExt cx="311369" cy="868951"/>
          </a:xfrm>
        </p:grpSpPr>
        <p:sp>
          <p:nvSpPr>
            <p:cNvPr id="614" name="Rounded Rectangle 613">
              <a:extLst>
                <a:ext uri="{FF2B5EF4-FFF2-40B4-BE49-F238E27FC236}">
                  <a16:creationId xmlns:a16="http://schemas.microsoft.com/office/drawing/2014/main" id="{6907510E-1EBE-0F45-9DD0-D92B273AED32}"/>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6D2267AD-B879-614F-BCDB-0B368844824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8BD3A192-3D86-CD43-BB97-93EE1DFE9DB1}"/>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1FC01950-0348-FB4C-A2C8-D20035141F8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8" name="Group 617">
            <a:extLst>
              <a:ext uri="{FF2B5EF4-FFF2-40B4-BE49-F238E27FC236}">
                <a16:creationId xmlns:a16="http://schemas.microsoft.com/office/drawing/2014/main" id="{4549B81A-E6CC-B641-A552-8489CBE9A2D0}"/>
              </a:ext>
            </a:extLst>
          </p:cNvPr>
          <p:cNvGrpSpPr/>
          <p:nvPr/>
        </p:nvGrpSpPr>
        <p:grpSpPr>
          <a:xfrm>
            <a:off x="1016004" y="3600028"/>
            <a:ext cx="243478" cy="752858"/>
            <a:chOff x="827778" y="1767374"/>
            <a:chExt cx="311369" cy="868951"/>
          </a:xfrm>
        </p:grpSpPr>
        <p:sp>
          <p:nvSpPr>
            <p:cNvPr id="619" name="Rounded Rectangle 618">
              <a:extLst>
                <a:ext uri="{FF2B5EF4-FFF2-40B4-BE49-F238E27FC236}">
                  <a16:creationId xmlns:a16="http://schemas.microsoft.com/office/drawing/2014/main" id="{257F80B7-7A60-BB49-A1AB-FB3F9D92237E}"/>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6FFD4CDF-FDA9-6C42-AE9D-9C585F47B14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441BFE30-7057-014F-8A77-F42E56EACE1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F9EE2073-0C78-0C44-9D96-40A3E39B90E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 name="Group 622">
            <a:extLst>
              <a:ext uri="{FF2B5EF4-FFF2-40B4-BE49-F238E27FC236}">
                <a16:creationId xmlns:a16="http://schemas.microsoft.com/office/drawing/2014/main" id="{E006AC49-3A52-F045-A3A6-620204BA944E}"/>
              </a:ext>
            </a:extLst>
          </p:cNvPr>
          <p:cNvGrpSpPr/>
          <p:nvPr/>
        </p:nvGrpSpPr>
        <p:grpSpPr>
          <a:xfrm>
            <a:off x="432485" y="3610578"/>
            <a:ext cx="243478" cy="752858"/>
            <a:chOff x="827778" y="1767374"/>
            <a:chExt cx="311369" cy="868951"/>
          </a:xfrm>
        </p:grpSpPr>
        <p:sp>
          <p:nvSpPr>
            <p:cNvPr id="624" name="Rounded Rectangle 623">
              <a:extLst>
                <a:ext uri="{FF2B5EF4-FFF2-40B4-BE49-F238E27FC236}">
                  <a16:creationId xmlns:a16="http://schemas.microsoft.com/office/drawing/2014/main" id="{839FC4B9-025B-4846-89D3-6726652A9DFC}"/>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A81C5387-7DF5-B445-B9BF-89CBF330276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B9D472CE-E103-5E40-9C8B-E9B2025A523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DF3BCEFD-0550-1544-A295-2198BEF5822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8" name="Content Placeholder 2">
            <a:extLst>
              <a:ext uri="{FF2B5EF4-FFF2-40B4-BE49-F238E27FC236}">
                <a16:creationId xmlns:a16="http://schemas.microsoft.com/office/drawing/2014/main" id="{37C7C97C-ECDD-7744-BC2D-F960CB3E8E88}"/>
              </a:ext>
            </a:extLst>
          </p:cNvPr>
          <p:cNvSpPr txBox="1">
            <a:spLocks/>
          </p:cNvSpPr>
          <p:nvPr/>
        </p:nvSpPr>
        <p:spPr>
          <a:xfrm>
            <a:off x="644592" y="324980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1B</a:t>
            </a:r>
          </a:p>
        </p:txBody>
      </p:sp>
      <p:sp>
        <p:nvSpPr>
          <p:cNvPr id="629" name="Content Placeholder 2">
            <a:extLst>
              <a:ext uri="{FF2B5EF4-FFF2-40B4-BE49-F238E27FC236}">
                <a16:creationId xmlns:a16="http://schemas.microsoft.com/office/drawing/2014/main" id="{3E3A1685-AB88-0D41-BEFC-B27424E8288A}"/>
              </a:ext>
            </a:extLst>
          </p:cNvPr>
          <p:cNvSpPr txBox="1">
            <a:spLocks/>
          </p:cNvSpPr>
          <p:nvPr/>
        </p:nvSpPr>
        <p:spPr>
          <a:xfrm>
            <a:off x="931211" y="326525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1C</a:t>
            </a:r>
          </a:p>
        </p:txBody>
      </p:sp>
      <p:sp>
        <p:nvSpPr>
          <p:cNvPr id="630" name="Content Placeholder 2">
            <a:extLst>
              <a:ext uri="{FF2B5EF4-FFF2-40B4-BE49-F238E27FC236}">
                <a16:creationId xmlns:a16="http://schemas.microsoft.com/office/drawing/2014/main" id="{4A372307-7B9A-4843-B4B6-2EF8D9340234}"/>
              </a:ext>
            </a:extLst>
          </p:cNvPr>
          <p:cNvSpPr txBox="1">
            <a:spLocks/>
          </p:cNvSpPr>
          <p:nvPr/>
        </p:nvSpPr>
        <p:spPr>
          <a:xfrm>
            <a:off x="1962554" y="328053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2A</a:t>
            </a:r>
          </a:p>
        </p:txBody>
      </p:sp>
      <p:grpSp>
        <p:nvGrpSpPr>
          <p:cNvPr id="631" name="Group 630">
            <a:extLst>
              <a:ext uri="{FF2B5EF4-FFF2-40B4-BE49-F238E27FC236}">
                <a16:creationId xmlns:a16="http://schemas.microsoft.com/office/drawing/2014/main" id="{C81000A6-E78C-2A42-B3AA-0C08CA63B966}"/>
              </a:ext>
            </a:extLst>
          </p:cNvPr>
          <p:cNvGrpSpPr/>
          <p:nvPr/>
        </p:nvGrpSpPr>
        <p:grpSpPr>
          <a:xfrm>
            <a:off x="2365535" y="3631645"/>
            <a:ext cx="243478" cy="752858"/>
            <a:chOff x="827778" y="1767374"/>
            <a:chExt cx="311369" cy="868951"/>
          </a:xfrm>
        </p:grpSpPr>
        <p:sp>
          <p:nvSpPr>
            <p:cNvPr id="632" name="Rounded Rectangle 631">
              <a:extLst>
                <a:ext uri="{FF2B5EF4-FFF2-40B4-BE49-F238E27FC236}">
                  <a16:creationId xmlns:a16="http://schemas.microsoft.com/office/drawing/2014/main" id="{E7B1AE68-2452-DA42-B3A0-9E09B48B34B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81C18D7A-587F-FA49-9BB7-B6A0DFA07109}"/>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391E6653-7FA6-2441-816B-BB34BAF5363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82EBB9C8-5292-F74D-A2B6-121C697CEF1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a:extLst>
              <a:ext uri="{FF2B5EF4-FFF2-40B4-BE49-F238E27FC236}">
                <a16:creationId xmlns:a16="http://schemas.microsoft.com/office/drawing/2014/main" id="{5D6713C1-BA64-E64F-95F7-3D83960463D4}"/>
              </a:ext>
            </a:extLst>
          </p:cNvPr>
          <p:cNvGrpSpPr/>
          <p:nvPr/>
        </p:nvGrpSpPr>
        <p:grpSpPr>
          <a:xfrm>
            <a:off x="2651775" y="3632414"/>
            <a:ext cx="243478" cy="752858"/>
            <a:chOff x="827778" y="1767374"/>
            <a:chExt cx="311369" cy="868951"/>
          </a:xfrm>
        </p:grpSpPr>
        <p:sp>
          <p:nvSpPr>
            <p:cNvPr id="637" name="Rounded Rectangle 636">
              <a:extLst>
                <a:ext uri="{FF2B5EF4-FFF2-40B4-BE49-F238E27FC236}">
                  <a16:creationId xmlns:a16="http://schemas.microsoft.com/office/drawing/2014/main" id="{95A9B274-7EDA-1E4D-9088-B899B7EB6D2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E211762A-C616-0942-BA5B-837A0D4260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07AB92C6-ADE1-704C-BD98-04FEA6FE668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8B282C56-594E-9F41-A62E-3EB48F79C71E}"/>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1" name="Group 640">
            <a:extLst>
              <a:ext uri="{FF2B5EF4-FFF2-40B4-BE49-F238E27FC236}">
                <a16:creationId xmlns:a16="http://schemas.microsoft.com/office/drawing/2014/main" id="{6BD289DE-8601-E54B-8328-0568097A9593}"/>
              </a:ext>
            </a:extLst>
          </p:cNvPr>
          <p:cNvGrpSpPr/>
          <p:nvPr/>
        </p:nvGrpSpPr>
        <p:grpSpPr>
          <a:xfrm>
            <a:off x="2068256" y="3642964"/>
            <a:ext cx="243478" cy="752858"/>
            <a:chOff x="827778" y="1767374"/>
            <a:chExt cx="311369" cy="868951"/>
          </a:xfrm>
        </p:grpSpPr>
        <p:sp>
          <p:nvSpPr>
            <p:cNvPr id="642" name="Rounded Rectangle 641">
              <a:extLst>
                <a:ext uri="{FF2B5EF4-FFF2-40B4-BE49-F238E27FC236}">
                  <a16:creationId xmlns:a16="http://schemas.microsoft.com/office/drawing/2014/main" id="{D4EA0D82-ACE5-B742-BF45-6BC550960329}"/>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0210690B-D284-6C41-9486-F56C440241A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DF0EEF07-6FF3-E443-965E-25A42C78A94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4EE871ED-27C2-0A46-A7BB-42A600FACBB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6" name="Content Placeholder 2">
            <a:extLst>
              <a:ext uri="{FF2B5EF4-FFF2-40B4-BE49-F238E27FC236}">
                <a16:creationId xmlns:a16="http://schemas.microsoft.com/office/drawing/2014/main" id="{7013B042-BCCD-0E4F-AD69-D19B1E3A3A5A}"/>
              </a:ext>
            </a:extLst>
          </p:cNvPr>
          <p:cNvSpPr txBox="1">
            <a:spLocks/>
          </p:cNvSpPr>
          <p:nvPr/>
        </p:nvSpPr>
        <p:spPr>
          <a:xfrm>
            <a:off x="2280363" y="328218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2B</a:t>
            </a:r>
          </a:p>
        </p:txBody>
      </p:sp>
      <p:sp>
        <p:nvSpPr>
          <p:cNvPr id="647" name="Content Placeholder 2">
            <a:extLst>
              <a:ext uri="{FF2B5EF4-FFF2-40B4-BE49-F238E27FC236}">
                <a16:creationId xmlns:a16="http://schemas.microsoft.com/office/drawing/2014/main" id="{0BA75F4D-A0F5-BF4E-AC23-E58E27F4971F}"/>
              </a:ext>
            </a:extLst>
          </p:cNvPr>
          <p:cNvSpPr txBox="1">
            <a:spLocks/>
          </p:cNvSpPr>
          <p:nvPr/>
        </p:nvSpPr>
        <p:spPr>
          <a:xfrm>
            <a:off x="2566982" y="329763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2C</a:t>
            </a:r>
          </a:p>
        </p:txBody>
      </p:sp>
      <p:sp>
        <p:nvSpPr>
          <p:cNvPr id="648" name="Content Placeholder 2">
            <a:extLst>
              <a:ext uri="{FF2B5EF4-FFF2-40B4-BE49-F238E27FC236}">
                <a16:creationId xmlns:a16="http://schemas.microsoft.com/office/drawing/2014/main" id="{75F58838-C56D-1846-B6ED-FAC179AAB993}"/>
              </a:ext>
            </a:extLst>
          </p:cNvPr>
          <p:cNvSpPr txBox="1">
            <a:spLocks/>
          </p:cNvSpPr>
          <p:nvPr/>
        </p:nvSpPr>
        <p:spPr>
          <a:xfrm>
            <a:off x="3528398" y="326341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3A</a:t>
            </a:r>
          </a:p>
        </p:txBody>
      </p:sp>
      <p:grpSp>
        <p:nvGrpSpPr>
          <p:cNvPr id="649" name="Group 648">
            <a:extLst>
              <a:ext uri="{FF2B5EF4-FFF2-40B4-BE49-F238E27FC236}">
                <a16:creationId xmlns:a16="http://schemas.microsoft.com/office/drawing/2014/main" id="{6C969280-2BF8-E74C-8232-00448BD3133A}"/>
              </a:ext>
            </a:extLst>
          </p:cNvPr>
          <p:cNvGrpSpPr/>
          <p:nvPr/>
        </p:nvGrpSpPr>
        <p:grpSpPr>
          <a:xfrm>
            <a:off x="3931379" y="3614528"/>
            <a:ext cx="243478" cy="752858"/>
            <a:chOff x="827778" y="1767374"/>
            <a:chExt cx="311369" cy="868951"/>
          </a:xfrm>
        </p:grpSpPr>
        <p:sp>
          <p:nvSpPr>
            <p:cNvPr id="650" name="Rounded Rectangle 649">
              <a:extLst>
                <a:ext uri="{FF2B5EF4-FFF2-40B4-BE49-F238E27FC236}">
                  <a16:creationId xmlns:a16="http://schemas.microsoft.com/office/drawing/2014/main" id="{62731598-6976-0547-933D-B0683F45883F}"/>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395455C2-DA9F-9648-86AE-0DE7D061A0D9}"/>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5BCF1A4C-514A-D343-A299-AB48963A6A9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2F892D3E-CEF8-D741-912B-EBC0580FD5B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4" name="Group 653">
            <a:extLst>
              <a:ext uri="{FF2B5EF4-FFF2-40B4-BE49-F238E27FC236}">
                <a16:creationId xmlns:a16="http://schemas.microsoft.com/office/drawing/2014/main" id="{C148F20E-6091-6345-BED9-ECCB3C45592F}"/>
              </a:ext>
            </a:extLst>
          </p:cNvPr>
          <p:cNvGrpSpPr/>
          <p:nvPr/>
        </p:nvGrpSpPr>
        <p:grpSpPr>
          <a:xfrm>
            <a:off x="4217619" y="3615297"/>
            <a:ext cx="243478" cy="752858"/>
            <a:chOff x="827778" y="1767374"/>
            <a:chExt cx="311369" cy="868951"/>
          </a:xfrm>
        </p:grpSpPr>
        <p:sp>
          <p:nvSpPr>
            <p:cNvPr id="655" name="Rounded Rectangle 654">
              <a:extLst>
                <a:ext uri="{FF2B5EF4-FFF2-40B4-BE49-F238E27FC236}">
                  <a16:creationId xmlns:a16="http://schemas.microsoft.com/office/drawing/2014/main" id="{BF4CACEA-D2C4-0246-A1EF-AAF7FF7BC98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4D5BCA08-B42D-4148-BD1E-62430B211FB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6F78337D-72CB-8149-9B8C-BAD432E8CB2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D296F69B-F580-A64E-A898-BAD76A42755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9" name="Group 658">
            <a:extLst>
              <a:ext uri="{FF2B5EF4-FFF2-40B4-BE49-F238E27FC236}">
                <a16:creationId xmlns:a16="http://schemas.microsoft.com/office/drawing/2014/main" id="{DEAFD947-03A0-9840-9EAD-05D5F3A55B16}"/>
              </a:ext>
            </a:extLst>
          </p:cNvPr>
          <p:cNvGrpSpPr/>
          <p:nvPr/>
        </p:nvGrpSpPr>
        <p:grpSpPr>
          <a:xfrm>
            <a:off x="3634100" y="3625847"/>
            <a:ext cx="243478" cy="752858"/>
            <a:chOff x="827778" y="1767374"/>
            <a:chExt cx="311369" cy="868951"/>
          </a:xfrm>
        </p:grpSpPr>
        <p:sp>
          <p:nvSpPr>
            <p:cNvPr id="660" name="Rounded Rectangle 659">
              <a:extLst>
                <a:ext uri="{FF2B5EF4-FFF2-40B4-BE49-F238E27FC236}">
                  <a16:creationId xmlns:a16="http://schemas.microsoft.com/office/drawing/2014/main" id="{F0C23304-0047-7C46-A796-DAC36ACD1601}"/>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20DED78F-1A6B-4F41-B107-DE42D442559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BBDBDC0D-3164-3844-AD97-2B7DDB888D9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6FE7536F-E689-DD4D-8203-A0EC893E2653}"/>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4" name="Content Placeholder 2">
            <a:extLst>
              <a:ext uri="{FF2B5EF4-FFF2-40B4-BE49-F238E27FC236}">
                <a16:creationId xmlns:a16="http://schemas.microsoft.com/office/drawing/2014/main" id="{BD1B2E61-7782-B14B-93EE-70A0FDE63ADC}"/>
              </a:ext>
            </a:extLst>
          </p:cNvPr>
          <p:cNvSpPr txBox="1">
            <a:spLocks/>
          </p:cNvSpPr>
          <p:nvPr/>
        </p:nvSpPr>
        <p:spPr>
          <a:xfrm>
            <a:off x="3846207" y="326507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3B</a:t>
            </a:r>
          </a:p>
        </p:txBody>
      </p:sp>
      <p:sp>
        <p:nvSpPr>
          <p:cNvPr id="665" name="Content Placeholder 2">
            <a:extLst>
              <a:ext uri="{FF2B5EF4-FFF2-40B4-BE49-F238E27FC236}">
                <a16:creationId xmlns:a16="http://schemas.microsoft.com/office/drawing/2014/main" id="{3C087D70-1CB4-8D42-8444-D3D0E5BFBF4E}"/>
              </a:ext>
            </a:extLst>
          </p:cNvPr>
          <p:cNvSpPr txBox="1">
            <a:spLocks/>
          </p:cNvSpPr>
          <p:nvPr/>
        </p:nvSpPr>
        <p:spPr>
          <a:xfrm>
            <a:off x="4132826" y="3280519"/>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3C</a:t>
            </a:r>
          </a:p>
        </p:txBody>
      </p:sp>
      <p:sp>
        <p:nvSpPr>
          <p:cNvPr id="666" name="Content Placeholder 2">
            <a:extLst>
              <a:ext uri="{FF2B5EF4-FFF2-40B4-BE49-F238E27FC236}">
                <a16:creationId xmlns:a16="http://schemas.microsoft.com/office/drawing/2014/main" id="{630188AB-7999-E340-9C7A-05FD341EC600}"/>
              </a:ext>
            </a:extLst>
          </p:cNvPr>
          <p:cNvSpPr txBox="1">
            <a:spLocks/>
          </p:cNvSpPr>
          <p:nvPr/>
        </p:nvSpPr>
        <p:spPr>
          <a:xfrm>
            <a:off x="5224402" y="322232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4A</a:t>
            </a:r>
          </a:p>
        </p:txBody>
      </p:sp>
      <p:grpSp>
        <p:nvGrpSpPr>
          <p:cNvPr id="667" name="Group 666">
            <a:extLst>
              <a:ext uri="{FF2B5EF4-FFF2-40B4-BE49-F238E27FC236}">
                <a16:creationId xmlns:a16="http://schemas.microsoft.com/office/drawing/2014/main" id="{2CCB7F76-EA43-4B40-B257-B2A34D812669}"/>
              </a:ext>
            </a:extLst>
          </p:cNvPr>
          <p:cNvGrpSpPr/>
          <p:nvPr/>
        </p:nvGrpSpPr>
        <p:grpSpPr>
          <a:xfrm>
            <a:off x="5627383" y="3573433"/>
            <a:ext cx="243478" cy="752858"/>
            <a:chOff x="827778" y="1767374"/>
            <a:chExt cx="311369" cy="868951"/>
          </a:xfrm>
        </p:grpSpPr>
        <p:sp>
          <p:nvSpPr>
            <p:cNvPr id="668" name="Rounded Rectangle 667">
              <a:extLst>
                <a:ext uri="{FF2B5EF4-FFF2-40B4-BE49-F238E27FC236}">
                  <a16:creationId xmlns:a16="http://schemas.microsoft.com/office/drawing/2014/main" id="{4F2F2E23-86CC-5846-BAF6-7062BC46D96F}"/>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FBE4122C-67FE-F843-AA01-448AC3DF1EF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55D522C2-441A-CE45-8936-B76B7789DCD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88B8D688-23B4-A14F-8B94-338159EFE990}"/>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a:extLst>
              <a:ext uri="{FF2B5EF4-FFF2-40B4-BE49-F238E27FC236}">
                <a16:creationId xmlns:a16="http://schemas.microsoft.com/office/drawing/2014/main" id="{6F0CE89B-385F-FA47-AF7A-32E814980CF6}"/>
              </a:ext>
            </a:extLst>
          </p:cNvPr>
          <p:cNvGrpSpPr/>
          <p:nvPr/>
        </p:nvGrpSpPr>
        <p:grpSpPr>
          <a:xfrm>
            <a:off x="5913623" y="3574202"/>
            <a:ext cx="243478" cy="752858"/>
            <a:chOff x="827778" y="1767374"/>
            <a:chExt cx="311369" cy="868951"/>
          </a:xfrm>
        </p:grpSpPr>
        <p:sp>
          <p:nvSpPr>
            <p:cNvPr id="673" name="Rounded Rectangle 672">
              <a:extLst>
                <a:ext uri="{FF2B5EF4-FFF2-40B4-BE49-F238E27FC236}">
                  <a16:creationId xmlns:a16="http://schemas.microsoft.com/office/drawing/2014/main" id="{FD8F650E-AE75-A14C-B8D1-180DF52319C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83650028-7638-494B-BFB4-B9680BD9602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4B19E51-E6EF-7C43-8C7E-8E9A35F4278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3EFAB411-609D-414B-9853-B55D38320BB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Group 676">
            <a:extLst>
              <a:ext uri="{FF2B5EF4-FFF2-40B4-BE49-F238E27FC236}">
                <a16:creationId xmlns:a16="http://schemas.microsoft.com/office/drawing/2014/main" id="{D04907D7-3823-B949-954C-62E7637EA0A5}"/>
              </a:ext>
            </a:extLst>
          </p:cNvPr>
          <p:cNvGrpSpPr/>
          <p:nvPr/>
        </p:nvGrpSpPr>
        <p:grpSpPr>
          <a:xfrm>
            <a:off x="5330104" y="3584752"/>
            <a:ext cx="243478" cy="752858"/>
            <a:chOff x="827778" y="1767374"/>
            <a:chExt cx="311369" cy="868951"/>
          </a:xfrm>
        </p:grpSpPr>
        <p:sp>
          <p:nvSpPr>
            <p:cNvPr id="678" name="Rounded Rectangle 677">
              <a:extLst>
                <a:ext uri="{FF2B5EF4-FFF2-40B4-BE49-F238E27FC236}">
                  <a16:creationId xmlns:a16="http://schemas.microsoft.com/office/drawing/2014/main" id="{43B2B1A9-5429-6341-8D14-614ED59CB8E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4336C1F-0DF9-4A4D-88C1-2B7E1631A0D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BE194159-C961-F048-BDBE-60919FC7FC5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6665A99-DE94-6749-A107-E4F96C0DAB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2" name="Content Placeholder 2">
            <a:extLst>
              <a:ext uri="{FF2B5EF4-FFF2-40B4-BE49-F238E27FC236}">
                <a16:creationId xmlns:a16="http://schemas.microsoft.com/office/drawing/2014/main" id="{DC188BF1-4CB0-304D-88CE-7DF52E4BE3CD}"/>
              </a:ext>
            </a:extLst>
          </p:cNvPr>
          <p:cNvSpPr txBox="1">
            <a:spLocks/>
          </p:cNvSpPr>
          <p:nvPr/>
        </p:nvSpPr>
        <p:spPr>
          <a:xfrm>
            <a:off x="5542211" y="3223975"/>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4B</a:t>
            </a:r>
          </a:p>
        </p:txBody>
      </p:sp>
      <p:sp>
        <p:nvSpPr>
          <p:cNvPr id="683" name="Content Placeholder 2">
            <a:extLst>
              <a:ext uri="{FF2B5EF4-FFF2-40B4-BE49-F238E27FC236}">
                <a16:creationId xmlns:a16="http://schemas.microsoft.com/office/drawing/2014/main" id="{467EBF75-251C-1A4F-9E73-3B17146A0228}"/>
              </a:ext>
            </a:extLst>
          </p:cNvPr>
          <p:cNvSpPr txBox="1">
            <a:spLocks/>
          </p:cNvSpPr>
          <p:nvPr/>
        </p:nvSpPr>
        <p:spPr>
          <a:xfrm>
            <a:off x="5828830" y="3239424"/>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4C</a:t>
            </a:r>
          </a:p>
        </p:txBody>
      </p:sp>
    </p:spTree>
    <p:extLst>
      <p:ext uri="{BB962C8B-B14F-4D97-AF65-F5344CB8AC3E}">
        <p14:creationId xmlns:p14="http://schemas.microsoft.com/office/powerpoint/2010/main" val="3051942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680" y="4733156"/>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5872" y="4674116"/>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Content Placeholder 2">
            <a:extLst>
              <a:ext uri="{FF2B5EF4-FFF2-40B4-BE49-F238E27FC236}">
                <a16:creationId xmlns:a16="http://schemas.microsoft.com/office/drawing/2014/main" id="{6CA8CD43-D544-E443-9E1C-00BEFDAB0A61}"/>
              </a:ext>
            </a:extLst>
          </p:cNvPr>
          <p:cNvSpPr txBox="1">
            <a:spLocks/>
          </p:cNvSpPr>
          <p:nvPr/>
        </p:nvSpPr>
        <p:spPr>
          <a:xfrm>
            <a:off x="1699806" y="2868041"/>
            <a:ext cx="375382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latin typeface="Avenir Medium" panose="02000503020000020003" pitchFamily="2" charset="0"/>
              </a:rPr>
              <a:t>1</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   +LayerNorm</a:t>
            </a:r>
          </a:p>
        </p:txBody>
      </p:sp>
      <p:sp>
        <p:nvSpPr>
          <p:cNvPr id="612" name="Content Placeholder 2">
            <a:extLst>
              <a:ext uri="{FF2B5EF4-FFF2-40B4-BE49-F238E27FC236}">
                <a16:creationId xmlns:a16="http://schemas.microsoft.com/office/drawing/2014/main" id="{BA86B114-DFD6-084F-A865-01E460873732}"/>
              </a:ext>
            </a:extLst>
          </p:cNvPr>
          <p:cNvSpPr txBox="1">
            <a:spLocks/>
          </p:cNvSpPr>
          <p:nvPr/>
        </p:nvSpPr>
        <p:spPr>
          <a:xfrm>
            <a:off x="326783" y="324814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1A</a:t>
            </a:r>
          </a:p>
        </p:txBody>
      </p:sp>
      <p:grpSp>
        <p:nvGrpSpPr>
          <p:cNvPr id="613" name="Group 612">
            <a:extLst>
              <a:ext uri="{FF2B5EF4-FFF2-40B4-BE49-F238E27FC236}">
                <a16:creationId xmlns:a16="http://schemas.microsoft.com/office/drawing/2014/main" id="{C299930D-60D3-4D4B-8581-35860B29AF21}"/>
              </a:ext>
            </a:extLst>
          </p:cNvPr>
          <p:cNvGrpSpPr/>
          <p:nvPr/>
        </p:nvGrpSpPr>
        <p:grpSpPr>
          <a:xfrm>
            <a:off x="729764" y="3599259"/>
            <a:ext cx="243478" cy="752858"/>
            <a:chOff x="827778" y="1767374"/>
            <a:chExt cx="311369" cy="868951"/>
          </a:xfrm>
        </p:grpSpPr>
        <p:sp>
          <p:nvSpPr>
            <p:cNvPr id="614" name="Rounded Rectangle 613">
              <a:extLst>
                <a:ext uri="{FF2B5EF4-FFF2-40B4-BE49-F238E27FC236}">
                  <a16:creationId xmlns:a16="http://schemas.microsoft.com/office/drawing/2014/main" id="{6907510E-1EBE-0F45-9DD0-D92B273AED32}"/>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6D2267AD-B879-614F-BCDB-0B368844824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8BD3A192-3D86-CD43-BB97-93EE1DFE9DB1}"/>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1FC01950-0348-FB4C-A2C8-D20035141F8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8" name="Group 617">
            <a:extLst>
              <a:ext uri="{FF2B5EF4-FFF2-40B4-BE49-F238E27FC236}">
                <a16:creationId xmlns:a16="http://schemas.microsoft.com/office/drawing/2014/main" id="{4549B81A-E6CC-B641-A552-8489CBE9A2D0}"/>
              </a:ext>
            </a:extLst>
          </p:cNvPr>
          <p:cNvGrpSpPr/>
          <p:nvPr/>
        </p:nvGrpSpPr>
        <p:grpSpPr>
          <a:xfrm>
            <a:off x="1016004" y="3600028"/>
            <a:ext cx="243478" cy="752858"/>
            <a:chOff x="827778" y="1767374"/>
            <a:chExt cx="311369" cy="868951"/>
          </a:xfrm>
        </p:grpSpPr>
        <p:sp>
          <p:nvSpPr>
            <p:cNvPr id="619" name="Rounded Rectangle 618">
              <a:extLst>
                <a:ext uri="{FF2B5EF4-FFF2-40B4-BE49-F238E27FC236}">
                  <a16:creationId xmlns:a16="http://schemas.microsoft.com/office/drawing/2014/main" id="{257F80B7-7A60-BB49-A1AB-FB3F9D92237E}"/>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6FFD4CDF-FDA9-6C42-AE9D-9C585F47B14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441BFE30-7057-014F-8A77-F42E56EACE1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F9EE2073-0C78-0C44-9D96-40A3E39B90E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 name="Group 622">
            <a:extLst>
              <a:ext uri="{FF2B5EF4-FFF2-40B4-BE49-F238E27FC236}">
                <a16:creationId xmlns:a16="http://schemas.microsoft.com/office/drawing/2014/main" id="{E006AC49-3A52-F045-A3A6-620204BA944E}"/>
              </a:ext>
            </a:extLst>
          </p:cNvPr>
          <p:cNvGrpSpPr/>
          <p:nvPr/>
        </p:nvGrpSpPr>
        <p:grpSpPr>
          <a:xfrm>
            <a:off x="432485" y="3610578"/>
            <a:ext cx="243478" cy="752858"/>
            <a:chOff x="827778" y="1767374"/>
            <a:chExt cx="311369" cy="868951"/>
          </a:xfrm>
        </p:grpSpPr>
        <p:sp>
          <p:nvSpPr>
            <p:cNvPr id="624" name="Rounded Rectangle 623">
              <a:extLst>
                <a:ext uri="{FF2B5EF4-FFF2-40B4-BE49-F238E27FC236}">
                  <a16:creationId xmlns:a16="http://schemas.microsoft.com/office/drawing/2014/main" id="{839FC4B9-025B-4846-89D3-6726652A9DFC}"/>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A81C5387-7DF5-B445-B9BF-89CBF330276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B9D472CE-E103-5E40-9C8B-E9B2025A523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DF3BCEFD-0550-1544-A295-2198BEF5822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8" name="Content Placeholder 2">
            <a:extLst>
              <a:ext uri="{FF2B5EF4-FFF2-40B4-BE49-F238E27FC236}">
                <a16:creationId xmlns:a16="http://schemas.microsoft.com/office/drawing/2014/main" id="{37C7C97C-ECDD-7744-BC2D-F960CB3E8E88}"/>
              </a:ext>
            </a:extLst>
          </p:cNvPr>
          <p:cNvSpPr txBox="1">
            <a:spLocks/>
          </p:cNvSpPr>
          <p:nvPr/>
        </p:nvSpPr>
        <p:spPr>
          <a:xfrm>
            <a:off x="644592" y="324980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1B</a:t>
            </a:r>
          </a:p>
        </p:txBody>
      </p:sp>
      <p:sp>
        <p:nvSpPr>
          <p:cNvPr id="629" name="Content Placeholder 2">
            <a:extLst>
              <a:ext uri="{FF2B5EF4-FFF2-40B4-BE49-F238E27FC236}">
                <a16:creationId xmlns:a16="http://schemas.microsoft.com/office/drawing/2014/main" id="{3E3A1685-AB88-0D41-BEFC-B27424E8288A}"/>
              </a:ext>
            </a:extLst>
          </p:cNvPr>
          <p:cNvSpPr txBox="1">
            <a:spLocks/>
          </p:cNvSpPr>
          <p:nvPr/>
        </p:nvSpPr>
        <p:spPr>
          <a:xfrm>
            <a:off x="931211" y="326525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1C</a:t>
            </a:r>
          </a:p>
        </p:txBody>
      </p:sp>
      <p:sp>
        <p:nvSpPr>
          <p:cNvPr id="630" name="Content Placeholder 2">
            <a:extLst>
              <a:ext uri="{FF2B5EF4-FFF2-40B4-BE49-F238E27FC236}">
                <a16:creationId xmlns:a16="http://schemas.microsoft.com/office/drawing/2014/main" id="{4A372307-7B9A-4843-B4B6-2EF8D9340234}"/>
              </a:ext>
            </a:extLst>
          </p:cNvPr>
          <p:cNvSpPr txBox="1">
            <a:spLocks/>
          </p:cNvSpPr>
          <p:nvPr/>
        </p:nvSpPr>
        <p:spPr>
          <a:xfrm>
            <a:off x="1962554" y="328053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2A</a:t>
            </a:r>
          </a:p>
        </p:txBody>
      </p:sp>
      <p:grpSp>
        <p:nvGrpSpPr>
          <p:cNvPr id="631" name="Group 630">
            <a:extLst>
              <a:ext uri="{FF2B5EF4-FFF2-40B4-BE49-F238E27FC236}">
                <a16:creationId xmlns:a16="http://schemas.microsoft.com/office/drawing/2014/main" id="{C81000A6-E78C-2A42-B3AA-0C08CA63B966}"/>
              </a:ext>
            </a:extLst>
          </p:cNvPr>
          <p:cNvGrpSpPr/>
          <p:nvPr/>
        </p:nvGrpSpPr>
        <p:grpSpPr>
          <a:xfrm>
            <a:off x="2365535" y="3631645"/>
            <a:ext cx="243478" cy="752858"/>
            <a:chOff x="827778" y="1767374"/>
            <a:chExt cx="311369" cy="868951"/>
          </a:xfrm>
        </p:grpSpPr>
        <p:sp>
          <p:nvSpPr>
            <p:cNvPr id="632" name="Rounded Rectangle 631">
              <a:extLst>
                <a:ext uri="{FF2B5EF4-FFF2-40B4-BE49-F238E27FC236}">
                  <a16:creationId xmlns:a16="http://schemas.microsoft.com/office/drawing/2014/main" id="{E7B1AE68-2452-DA42-B3A0-9E09B48B34B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81C18D7A-587F-FA49-9BB7-B6A0DFA07109}"/>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391E6653-7FA6-2441-816B-BB34BAF5363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82EBB9C8-5292-F74D-A2B6-121C697CEF1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a:extLst>
              <a:ext uri="{FF2B5EF4-FFF2-40B4-BE49-F238E27FC236}">
                <a16:creationId xmlns:a16="http://schemas.microsoft.com/office/drawing/2014/main" id="{5D6713C1-BA64-E64F-95F7-3D83960463D4}"/>
              </a:ext>
            </a:extLst>
          </p:cNvPr>
          <p:cNvGrpSpPr/>
          <p:nvPr/>
        </p:nvGrpSpPr>
        <p:grpSpPr>
          <a:xfrm>
            <a:off x="2651775" y="3632414"/>
            <a:ext cx="243478" cy="752858"/>
            <a:chOff x="827778" y="1767374"/>
            <a:chExt cx="311369" cy="868951"/>
          </a:xfrm>
        </p:grpSpPr>
        <p:sp>
          <p:nvSpPr>
            <p:cNvPr id="637" name="Rounded Rectangle 636">
              <a:extLst>
                <a:ext uri="{FF2B5EF4-FFF2-40B4-BE49-F238E27FC236}">
                  <a16:creationId xmlns:a16="http://schemas.microsoft.com/office/drawing/2014/main" id="{95A9B274-7EDA-1E4D-9088-B899B7EB6D2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E211762A-C616-0942-BA5B-837A0D4260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07AB92C6-ADE1-704C-BD98-04FEA6FE668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8B282C56-594E-9F41-A62E-3EB48F79C71E}"/>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1" name="Group 640">
            <a:extLst>
              <a:ext uri="{FF2B5EF4-FFF2-40B4-BE49-F238E27FC236}">
                <a16:creationId xmlns:a16="http://schemas.microsoft.com/office/drawing/2014/main" id="{6BD289DE-8601-E54B-8328-0568097A9593}"/>
              </a:ext>
            </a:extLst>
          </p:cNvPr>
          <p:cNvGrpSpPr/>
          <p:nvPr/>
        </p:nvGrpSpPr>
        <p:grpSpPr>
          <a:xfrm>
            <a:off x="2068256" y="3642964"/>
            <a:ext cx="243478" cy="752858"/>
            <a:chOff x="827778" y="1767374"/>
            <a:chExt cx="311369" cy="868951"/>
          </a:xfrm>
        </p:grpSpPr>
        <p:sp>
          <p:nvSpPr>
            <p:cNvPr id="642" name="Rounded Rectangle 641">
              <a:extLst>
                <a:ext uri="{FF2B5EF4-FFF2-40B4-BE49-F238E27FC236}">
                  <a16:creationId xmlns:a16="http://schemas.microsoft.com/office/drawing/2014/main" id="{D4EA0D82-ACE5-B742-BF45-6BC550960329}"/>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0210690B-D284-6C41-9486-F56C440241A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DF0EEF07-6FF3-E443-965E-25A42C78A94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4EE871ED-27C2-0A46-A7BB-42A600FACBB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6" name="Content Placeholder 2">
            <a:extLst>
              <a:ext uri="{FF2B5EF4-FFF2-40B4-BE49-F238E27FC236}">
                <a16:creationId xmlns:a16="http://schemas.microsoft.com/office/drawing/2014/main" id="{7013B042-BCCD-0E4F-AD69-D19B1E3A3A5A}"/>
              </a:ext>
            </a:extLst>
          </p:cNvPr>
          <p:cNvSpPr txBox="1">
            <a:spLocks/>
          </p:cNvSpPr>
          <p:nvPr/>
        </p:nvSpPr>
        <p:spPr>
          <a:xfrm>
            <a:off x="2280363" y="328218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2B</a:t>
            </a:r>
          </a:p>
        </p:txBody>
      </p:sp>
      <p:sp>
        <p:nvSpPr>
          <p:cNvPr id="647" name="Content Placeholder 2">
            <a:extLst>
              <a:ext uri="{FF2B5EF4-FFF2-40B4-BE49-F238E27FC236}">
                <a16:creationId xmlns:a16="http://schemas.microsoft.com/office/drawing/2014/main" id="{0BA75F4D-A0F5-BF4E-AC23-E58E27F4971F}"/>
              </a:ext>
            </a:extLst>
          </p:cNvPr>
          <p:cNvSpPr txBox="1">
            <a:spLocks/>
          </p:cNvSpPr>
          <p:nvPr/>
        </p:nvSpPr>
        <p:spPr>
          <a:xfrm>
            <a:off x="2566982" y="329763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2C</a:t>
            </a:r>
          </a:p>
        </p:txBody>
      </p:sp>
      <p:sp>
        <p:nvSpPr>
          <p:cNvPr id="648" name="Content Placeholder 2">
            <a:extLst>
              <a:ext uri="{FF2B5EF4-FFF2-40B4-BE49-F238E27FC236}">
                <a16:creationId xmlns:a16="http://schemas.microsoft.com/office/drawing/2014/main" id="{75F58838-C56D-1846-B6ED-FAC179AAB993}"/>
              </a:ext>
            </a:extLst>
          </p:cNvPr>
          <p:cNvSpPr txBox="1">
            <a:spLocks/>
          </p:cNvSpPr>
          <p:nvPr/>
        </p:nvSpPr>
        <p:spPr>
          <a:xfrm>
            <a:off x="3528398" y="326341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3A</a:t>
            </a:r>
          </a:p>
        </p:txBody>
      </p:sp>
      <p:grpSp>
        <p:nvGrpSpPr>
          <p:cNvPr id="649" name="Group 648">
            <a:extLst>
              <a:ext uri="{FF2B5EF4-FFF2-40B4-BE49-F238E27FC236}">
                <a16:creationId xmlns:a16="http://schemas.microsoft.com/office/drawing/2014/main" id="{6C969280-2BF8-E74C-8232-00448BD3133A}"/>
              </a:ext>
            </a:extLst>
          </p:cNvPr>
          <p:cNvGrpSpPr/>
          <p:nvPr/>
        </p:nvGrpSpPr>
        <p:grpSpPr>
          <a:xfrm>
            <a:off x="3931379" y="3614528"/>
            <a:ext cx="243478" cy="752858"/>
            <a:chOff x="827778" y="1767374"/>
            <a:chExt cx="311369" cy="868951"/>
          </a:xfrm>
        </p:grpSpPr>
        <p:sp>
          <p:nvSpPr>
            <p:cNvPr id="650" name="Rounded Rectangle 649">
              <a:extLst>
                <a:ext uri="{FF2B5EF4-FFF2-40B4-BE49-F238E27FC236}">
                  <a16:creationId xmlns:a16="http://schemas.microsoft.com/office/drawing/2014/main" id="{62731598-6976-0547-933D-B0683F45883F}"/>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395455C2-DA9F-9648-86AE-0DE7D061A0D9}"/>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5BCF1A4C-514A-D343-A299-AB48963A6A9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2F892D3E-CEF8-D741-912B-EBC0580FD5B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4" name="Group 653">
            <a:extLst>
              <a:ext uri="{FF2B5EF4-FFF2-40B4-BE49-F238E27FC236}">
                <a16:creationId xmlns:a16="http://schemas.microsoft.com/office/drawing/2014/main" id="{C148F20E-6091-6345-BED9-ECCB3C45592F}"/>
              </a:ext>
            </a:extLst>
          </p:cNvPr>
          <p:cNvGrpSpPr/>
          <p:nvPr/>
        </p:nvGrpSpPr>
        <p:grpSpPr>
          <a:xfrm>
            <a:off x="4217619" y="3615297"/>
            <a:ext cx="243478" cy="752858"/>
            <a:chOff x="827778" y="1767374"/>
            <a:chExt cx="311369" cy="868951"/>
          </a:xfrm>
        </p:grpSpPr>
        <p:sp>
          <p:nvSpPr>
            <p:cNvPr id="655" name="Rounded Rectangle 654">
              <a:extLst>
                <a:ext uri="{FF2B5EF4-FFF2-40B4-BE49-F238E27FC236}">
                  <a16:creationId xmlns:a16="http://schemas.microsoft.com/office/drawing/2014/main" id="{BF4CACEA-D2C4-0246-A1EF-AAF7FF7BC98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4D5BCA08-B42D-4148-BD1E-62430B211FB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6F78337D-72CB-8149-9B8C-BAD432E8CB2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D296F69B-F580-A64E-A898-BAD76A42755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9" name="Group 658">
            <a:extLst>
              <a:ext uri="{FF2B5EF4-FFF2-40B4-BE49-F238E27FC236}">
                <a16:creationId xmlns:a16="http://schemas.microsoft.com/office/drawing/2014/main" id="{DEAFD947-03A0-9840-9EAD-05D5F3A55B16}"/>
              </a:ext>
            </a:extLst>
          </p:cNvPr>
          <p:cNvGrpSpPr/>
          <p:nvPr/>
        </p:nvGrpSpPr>
        <p:grpSpPr>
          <a:xfrm>
            <a:off x="3634100" y="3625847"/>
            <a:ext cx="243478" cy="752858"/>
            <a:chOff x="827778" y="1767374"/>
            <a:chExt cx="311369" cy="868951"/>
          </a:xfrm>
        </p:grpSpPr>
        <p:sp>
          <p:nvSpPr>
            <p:cNvPr id="660" name="Rounded Rectangle 659">
              <a:extLst>
                <a:ext uri="{FF2B5EF4-FFF2-40B4-BE49-F238E27FC236}">
                  <a16:creationId xmlns:a16="http://schemas.microsoft.com/office/drawing/2014/main" id="{F0C23304-0047-7C46-A796-DAC36ACD1601}"/>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20DED78F-1A6B-4F41-B107-DE42D442559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BBDBDC0D-3164-3844-AD97-2B7DDB888D9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6FE7536F-E689-DD4D-8203-A0EC893E2653}"/>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4" name="Content Placeholder 2">
            <a:extLst>
              <a:ext uri="{FF2B5EF4-FFF2-40B4-BE49-F238E27FC236}">
                <a16:creationId xmlns:a16="http://schemas.microsoft.com/office/drawing/2014/main" id="{BD1B2E61-7782-B14B-93EE-70A0FDE63ADC}"/>
              </a:ext>
            </a:extLst>
          </p:cNvPr>
          <p:cNvSpPr txBox="1">
            <a:spLocks/>
          </p:cNvSpPr>
          <p:nvPr/>
        </p:nvSpPr>
        <p:spPr>
          <a:xfrm>
            <a:off x="3846207" y="326507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3B</a:t>
            </a:r>
          </a:p>
        </p:txBody>
      </p:sp>
      <p:sp>
        <p:nvSpPr>
          <p:cNvPr id="665" name="Content Placeholder 2">
            <a:extLst>
              <a:ext uri="{FF2B5EF4-FFF2-40B4-BE49-F238E27FC236}">
                <a16:creationId xmlns:a16="http://schemas.microsoft.com/office/drawing/2014/main" id="{3C087D70-1CB4-8D42-8444-D3D0E5BFBF4E}"/>
              </a:ext>
            </a:extLst>
          </p:cNvPr>
          <p:cNvSpPr txBox="1">
            <a:spLocks/>
          </p:cNvSpPr>
          <p:nvPr/>
        </p:nvSpPr>
        <p:spPr>
          <a:xfrm>
            <a:off x="4132826" y="3280519"/>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3C</a:t>
            </a:r>
          </a:p>
        </p:txBody>
      </p:sp>
      <p:sp>
        <p:nvSpPr>
          <p:cNvPr id="666" name="Content Placeholder 2">
            <a:extLst>
              <a:ext uri="{FF2B5EF4-FFF2-40B4-BE49-F238E27FC236}">
                <a16:creationId xmlns:a16="http://schemas.microsoft.com/office/drawing/2014/main" id="{630188AB-7999-E340-9C7A-05FD341EC600}"/>
              </a:ext>
            </a:extLst>
          </p:cNvPr>
          <p:cNvSpPr txBox="1">
            <a:spLocks/>
          </p:cNvSpPr>
          <p:nvPr/>
        </p:nvSpPr>
        <p:spPr>
          <a:xfrm>
            <a:off x="5224402" y="322232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4A</a:t>
            </a:r>
          </a:p>
        </p:txBody>
      </p:sp>
      <p:grpSp>
        <p:nvGrpSpPr>
          <p:cNvPr id="667" name="Group 666">
            <a:extLst>
              <a:ext uri="{FF2B5EF4-FFF2-40B4-BE49-F238E27FC236}">
                <a16:creationId xmlns:a16="http://schemas.microsoft.com/office/drawing/2014/main" id="{2CCB7F76-EA43-4B40-B257-B2A34D812669}"/>
              </a:ext>
            </a:extLst>
          </p:cNvPr>
          <p:cNvGrpSpPr/>
          <p:nvPr/>
        </p:nvGrpSpPr>
        <p:grpSpPr>
          <a:xfrm>
            <a:off x="5627383" y="3573433"/>
            <a:ext cx="243478" cy="752858"/>
            <a:chOff x="827778" y="1767374"/>
            <a:chExt cx="311369" cy="868951"/>
          </a:xfrm>
        </p:grpSpPr>
        <p:sp>
          <p:nvSpPr>
            <p:cNvPr id="668" name="Rounded Rectangle 667">
              <a:extLst>
                <a:ext uri="{FF2B5EF4-FFF2-40B4-BE49-F238E27FC236}">
                  <a16:creationId xmlns:a16="http://schemas.microsoft.com/office/drawing/2014/main" id="{4F2F2E23-86CC-5846-BAF6-7062BC46D96F}"/>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FBE4122C-67FE-F843-AA01-448AC3DF1EF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55D522C2-441A-CE45-8936-B76B7789DCD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88B8D688-23B4-A14F-8B94-338159EFE990}"/>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a:extLst>
              <a:ext uri="{FF2B5EF4-FFF2-40B4-BE49-F238E27FC236}">
                <a16:creationId xmlns:a16="http://schemas.microsoft.com/office/drawing/2014/main" id="{6F0CE89B-385F-FA47-AF7A-32E814980CF6}"/>
              </a:ext>
            </a:extLst>
          </p:cNvPr>
          <p:cNvGrpSpPr/>
          <p:nvPr/>
        </p:nvGrpSpPr>
        <p:grpSpPr>
          <a:xfrm>
            <a:off x="5913623" y="3574202"/>
            <a:ext cx="243478" cy="752858"/>
            <a:chOff x="827778" y="1767374"/>
            <a:chExt cx="311369" cy="868951"/>
          </a:xfrm>
        </p:grpSpPr>
        <p:sp>
          <p:nvSpPr>
            <p:cNvPr id="673" name="Rounded Rectangle 672">
              <a:extLst>
                <a:ext uri="{FF2B5EF4-FFF2-40B4-BE49-F238E27FC236}">
                  <a16:creationId xmlns:a16="http://schemas.microsoft.com/office/drawing/2014/main" id="{FD8F650E-AE75-A14C-B8D1-180DF52319C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83650028-7638-494B-BFB4-B9680BD9602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4B19E51-E6EF-7C43-8C7E-8E9A35F4278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3EFAB411-609D-414B-9853-B55D38320BB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Group 676">
            <a:extLst>
              <a:ext uri="{FF2B5EF4-FFF2-40B4-BE49-F238E27FC236}">
                <a16:creationId xmlns:a16="http://schemas.microsoft.com/office/drawing/2014/main" id="{D04907D7-3823-B949-954C-62E7637EA0A5}"/>
              </a:ext>
            </a:extLst>
          </p:cNvPr>
          <p:cNvGrpSpPr/>
          <p:nvPr/>
        </p:nvGrpSpPr>
        <p:grpSpPr>
          <a:xfrm>
            <a:off x="5330104" y="3584752"/>
            <a:ext cx="243478" cy="752858"/>
            <a:chOff x="827778" y="1767374"/>
            <a:chExt cx="311369" cy="868951"/>
          </a:xfrm>
        </p:grpSpPr>
        <p:sp>
          <p:nvSpPr>
            <p:cNvPr id="678" name="Rounded Rectangle 677">
              <a:extLst>
                <a:ext uri="{FF2B5EF4-FFF2-40B4-BE49-F238E27FC236}">
                  <a16:creationId xmlns:a16="http://schemas.microsoft.com/office/drawing/2014/main" id="{43B2B1A9-5429-6341-8D14-614ED59CB8E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4336C1F-0DF9-4A4D-88C1-2B7E1631A0D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BE194159-C961-F048-BDBE-60919FC7FC5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6665A99-DE94-6749-A107-E4F96C0DAB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2" name="Content Placeholder 2">
            <a:extLst>
              <a:ext uri="{FF2B5EF4-FFF2-40B4-BE49-F238E27FC236}">
                <a16:creationId xmlns:a16="http://schemas.microsoft.com/office/drawing/2014/main" id="{DC188BF1-4CB0-304D-88CE-7DF52E4BE3CD}"/>
              </a:ext>
            </a:extLst>
          </p:cNvPr>
          <p:cNvSpPr txBox="1">
            <a:spLocks/>
          </p:cNvSpPr>
          <p:nvPr/>
        </p:nvSpPr>
        <p:spPr>
          <a:xfrm>
            <a:off x="5542211" y="3223975"/>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4B</a:t>
            </a:r>
          </a:p>
        </p:txBody>
      </p:sp>
      <p:sp>
        <p:nvSpPr>
          <p:cNvPr id="683" name="Content Placeholder 2">
            <a:extLst>
              <a:ext uri="{FF2B5EF4-FFF2-40B4-BE49-F238E27FC236}">
                <a16:creationId xmlns:a16="http://schemas.microsoft.com/office/drawing/2014/main" id="{467EBF75-251C-1A4F-9E73-3B17146A0228}"/>
              </a:ext>
            </a:extLst>
          </p:cNvPr>
          <p:cNvSpPr txBox="1">
            <a:spLocks/>
          </p:cNvSpPr>
          <p:nvPr/>
        </p:nvSpPr>
        <p:spPr>
          <a:xfrm>
            <a:off x="5828830" y="3239424"/>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4C</a:t>
            </a:r>
          </a:p>
        </p:txBody>
      </p:sp>
      <p:sp>
        <p:nvSpPr>
          <p:cNvPr id="275" name="Rectangle 274">
            <a:extLst>
              <a:ext uri="{FF2B5EF4-FFF2-40B4-BE49-F238E27FC236}">
                <a16:creationId xmlns:a16="http://schemas.microsoft.com/office/drawing/2014/main" id="{4D277143-6D57-2047-B629-B4AFDD4A2645}"/>
              </a:ext>
            </a:extLst>
          </p:cNvPr>
          <p:cNvSpPr/>
          <p:nvPr/>
        </p:nvSpPr>
        <p:spPr>
          <a:xfrm>
            <a:off x="7943141" y="1038057"/>
            <a:ext cx="3756456" cy="2308324"/>
          </a:xfrm>
          <a:prstGeom prst="rect">
            <a:avLst/>
          </a:prstGeom>
        </p:spPr>
        <p:txBody>
          <a:bodyPr wrap="square">
            <a:spAutoFit/>
          </a:bodyPr>
          <a:lstStyle/>
          <a:p>
            <a:pPr>
              <a:spcBef>
                <a:spcPts val="3000"/>
              </a:spcBef>
            </a:pPr>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contextualized embedding </a:t>
            </a:r>
            <a:r>
              <a:rPr lang="en-US" sz="2400" dirty="0" err="1">
                <a:solidFill>
                  <a:srgbClr val="0070C0"/>
                </a:solidFill>
                <a:latin typeface="Avenir Medium" panose="02000503020000020003" pitchFamily="2" charset="0"/>
              </a:rPr>
              <a:t>r</a:t>
            </a:r>
            <a:r>
              <a:rPr lang="en-US" sz="2400" baseline="-25000" dirty="0" err="1">
                <a:solidFill>
                  <a:srgbClr val="0070C0"/>
                </a:solidFill>
                <a:latin typeface="Avenir Medium" panose="02000503020000020003" pitchFamily="2" charset="0"/>
              </a:rPr>
              <a:t>i</a:t>
            </a:r>
            <a:r>
              <a:rPr lang="en-US" sz="2400" baseline="-25000" dirty="0">
                <a:solidFill>
                  <a:srgbClr val="0070C0"/>
                </a:solidFill>
              </a:rPr>
              <a:t> </a:t>
            </a:r>
            <a:r>
              <a:rPr lang="en-US" sz="2400" dirty="0">
                <a:latin typeface="Avenir Book" panose="02000503020000020003" pitchFamily="2" charset="0"/>
              </a:rPr>
              <a:t>of each word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p>
        </p:txBody>
      </p:sp>
    </p:spTree>
    <p:extLst>
      <p:ext uri="{BB962C8B-B14F-4D97-AF65-F5344CB8AC3E}">
        <p14:creationId xmlns:p14="http://schemas.microsoft.com/office/powerpoint/2010/main" val="3656855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278" name="Rectangle 277">
            <a:extLst>
              <a:ext uri="{FF2B5EF4-FFF2-40B4-BE49-F238E27FC236}">
                <a16:creationId xmlns:a16="http://schemas.microsoft.com/office/drawing/2014/main" id="{9EAB3371-496D-5243-995C-5F70B20BDC16}"/>
              </a:ext>
            </a:extLst>
          </p:cNvPr>
          <p:cNvSpPr/>
          <p:nvPr/>
        </p:nvSpPr>
        <p:spPr>
          <a:xfrm>
            <a:off x="233452" y="5117550"/>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323D6940-379D-EC42-B25F-3F56C6251508}"/>
              </a:ext>
            </a:extLst>
          </p:cNvPr>
          <p:cNvSpPr/>
          <p:nvPr/>
        </p:nvSpPr>
        <p:spPr>
          <a:xfrm>
            <a:off x="2706448" y="526429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Content Placeholder 2">
            <a:extLst>
              <a:ext uri="{FF2B5EF4-FFF2-40B4-BE49-F238E27FC236}">
                <a16:creationId xmlns:a16="http://schemas.microsoft.com/office/drawing/2014/main" id="{80CC5F86-D2CC-A44B-8C83-A05285C65F20}"/>
              </a:ext>
            </a:extLst>
          </p:cNvPr>
          <p:cNvSpPr txBox="1">
            <a:spLocks/>
          </p:cNvSpPr>
          <p:nvPr/>
        </p:nvSpPr>
        <p:spPr>
          <a:xfrm>
            <a:off x="2706448" y="529316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grpSp>
        <p:nvGrpSpPr>
          <p:cNvPr id="281" name="Group 280">
            <a:extLst>
              <a:ext uri="{FF2B5EF4-FFF2-40B4-BE49-F238E27FC236}">
                <a16:creationId xmlns:a16="http://schemas.microsoft.com/office/drawing/2014/main" id="{FAAE9EB3-3C01-DF41-BF08-F96BCFE7213C}"/>
              </a:ext>
            </a:extLst>
          </p:cNvPr>
          <p:cNvGrpSpPr/>
          <p:nvPr/>
        </p:nvGrpSpPr>
        <p:grpSpPr>
          <a:xfrm rot="16200000">
            <a:off x="2076356" y="4249209"/>
            <a:ext cx="701316" cy="175324"/>
            <a:chOff x="2297660" y="4140835"/>
            <a:chExt cx="1364224" cy="311369"/>
          </a:xfrm>
        </p:grpSpPr>
        <p:sp>
          <p:nvSpPr>
            <p:cNvPr id="282" name="Rounded Rectangle 281">
              <a:extLst>
                <a:ext uri="{FF2B5EF4-FFF2-40B4-BE49-F238E27FC236}">
                  <a16:creationId xmlns:a16="http://schemas.microsoft.com/office/drawing/2014/main" id="{53DCBD13-2257-3747-A55B-D9069C2499B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9060106-48E6-5944-A7DE-F1D87128B27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1E0B242-38B0-C845-87E7-EB005043DE9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A427161-925F-BA42-B8AD-7EB729FF93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3D9C439-04EE-2145-8698-163C95BB547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FF79D79-BE19-6A49-8169-BBEDF524814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8" name="Rectangle 287">
            <a:extLst>
              <a:ext uri="{FF2B5EF4-FFF2-40B4-BE49-F238E27FC236}">
                <a16:creationId xmlns:a16="http://schemas.microsoft.com/office/drawing/2014/main" id="{A1AFBBB6-5486-2247-8A12-25BBC0954D71}"/>
              </a:ext>
            </a:extLst>
          </p:cNvPr>
          <p:cNvSpPr/>
          <p:nvPr/>
        </p:nvSpPr>
        <p:spPr>
          <a:xfrm>
            <a:off x="2250588" y="353219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289" name="Group 288">
            <a:extLst>
              <a:ext uri="{FF2B5EF4-FFF2-40B4-BE49-F238E27FC236}">
                <a16:creationId xmlns:a16="http://schemas.microsoft.com/office/drawing/2014/main" id="{862643AB-3160-354A-AD46-EF4AB08C3F21}"/>
              </a:ext>
            </a:extLst>
          </p:cNvPr>
          <p:cNvGrpSpPr/>
          <p:nvPr/>
        </p:nvGrpSpPr>
        <p:grpSpPr>
          <a:xfrm rot="16200000">
            <a:off x="3643485" y="4228679"/>
            <a:ext cx="701316" cy="175324"/>
            <a:chOff x="2297660" y="4140835"/>
            <a:chExt cx="1364224" cy="311369"/>
          </a:xfrm>
        </p:grpSpPr>
        <p:sp>
          <p:nvSpPr>
            <p:cNvPr id="290" name="Rounded Rectangle 289">
              <a:extLst>
                <a:ext uri="{FF2B5EF4-FFF2-40B4-BE49-F238E27FC236}">
                  <a16:creationId xmlns:a16="http://schemas.microsoft.com/office/drawing/2014/main" id="{8D6A4A88-591A-B543-A090-EE8B6A1B310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AA3D7840-38CA-5C40-BB26-9A661937F07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E10FE1F-36C1-064C-8F6C-5540DC490CD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9918F333-E503-7E45-89C1-EB0DB683D89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B82E0DD6-679D-0542-A468-5E9FF4135AD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D51C9618-0F28-7D46-A4BF-F93DBABAC06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3" name="Rectangle 302">
            <a:extLst>
              <a:ext uri="{FF2B5EF4-FFF2-40B4-BE49-F238E27FC236}">
                <a16:creationId xmlns:a16="http://schemas.microsoft.com/office/drawing/2014/main" id="{42319AAC-8822-3140-BACF-8DF98E62AB85}"/>
              </a:ext>
            </a:extLst>
          </p:cNvPr>
          <p:cNvSpPr/>
          <p:nvPr/>
        </p:nvSpPr>
        <p:spPr>
          <a:xfrm>
            <a:off x="3817717" y="35116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304" name="Group 303">
            <a:extLst>
              <a:ext uri="{FF2B5EF4-FFF2-40B4-BE49-F238E27FC236}">
                <a16:creationId xmlns:a16="http://schemas.microsoft.com/office/drawing/2014/main" id="{1011DE92-5796-7748-84D5-092DB8FE6011}"/>
              </a:ext>
            </a:extLst>
          </p:cNvPr>
          <p:cNvGrpSpPr/>
          <p:nvPr/>
        </p:nvGrpSpPr>
        <p:grpSpPr>
          <a:xfrm rot="16200000">
            <a:off x="5262026" y="4204764"/>
            <a:ext cx="701316" cy="175324"/>
            <a:chOff x="2297660" y="4140835"/>
            <a:chExt cx="1364224" cy="311369"/>
          </a:xfrm>
        </p:grpSpPr>
        <p:sp>
          <p:nvSpPr>
            <p:cNvPr id="305" name="Rounded Rectangle 304">
              <a:extLst>
                <a:ext uri="{FF2B5EF4-FFF2-40B4-BE49-F238E27FC236}">
                  <a16:creationId xmlns:a16="http://schemas.microsoft.com/office/drawing/2014/main" id="{B9D7E76B-AC33-E34C-8A58-8774B59352E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E4157A73-2E7C-4E41-B8CD-77630ACB4A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DFFC9CBA-1E88-424D-8A3F-445D81A9065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C50CBBF-42E8-5545-A00E-17F9AC98B6E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5F6255F2-14C6-AB41-8794-49C442CB556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C984190E-78B1-6A4B-B017-E792CBF898E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4" name="Rectangle 313">
            <a:extLst>
              <a:ext uri="{FF2B5EF4-FFF2-40B4-BE49-F238E27FC236}">
                <a16:creationId xmlns:a16="http://schemas.microsoft.com/office/drawing/2014/main" id="{9DB196E2-F71E-E346-9A47-30ED6EA87222}"/>
              </a:ext>
            </a:extLst>
          </p:cNvPr>
          <p:cNvSpPr/>
          <p:nvPr/>
        </p:nvSpPr>
        <p:spPr>
          <a:xfrm>
            <a:off x="5436258" y="34877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15" name="Group 314">
            <a:extLst>
              <a:ext uri="{FF2B5EF4-FFF2-40B4-BE49-F238E27FC236}">
                <a16:creationId xmlns:a16="http://schemas.microsoft.com/office/drawing/2014/main" id="{BD5D9B1D-467E-C94C-A24F-5B1782566797}"/>
              </a:ext>
            </a:extLst>
          </p:cNvPr>
          <p:cNvGrpSpPr/>
          <p:nvPr/>
        </p:nvGrpSpPr>
        <p:grpSpPr>
          <a:xfrm rot="16200000">
            <a:off x="446901" y="4224827"/>
            <a:ext cx="701316" cy="175324"/>
            <a:chOff x="2297660" y="4140835"/>
            <a:chExt cx="1364224" cy="311369"/>
          </a:xfrm>
        </p:grpSpPr>
        <p:sp>
          <p:nvSpPr>
            <p:cNvPr id="316" name="Rounded Rectangle 315">
              <a:extLst>
                <a:ext uri="{FF2B5EF4-FFF2-40B4-BE49-F238E27FC236}">
                  <a16:creationId xmlns:a16="http://schemas.microsoft.com/office/drawing/2014/main" id="{9A1B8E8C-7598-C44D-A304-835E36BA5A4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94076B7-036B-8B41-8A7E-27EA41956B9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5C444D07-AA08-5F4D-BC37-E63A80D7A418}"/>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A5D596D5-03DE-C64D-8E1F-3E9C19143E6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4FAC29CA-45C1-3A40-AA03-3F782A3BFD1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A6CE43C2-08B1-DF49-A320-D0483451E67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2" name="Rectangle 321">
            <a:extLst>
              <a:ext uri="{FF2B5EF4-FFF2-40B4-BE49-F238E27FC236}">
                <a16:creationId xmlns:a16="http://schemas.microsoft.com/office/drawing/2014/main" id="{B18065CF-2F30-9E41-A251-8F4C5DD4C1D1}"/>
              </a:ext>
            </a:extLst>
          </p:cNvPr>
          <p:cNvSpPr/>
          <p:nvPr/>
        </p:nvSpPr>
        <p:spPr>
          <a:xfrm>
            <a:off x="621133" y="350780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23" name="Right Arrow 322">
            <a:extLst>
              <a:ext uri="{FF2B5EF4-FFF2-40B4-BE49-F238E27FC236}">
                <a16:creationId xmlns:a16="http://schemas.microsoft.com/office/drawing/2014/main" id="{DFA5BEDB-D941-D445-BD46-ADF19AA54D1A}"/>
              </a:ext>
            </a:extLst>
          </p:cNvPr>
          <p:cNvSpPr/>
          <p:nvPr/>
        </p:nvSpPr>
        <p:spPr>
          <a:xfrm rot="16200000">
            <a:off x="5451988" y="4847604"/>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ight Arrow 323">
            <a:extLst>
              <a:ext uri="{FF2B5EF4-FFF2-40B4-BE49-F238E27FC236}">
                <a16:creationId xmlns:a16="http://schemas.microsoft.com/office/drawing/2014/main" id="{D1E7FEDF-6EE4-7944-BC20-22B40B3EE13E}"/>
              </a:ext>
            </a:extLst>
          </p:cNvPr>
          <p:cNvSpPr/>
          <p:nvPr/>
        </p:nvSpPr>
        <p:spPr>
          <a:xfrm rot="16200000">
            <a:off x="3806420" y="4851457"/>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ight Arrow 324">
            <a:extLst>
              <a:ext uri="{FF2B5EF4-FFF2-40B4-BE49-F238E27FC236}">
                <a16:creationId xmlns:a16="http://schemas.microsoft.com/office/drawing/2014/main" id="{6973C47D-A922-EA4B-963B-17E62A224C32}"/>
              </a:ext>
            </a:extLst>
          </p:cNvPr>
          <p:cNvSpPr/>
          <p:nvPr/>
        </p:nvSpPr>
        <p:spPr>
          <a:xfrm rot="16200000">
            <a:off x="2229394" y="484760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ight Arrow 325">
            <a:extLst>
              <a:ext uri="{FF2B5EF4-FFF2-40B4-BE49-F238E27FC236}">
                <a16:creationId xmlns:a16="http://schemas.microsoft.com/office/drawing/2014/main" id="{655B5035-D30E-D842-8214-5E9E385C20B5}"/>
              </a:ext>
            </a:extLst>
          </p:cNvPr>
          <p:cNvSpPr/>
          <p:nvPr/>
        </p:nvSpPr>
        <p:spPr>
          <a:xfrm rot="16200000">
            <a:off x="618097" y="484835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D3A4CAEE-6AA0-0540-8983-03186FCA3B1C}"/>
              </a:ext>
            </a:extLst>
          </p:cNvPr>
          <p:cNvSpPr/>
          <p:nvPr/>
        </p:nvSpPr>
        <p:spPr>
          <a:xfrm>
            <a:off x="7943141" y="1038057"/>
            <a:ext cx="3756456" cy="2308324"/>
          </a:xfrm>
          <a:prstGeom prst="rect">
            <a:avLst/>
          </a:prstGeom>
        </p:spPr>
        <p:txBody>
          <a:bodyPr wrap="square">
            <a:spAutoFit/>
          </a:bodyPr>
          <a:lstStyle/>
          <a:p>
            <a:pPr>
              <a:spcBef>
                <a:spcPts val="3000"/>
              </a:spcBef>
            </a:pPr>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contextualized embedding </a:t>
            </a:r>
            <a:r>
              <a:rPr lang="en-US" sz="2400" dirty="0" err="1">
                <a:solidFill>
                  <a:srgbClr val="0070C0"/>
                </a:solidFill>
                <a:latin typeface="Avenir Medium" panose="02000503020000020003" pitchFamily="2" charset="0"/>
              </a:rPr>
              <a:t>r</a:t>
            </a:r>
            <a:r>
              <a:rPr lang="en-US" sz="2400" baseline="-25000" dirty="0" err="1">
                <a:solidFill>
                  <a:srgbClr val="0070C0"/>
                </a:solidFill>
                <a:latin typeface="Avenir Medium" panose="02000503020000020003" pitchFamily="2" charset="0"/>
              </a:rPr>
              <a:t>i</a:t>
            </a:r>
            <a:r>
              <a:rPr lang="en-US" sz="2400" baseline="-25000" dirty="0">
                <a:solidFill>
                  <a:srgbClr val="0070C0"/>
                </a:solidFill>
              </a:rPr>
              <a:t> </a:t>
            </a:r>
            <a:r>
              <a:rPr lang="en-US" sz="2400" dirty="0">
                <a:latin typeface="Avenir Book" panose="02000503020000020003" pitchFamily="2" charset="0"/>
              </a:rPr>
              <a:t>of each word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p>
        </p:txBody>
      </p:sp>
    </p:spTree>
    <p:extLst>
      <p:ext uri="{BB962C8B-B14F-4D97-AF65-F5344CB8AC3E}">
        <p14:creationId xmlns:p14="http://schemas.microsoft.com/office/powerpoint/2010/main" val="586119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7943141" y="1038057"/>
            <a:ext cx="3756456" cy="3801041"/>
          </a:xfrm>
          <a:prstGeom prst="rect">
            <a:avLst/>
          </a:prstGeom>
        </p:spPr>
        <p:txBody>
          <a:bodyPr wrap="square">
            <a:spAutoFit/>
          </a:bodyPr>
          <a:lstStyle/>
          <a:p>
            <a:pPr>
              <a:spcBef>
                <a:spcPts val="3000"/>
              </a:spcBef>
            </a:pPr>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contextualized embedding </a:t>
            </a:r>
            <a:r>
              <a:rPr lang="en-US" sz="2400" dirty="0" err="1">
                <a:solidFill>
                  <a:srgbClr val="0070C0"/>
                </a:solidFill>
                <a:latin typeface="Avenir Medium" panose="02000503020000020003" pitchFamily="2" charset="0"/>
              </a:rPr>
              <a:t>r</a:t>
            </a:r>
            <a:r>
              <a:rPr lang="en-US" sz="2400" baseline="-25000" dirty="0" err="1">
                <a:solidFill>
                  <a:srgbClr val="0070C0"/>
                </a:solidFill>
                <a:latin typeface="Avenir Medium" panose="02000503020000020003" pitchFamily="2" charset="0"/>
              </a:rPr>
              <a:t>i</a:t>
            </a:r>
            <a:r>
              <a:rPr lang="en-US" sz="2400" baseline="-25000" dirty="0">
                <a:solidFill>
                  <a:srgbClr val="0070C0"/>
                </a:solidFill>
              </a:rPr>
              <a:t> </a:t>
            </a:r>
            <a:r>
              <a:rPr lang="en-US" sz="2400" dirty="0">
                <a:latin typeface="Avenir Book" panose="02000503020000020003" pitchFamily="2" charset="0"/>
              </a:rPr>
              <a:t>of each word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p>
          <a:p>
            <a:pPr>
              <a:spcBef>
                <a:spcPts val="3000"/>
              </a:spcBef>
            </a:pPr>
            <a:r>
              <a:rPr lang="en-US" sz="2400" dirty="0">
                <a:latin typeface="Avenir Medium" panose="02000503020000020003" pitchFamily="2" charset="0"/>
              </a:rPr>
              <a:t>Why stop with just 1 </a:t>
            </a:r>
            <a:r>
              <a:rPr lang="en-US" sz="2400" dirty="0">
                <a:solidFill>
                  <a:srgbClr val="C00000"/>
                </a:solidFill>
                <a:latin typeface="Avenir Medium" panose="02000503020000020003" pitchFamily="2" charset="0"/>
              </a:rPr>
              <a:t>Transformer Encoder</a:t>
            </a:r>
            <a:r>
              <a:rPr lang="en-US" sz="2400" dirty="0">
                <a:latin typeface="Avenir Medium" panose="02000503020000020003" pitchFamily="2" charset="0"/>
              </a:rPr>
              <a:t>? We could stack several!</a:t>
            </a:r>
            <a:endParaRPr lang="en-US" sz="2400" dirty="0">
              <a:solidFill>
                <a:srgbClr val="0070C0"/>
              </a:solidFill>
            </a:endParaRP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278" name="Rectangle 277">
            <a:extLst>
              <a:ext uri="{FF2B5EF4-FFF2-40B4-BE49-F238E27FC236}">
                <a16:creationId xmlns:a16="http://schemas.microsoft.com/office/drawing/2014/main" id="{9EAB3371-496D-5243-995C-5F70B20BDC16}"/>
              </a:ext>
            </a:extLst>
          </p:cNvPr>
          <p:cNvSpPr/>
          <p:nvPr/>
        </p:nvSpPr>
        <p:spPr>
          <a:xfrm>
            <a:off x="233452" y="5117550"/>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323D6940-379D-EC42-B25F-3F56C6251508}"/>
              </a:ext>
            </a:extLst>
          </p:cNvPr>
          <p:cNvSpPr/>
          <p:nvPr/>
        </p:nvSpPr>
        <p:spPr>
          <a:xfrm>
            <a:off x="2706448" y="526429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Content Placeholder 2">
            <a:extLst>
              <a:ext uri="{FF2B5EF4-FFF2-40B4-BE49-F238E27FC236}">
                <a16:creationId xmlns:a16="http://schemas.microsoft.com/office/drawing/2014/main" id="{80CC5F86-D2CC-A44B-8C83-A05285C65F20}"/>
              </a:ext>
            </a:extLst>
          </p:cNvPr>
          <p:cNvSpPr txBox="1">
            <a:spLocks/>
          </p:cNvSpPr>
          <p:nvPr/>
        </p:nvSpPr>
        <p:spPr>
          <a:xfrm>
            <a:off x="2706448" y="529316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grpSp>
        <p:nvGrpSpPr>
          <p:cNvPr id="281" name="Group 280">
            <a:extLst>
              <a:ext uri="{FF2B5EF4-FFF2-40B4-BE49-F238E27FC236}">
                <a16:creationId xmlns:a16="http://schemas.microsoft.com/office/drawing/2014/main" id="{FAAE9EB3-3C01-DF41-BF08-F96BCFE7213C}"/>
              </a:ext>
            </a:extLst>
          </p:cNvPr>
          <p:cNvGrpSpPr/>
          <p:nvPr/>
        </p:nvGrpSpPr>
        <p:grpSpPr>
          <a:xfrm rot="16200000">
            <a:off x="2076356" y="4249209"/>
            <a:ext cx="701316" cy="175324"/>
            <a:chOff x="2297660" y="4140835"/>
            <a:chExt cx="1364224" cy="311369"/>
          </a:xfrm>
        </p:grpSpPr>
        <p:sp>
          <p:nvSpPr>
            <p:cNvPr id="282" name="Rounded Rectangle 281">
              <a:extLst>
                <a:ext uri="{FF2B5EF4-FFF2-40B4-BE49-F238E27FC236}">
                  <a16:creationId xmlns:a16="http://schemas.microsoft.com/office/drawing/2014/main" id="{53DCBD13-2257-3747-A55B-D9069C2499B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9060106-48E6-5944-A7DE-F1D87128B27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1E0B242-38B0-C845-87E7-EB005043DE9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A427161-925F-BA42-B8AD-7EB729FF93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3D9C439-04EE-2145-8698-163C95BB547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FF79D79-BE19-6A49-8169-BBEDF524814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8" name="Rectangle 287">
            <a:extLst>
              <a:ext uri="{FF2B5EF4-FFF2-40B4-BE49-F238E27FC236}">
                <a16:creationId xmlns:a16="http://schemas.microsoft.com/office/drawing/2014/main" id="{A1AFBBB6-5486-2247-8A12-25BBC0954D71}"/>
              </a:ext>
            </a:extLst>
          </p:cNvPr>
          <p:cNvSpPr/>
          <p:nvPr/>
        </p:nvSpPr>
        <p:spPr>
          <a:xfrm>
            <a:off x="2250588" y="353219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289" name="Group 288">
            <a:extLst>
              <a:ext uri="{FF2B5EF4-FFF2-40B4-BE49-F238E27FC236}">
                <a16:creationId xmlns:a16="http://schemas.microsoft.com/office/drawing/2014/main" id="{862643AB-3160-354A-AD46-EF4AB08C3F21}"/>
              </a:ext>
            </a:extLst>
          </p:cNvPr>
          <p:cNvGrpSpPr/>
          <p:nvPr/>
        </p:nvGrpSpPr>
        <p:grpSpPr>
          <a:xfrm rot="16200000">
            <a:off x="3643485" y="4228679"/>
            <a:ext cx="701316" cy="175324"/>
            <a:chOff x="2297660" y="4140835"/>
            <a:chExt cx="1364224" cy="311369"/>
          </a:xfrm>
        </p:grpSpPr>
        <p:sp>
          <p:nvSpPr>
            <p:cNvPr id="290" name="Rounded Rectangle 289">
              <a:extLst>
                <a:ext uri="{FF2B5EF4-FFF2-40B4-BE49-F238E27FC236}">
                  <a16:creationId xmlns:a16="http://schemas.microsoft.com/office/drawing/2014/main" id="{8D6A4A88-591A-B543-A090-EE8B6A1B310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AA3D7840-38CA-5C40-BB26-9A661937F07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E10FE1F-36C1-064C-8F6C-5540DC490CD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9918F333-E503-7E45-89C1-EB0DB683D89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B82E0DD6-679D-0542-A468-5E9FF4135AD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D51C9618-0F28-7D46-A4BF-F93DBABAC06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3" name="Rectangle 302">
            <a:extLst>
              <a:ext uri="{FF2B5EF4-FFF2-40B4-BE49-F238E27FC236}">
                <a16:creationId xmlns:a16="http://schemas.microsoft.com/office/drawing/2014/main" id="{42319AAC-8822-3140-BACF-8DF98E62AB85}"/>
              </a:ext>
            </a:extLst>
          </p:cNvPr>
          <p:cNvSpPr/>
          <p:nvPr/>
        </p:nvSpPr>
        <p:spPr>
          <a:xfrm>
            <a:off x="3817717" y="35116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304" name="Group 303">
            <a:extLst>
              <a:ext uri="{FF2B5EF4-FFF2-40B4-BE49-F238E27FC236}">
                <a16:creationId xmlns:a16="http://schemas.microsoft.com/office/drawing/2014/main" id="{1011DE92-5796-7748-84D5-092DB8FE6011}"/>
              </a:ext>
            </a:extLst>
          </p:cNvPr>
          <p:cNvGrpSpPr/>
          <p:nvPr/>
        </p:nvGrpSpPr>
        <p:grpSpPr>
          <a:xfrm rot="16200000">
            <a:off x="5262026" y="4204764"/>
            <a:ext cx="701316" cy="175324"/>
            <a:chOff x="2297660" y="4140835"/>
            <a:chExt cx="1364224" cy="311369"/>
          </a:xfrm>
        </p:grpSpPr>
        <p:sp>
          <p:nvSpPr>
            <p:cNvPr id="305" name="Rounded Rectangle 304">
              <a:extLst>
                <a:ext uri="{FF2B5EF4-FFF2-40B4-BE49-F238E27FC236}">
                  <a16:creationId xmlns:a16="http://schemas.microsoft.com/office/drawing/2014/main" id="{B9D7E76B-AC33-E34C-8A58-8774B59352E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E4157A73-2E7C-4E41-B8CD-77630ACB4A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DFFC9CBA-1E88-424D-8A3F-445D81A9065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C50CBBF-42E8-5545-A00E-17F9AC98B6E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5F6255F2-14C6-AB41-8794-49C442CB556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C984190E-78B1-6A4B-B017-E792CBF898E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4" name="Rectangle 313">
            <a:extLst>
              <a:ext uri="{FF2B5EF4-FFF2-40B4-BE49-F238E27FC236}">
                <a16:creationId xmlns:a16="http://schemas.microsoft.com/office/drawing/2014/main" id="{9DB196E2-F71E-E346-9A47-30ED6EA87222}"/>
              </a:ext>
            </a:extLst>
          </p:cNvPr>
          <p:cNvSpPr/>
          <p:nvPr/>
        </p:nvSpPr>
        <p:spPr>
          <a:xfrm>
            <a:off x="5436258" y="34877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15" name="Group 314">
            <a:extLst>
              <a:ext uri="{FF2B5EF4-FFF2-40B4-BE49-F238E27FC236}">
                <a16:creationId xmlns:a16="http://schemas.microsoft.com/office/drawing/2014/main" id="{BD5D9B1D-467E-C94C-A24F-5B1782566797}"/>
              </a:ext>
            </a:extLst>
          </p:cNvPr>
          <p:cNvGrpSpPr/>
          <p:nvPr/>
        </p:nvGrpSpPr>
        <p:grpSpPr>
          <a:xfrm rot="16200000">
            <a:off x="446901" y="4224827"/>
            <a:ext cx="701316" cy="175324"/>
            <a:chOff x="2297660" y="4140835"/>
            <a:chExt cx="1364224" cy="311369"/>
          </a:xfrm>
        </p:grpSpPr>
        <p:sp>
          <p:nvSpPr>
            <p:cNvPr id="316" name="Rounded Rectangle 315">
              <a:extLst>
                <a:ext uri="{FF2B5EF4-FFF2-40B4-BE49-F238E27FC236}">
                  <a16:creationId xmlns:a16="http://schemas.microsoft.com/office/drawing/2014/main" id="{9A1B8E8C-7598-C44D-A304-835E36BA5A4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94076B7-036B-8B41-8A7E-27EA41956B9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5C444D07-AA08-5F4D-BC37-E63A80D7A418}"/>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A5D596D5-03DE-C64D-8E1F-3E9C19143E6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4FAC29CA-45C1-3A40-AA03-3F782A3BFD1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A6CE43C2-08B1-DF49-A320-D0483451E67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2" name="Rectangle 321">
            <a:extLst>
              <a:ext uri="{FF2B5EF4-FFF2-40B4-BE49-F238E27FC236}">
                <a16:creationId xmlns:a16="http://schemas.microsoft.com/office/drawing/2014/main" id="{B18065CF-2F30-9E41-A251-8F4C5DD4C1D1}"/>
              </a:ext>
            </a:extLst>
          </p:cNvPr>
          <p:cNvSpPr/>
          <p:nvPr/>
        </p:nvSpPr>
        <p:spPr>
          <a:xfrm>
            <a:off x="621133" y="350780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23" name="Right Arrow 322">
            <a:extLst>
              <a:ext uri="{FF2B5EF4-FFF2-40B4-BE49-F238E27FC236}">
                <a16:creationId xmlns:a16="http://schemas.microsoft.com/office/drawing/2014/main" id="{DFA5BEDB-D941-D445-BD46-ADF19AA54D1A}"/>
              </a:ext>
            </a:extLst>
          </p:cNvPr>
          <p:cNvSpPr/>
          <p:nvPr/>
        </p:nvSpPr>
        <p:spPr>
          <a:xfrm rot="16200000">
            <a:off x="5451988" y="4847604"/>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ight Arrow 323">
            <a:extLst>
              <a:ext uri="{FF2B5EF4-FFF2-40B4-BE49-F238E27FC236}">
                <a16:creationId xmlns:a16="http://schemas.microsoft.com/office/drawing/2014/main" id="{D1E7FEDF-6EE4-7944-BC20-22B40B3EE13E}"/>
              </a:ext>
            </a:extLst>
          </p:cNvPr>
          <p:cNvSpPr/>
          <p:nvPr/>
        </p:nvSpPr>
        <p:spPr>
          <a:xfrm rot="16200000">
            <a:off x="3806420" y="4851457"/>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ight Arrow 324">
            <a:extLst>
              <a:ext uri="{FF2B5EF4-FFF2-40B4-BE49-F238E27FC236}">
                <a16:creationId xmlns:a16="http://schemas.microsoft.com/office/drawing/2014/main" id="{6973C47D-A922-EA4B-963B-17E62A224C32}"/>
              </a:ext>
            </a:extLst>
          </p:cNvPr>
          <p:cNvSpPr/>
          <p:nvPr/>
        </p:nvSpPr>
        <p:spPr>
          <a:xfrm rot="16200000">
            <a:off x="2229394" y="484760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ight Arrow 325">
            <a:extLst>
              <a:ext uri="{FF2B5EF4-FFF2-40B4-BE49-F238E27FC236}">
                <a16:creationId xmlns:a16="http://schemas.microsoft.com/office/drawing/2014/main" id="{655B5035-D30E-D842-8214-5E9E385C20B5}"/>
              </a:ext>
            </a:extLst>
          </p:cNvPr>
          <p:cNvSpPr/>
          <p:nvPr/>
        </p:nvSpPr>
        <p:spPr>
          <a:xfrm rot="16200000">
            <a:off x="618097" y="484835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200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14944" y="107013"/>
            <a:ext cx="8880765" cy="908868"/>
          </a:xfrm>
        </p:spPr>
        <p:txBody>
          <a:bodyPr>
            <a:noAutofit/>
          </a:bodyPr>
          <a:lstStyle/>
          <a:p>
            <a:pPr marL="0" indent="0" algn="ctr">
              <a:lnSpc>
                <a:spcPct val="150000"/>
              </a:lnSpc>
              <a:buNone/>
            </a:pPr>
            <a:r>
              <a:rPr lang="en-US" dirty="0">
                <a:latin typeface="Avenir Light" panose="020B0402020203020204" pitchFamily="34" charset="77"/>
              </a:rPr>
              <a:t>Next, we learned about </a:t>
            </a:r>
            <a:r>
              <a:rPr lang="en-US" b="1" dirty="0">
                <a:latin typeface="Avenir Black" panose="02000503020000020003" pitchFamily="2" charset="0"/>
              </a:rPr>
              <a:t>word embeddings</a:t>
            </a:r>
            <a:endParaRPr lang="en-US" b="1" u="sng" dirty="0">
              <a:latin typeface="Avenir Black" panose="02000503020000020003" pitchFamily="2" charset="0"/>
            </a:endParaRP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6</a:t>
            </a:fld>
            <a:endParaRPr lang="en-US"/>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75980F8-BF6E-BA48-BBE0-D200B8EA13C9}"/>
              </a:ext>
            </a:extLst>
          </p:cNvPr>
          <p:cNvSpPr txBox="1">
            <a:spLocks/>
          </p:cNvSpPr>
          <p:nvPr/>
        </p:nvSpPr>
        <p:spPr>
          <a:xfrm>
            <a:off x="476909" y="1731816"/>
            <a:ext cx="4621564" cy="858983"/>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latin typeface="Avenir Light" panose="020B0402020203020204" pitchFamily="34" charset="77"/>
              </a:rPr>
              <a:t>a single, </a:t>
            </a:r>
            <a:r>
              <a:rPr lang="en-US" sz="2000" b="1" dirty="0">
                <a:solidFill>
                  <a:srgbClr val="C00000"/>
                </a:solidFill>
                <a:latin typeface="Avenir Light" panose="020B0402020203020204" pitchFamily="34" charset="77"/>
              </a:rPr>
              <a:t>global word embedding</a:t>
            </a:r>
            <a:r>
              <a:rPr lang="en-US" sz="2000" b="1" dirty="0">
                <a:latin typeface="Avenir Light" panose="020B0402020203020204" pitchFamily="34" charset="77"/>
              </a:rPr>
              <a:t> for each word, independent of its context.</a:t>
            </a:r>
          </a:p>
        </p:txBody>
      </p:sp>
      <p:grpSp>
        <p:nvGrpSpPr>
          <p:cNvPr id="6" name="Group 5">
            <a:extLst>
              <a:ext uri="{FF2B5EF4-FFF2-40B4-BE49-F238E27FC236}">
                <a16:creationId xmlns:a16="http://schemas.microsoft.com/office/drawing/2014/main" id="{4951924A-DE31-5D48-B3AA-3673C178877E}"/>
              </a:ext>
            </a:extLst>
          </p:cNvPr>
          <p:cNvGrpSpPr/>
          <p:nvPr/>
        </p:nvGrpSpPr>
        <p:grpSpPr>
          <a:xfrm>
            <a:off x="532325" y="1220384"/>
            <a:ext cx="2222995" cy="575625"/>
            <a:chOff x="476909" y="1167486"/>
            <a:chExt cx="2222995" cy="575625"/>
          </a:xfrm>
        </p:grpSpPr>
        <p:sp>
          <p:nvSpPr>
            <p:cNvPr id="18" name="Rectangle 17">
              <a:extLst>
                <a:ext uri="{FF2B5EF4-FFF2-40B4-BE49-F238E27FC236}">
                  <a16:creationId xmlns:a16="http://schemas.microsoft.com/office/drawing/2014/main" id="{C515BE8A-2F77-F34B-8342-4D55C4734405}"/>
                </a:ext>
              </a:extLst>
            </p:cNvPr>
            <p:cNvSpPr/>
            <p:nvPr/>
          </p:nvSpPr>
          <p:spPr>
            <a:xfrm>
              <a:off x="476909" y="1167486"/>
              <a:ext cx="2222995"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9217ED-DCAC-5140-B5D2-BC1F1A84B85F}"/>
                </a:ext>
              </a:extLst>
            </p:cNvPr>
            <p:cNvSpPr/>
            <p:nvPr/>
          </p:nvSpPr>
          <p:spPr>
            <a:xfrm>
              <a:off x="476909" y="1224465"/>
              <a:ext cx="2222995"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TYPE-BASED</a:t>
              </a:r>
              <a:endParaRPr lang="en-US" sz="2400" dirty="0">
                <a:solidFill>
                  <a:schemeClr val="bg1"/>
                </a:solidFill>
              </a:endParaRPr>
            </a:p>
          </p:txBody>
        </p:sp>
      </p:grpSp>
      <p:grpSp>
        <p:nvGrpSpPr>
          <p:cNvPr id="5" name="Group 4">
            <a:extLst>
              <a:ext uri="{FF2B5EF4-FFF2-40B4-BE49-F238E27FC236}">
                <a16:creationId xmlns:a16="http://schemas.microsoft.com/office/drawing/2014/main" id="{2E343278-B6BF-E548-A996-52AD47F59908}"/>
              </a:ext>
            </a:extLst>
          </p:cNvPr>
          <p:cNvGrpSpPr/>
          <p:nvPr/>
        </p:nvGrpSpPr>
        <p:grpSpPr>
          <a:xfrm>
            <a:off x="7093529" y="1224465"/>
            <a:ext cx="2563091" cy="575625"/>
            <a:chOff x="8229600" y="1224465"/>
            <a:chExt cx="2563091" cy="575625"/>
          </a:xfrm>
        </p:grpSpPr>
        <p:sp>
          <p:nvSpPr>
            <p:cNvPr id="19" name="Rectangle 18">
              <a:extLst>
                <a:ext uri="{FF2B5EF4-FFF2-40B4-BE49-F238E27FC236}">
                  <a16:creationId xmlns:a16="http://schemas.microsoft.com/office/drawing/2014/main" id="{9A5D80FD-DDB0-1643-859F-B51FB5FD1F73}"/>
                </a:ext>
              </a:extLst>
            </p:cNvPr>
            <p:cNvSpPr/>
            <p:nvPr/>
          </p:nvSpPr>
          <p:spPr>
            <a:xfrm>
              <a:off x="8229600" y="1224465"/>
              <a:ext cx="2563091"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4CEBC4-2BDC-2945-9B30-40CD32EC606B}"/>
                </a:ext>
              </a:extLst>
            </p:cNvPr>
            <p:cNvSpPr/>
            <p:nvPr/>
          </p:nvSpPr>
          <p:spPr>
            <a:xfrm>
              <a:off x="8342249" y="1281446"/>
              <a:ext cx="2353460"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TOKEN-BASED</a:t>
              </a:r>
              <a:endParaRPr lang="en-US" sz="2400" dirty="0">
                <a:solidFill>
                  <a:schemeClr val="bg1"/>
                </a:solidFill>
              </a:endParaRPr>
            </a:p>
          </p:txBody>
        </p:sp>
      </p:grpSp>
      <p:sp>
        <p:nvSpPr>
          <p:cNvPr id="22" name="Content Placeholder 2">
            <a:extLst>
              <a:ext uri="{FF2B5EF4-FFF2-40B4-BE49-F238E27FC236}">
                <a16:creationId xmlns:a16="http://schemas.microsoft.com/office/drawing/2014/main" id="{2013F40F-9F77-E743-BB9E-FBEAD71E63A0}"/>
              </a:ext>
            </a:extLst>
          </p:cNvPr>
          <p:cNvSpPr txBox="1">
            <a:spLocks/>
          </p:cNvSpPr>
          <p:nvPr/>
        </p:nvSpPr>
        <p:spPr>
          <a:xfrm>
            <a:off x="7022584" y="1800090"/>
            <a:ext cx="4621564" cy="1192491"/>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contextualized embeddings </a:t>
            </a:r>
            <a:r>
              <a:rPr lang="en-US" sz="2000" b="1" dirty="0">
                <a:latin typeface="Avenir Light" panose="020B0402020203020204" pitchFamily="34" charset="77"/>
              </a:rPr>
              <a:t>are distinct for every occurrence of a word, completely dependent on its context</a:t>
            </a:r>
          </a:p>
        </p:txBody>
      </p:sp>
      <p:grpSp>
        <p:nvGrpSpPr>
          <p:cNvPr id="25" name="Group 24">
            <a:extLst>
              <a:ext uri="{FF2B5EF4-FFF2-40B4-BE49-F238E27FC236}">
                <a16:creationId xmlns:a16="http://schemas.microsoft.com/office/drawing/2014/main" id="{89FEA698-5D4C-444A-8371-707E3F382BF7}"/>
              </a:ext>
            </a:extLst>
          </p:cNvPr>
          <p:cNvGrpSpPr/>
          <p:nvPr/>
        </p:nvGrpSpPr>
        <p:grpSpPr>
          <a:xfrm>
            <a:off x="1876511" y="4764807"/>
            <a:ext cx="863851" cy="212665"/>
            <a:chOff x="2297660" y="4140835"/>
            <a:chExt cx="1364224" cy="311369"/>
          </a:xfrm>
        </p:grpSpPr>
        <p:sp>
          <p:nvSpPr>
            <p:cNvPr id="26" name="Rounded Rectangle 25">
              <a:extLst>
                <a:ext uri="{FF2B5EF4-FFF2-40B4-BE49-F238E27FC236}">
                  <a16:creationId xmlns:a16="http://schemas.microsoft.com/office/drawing/2014/main" id="{A820EB02-A9E7-DB45-981D-0EE4B421EA5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93F63F-C8E8-3A47-891F-A770DC076FF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F03F35-0948-1940-B4DE-25FB608E51B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53E23B-3CAE-FE45-B60D-E47F10CB59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01449B-D429-5242-9473-A21DBCE7337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F47F15-CAFA-4A4A-907A-C2CD1A8EABD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9073739-D3F0-384A-B661-31AFF9615FDC}"/>
              </a:ext>
            </a:extLst>
          </p:cNvPr>
          <p:cNvGrpSpPr/>
          <p:nvPr/>
        </p:nvGrpSpPr>
        <p:grpSpPr>
          <a:xfrm>
            <a:off x="1876511" y="4087311"/>
            <a:ext cx="863851" cy="212665"/>
            <a:chOff x="2297660" y="4140835"/>
            <a:chExt cx="1364224" cy="311369"/>
          </a:xfrm>
        </p:grpSpPr>
        <p:sp>
          <p:nvSpPr>
            <p:cNvPr id="41" name="Rounded Rectangle 40">
              <a:extLst>
                <a:ext uri="{FF2B5EF4-FFF2-40B4-BE49-F238E27FC236}">
                  <a16:creationId xmlns:a16="http://schemas.microsoft.com/office/drawing/2014/main" id="{BD383530-06E0-3640-8BF6-3E6B3188CD2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150C5EA-0138-1341-93B4-3A9214FB8A3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CB760AC-B903-034E-8383-B523734FA3E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7036D1C-5565-4342-A2CD-89D45E9A3B2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46A69B-6FBE-7A4B-9AD7-0027A870A23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FB70068-778A-1E40-83ED-2DCF6DE9B54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F8BB3F3-EB6E-6049-856D-1F3D6C80FC35}"/>
              </a:ext>
            </a:extLst>
          </p:cNvPr>
          <p:cNvGrpSpPr/>
          <p:nvPr/>
        </p:nvGrpSpPr>
        <p:grpSpPr>
          <a:xfrm>
            <a:off x="397067" y="3427353"/>
            <a:ext cx="863851" cy="212665"/>
            <a:chOff x="2297660" y="4140835"/>
            <a:chExt cx="1364224" cy="311369"/>
          </a:xfrm>
        </p:grpSpPr>
        <p:sp>
          <p:nvSpPr>
            <p:cNvPr id="48" name="Rounded Rectangle 47">
              <a:extLst>
                <a:ext uri="{FF2B5EF4-FFF2-40B4-BE49-F238E27FC236}">
                  <a16:creationId xmlns:a16="http://schemas.microsoft.com/office/drawing/2014/main" id="{3459E7BD-DB66-E548-8CFF-2C1C7FF63D7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1F1E5F4-5585-014E-B5A1-1DEC9C8EDA6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17E53A4-C2F8-924A-8CB0-4AD726EA33D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BBD7B48-261A-874B-A66B-02BC177701B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770612-FDB5-A948-8A92-0DDFB23596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870061-7A23-3B4A-990E-E4815FC59AE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AA87D290-7EC9-E94D-965F-415D4F027CDD}"/>
              </a:ext>
            </a:extLst>
          </p:cNvPr>
          <p:cNvGrpSpPr/>
          <p:nvPr/>
        </p:nvGrpSpPr>
        <p:grpSpPr>
          <a:xfrm>
            <a:off x="1364744" y="3420928"/>
            <a:ext cx="863851" cy="212665"/>
            <a:chOff x="2297660" y="4140835"/>
            <a:chExt cx="1364224" cy="311369"/>
          </a:xfrm>
        </p:grpSpPr>
        <p:sp>
          <p:nvSpPr>
            <p:cNvPr id="55" name="Rounded Rectangle 54">
              <a:extLst>
                <a:ext uri="{FF2B5EF4-FFF2-40B4-BE49-F238E27FC236}">
                  <a16:creationId xmlns:a16="http://schemas.microsoft.com/office/drawing/2014/main" id="{3B589AAE-A9E1-A249-A7BA-BBB995B138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6D4D6B-7831-0F4D-9B72-980B154A8E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49F43EC-2002-A74C-898A-12977FBBD1E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A4C51F2-6081-9A4C-99A1-CE454DD32E3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384BDF5-2DF0-2845-8A10-7C2E434D06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D8FFC31-E15C-B54C-B5EE-73CDA548843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F8AF47C-B460-2D43-9738-6E66743CCB5B}"/>
              </a:ext>
            </a:extLst>
          </p:cNvPr>
          <p:cNvGrpSpPr/>
          <p:nvPr/>
        </p:nvGrpSpPr>
        <p:grpSpPr>
          <a:xfrm>
            <a:off x="2336944" y="3427353"/>
            <a:ext cx="863851" cy="212665"/>
            <a:chOff x="2297660" y="4140835"/>
            <a:chExt cx="1364224" cy="311369"/>
          </a:xfrm>
        </p:grpSpPr>
        <p:sp>
          <p:nvSpPr>
            <p:cNvPr id="69" name="Rounded Rectangle 68">
              <a:extLst>
                <a:ext uri="{FF2B5EF4-FFF2-40B4-BE49-F238E27FC236}">
                  <a16:creationId xmlns:a16="http://schemas.microsoft.com/office/drawing/2014/main" id="{0A4617A6-1F30-1240-A402-905013117A7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B1A5C7A-9FEB-A043-AB27-1689CDEDFB5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CB4C405-FC31-D44E-A7D0-4E46C37DF7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7080AB1-C0E1-BE4E-A99F-73DC6B463A7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C6A88C9-0D7E-BC44-9C8F-21BA589764D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87A9193-2CED-894C-9011-808FBB6F896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1B940442-93B4-C34F-920E-4869CBC4F588}"/>
              </a:ext>
            </a:extLst>
          </p:cNvPr>
          <p:cNvGrpSpPr/>
          <p:nvPr/>
        </p:nvGrpSpPr>
        <p:grpSpPr>
          <a:xfrm>
            <a:off x="3304621" y="3420928"/>
            <a:ext cx="863851" cy="212665"/>
            <a:chOff x="2297660" y="4140835"/>
            <a:chExt cx="1364224" cy="311369"/>
          </a:xfrm>
        </p:grpSpPr>
        <p:sp>
          <p:nvSpPr>
            <p:cNvPr id="76" name="Rounded Rectangle 75">
              <a:extLst>
                <a:ext uri="{FF2B5EF4-FFF2-40B4-BE49-F238E27FC236}">
                  <a16:creationId xmlns:a16="http://schemas.microsoft.com/office/drawing/2014/main" id="{39973FBA-8138-2241-B822-74D79743C7F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1E09C1-5173-434B-8FC2-E9300DA5A6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98EB57F-F81E-5E4A-B122-D4B372F438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C56E3E5-D9BF-BC4E-A9DF-F147FEEBC9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EDE23A2-6B90-9744-86EC-6B7D9E61531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197F1F9-AD3F-B34E-9F37-83C26CF95EA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Content Placeholder 2">
            <a:extLst>
              <a:ext uri="{FF2B5EF4-FFF2-40B4-BE49-F238E27FC236}">
                <a16:creationId xmlns:a16="http://schemas.microsoft.com/office/drawing/2014/main" id="{929AF738-F32B-774B-AC0D-55097B6DA7D7}"/>
              </a:ext>
            </a:extLst>
          </p:cNvPr>
          <p:cNvSpPr txBox="1">
            <a:spLocks/>
          </p:cNvSpPr>
          <p:nvPr/>
        </p:nvSpPr>
        <p:spPr>
          <a:xfrm>
            <a:off x="476909" y="5923309"/>
            <a:ext cx="3919825"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word2vec (skip-gram)</a:t>
            </a:r>
            <a:endParaRPr lang="en-US" dirty="0">
              <a:latin typeface="Avenir Black" panose="02000503020000020003" pitchFamily="2" charset="0"/>
            </a:endParaRPr>
          </a:p>
        </p:txBody>
      </p:sp>
      <p:sp>
        <p:nvSpPr>
          <p:cNvPr id="83" name="Content Placeholder 2">
            <a:extLst>
              <a:ext uri="{FF2B5EF4-FFF2-40B4-BE49-F238E27FC236}">
                <a16:creationId xmlns:a16="http://schemas.microsoft.com/office/drawing/2014/main" id="{5F5218C9-7F93-1448-9A6C-5768B221622D}"/>
              </a:ext>
            </a:extLst>
          </p:cNvPr>
          <p:cNvSpPr txBox="1">
            <a:spLocks/>
          </p:cNvSpPr>
          <p:nvPr/>
        </p:nvSpPr>
        <p:spPr>
          <a:xfrm>
            <a:off x="7318943" y="5935811"/>
            <a:ext cx="3559878"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Bidirectional LSTM</a:t>
            </a:r>
            <a:endParaRPr lang="en-US" dirty="0">
              <a:latin typeface="Avenir Black" panose="02000503020000020003" pitchFamily="2" charset="0"/>
            </a:endParaRPr>
          </a:p>
        </p:txBody>
      </p:sp>
      <p:sp>
        <p:nvSpPr>
          <p:cNvPr id="84" name="Content Placeholder 2">
            <a:extLst>
              <a:ext uri="{FF2B5EF4-FFF2-40B4-BE49-F238E27FC236}">
                <a16:creationId xmlns:a16="http://schemas.microsoft.com/office/drawing/2014/main" id="{C963F286-A015-2149-9A1F-0E973D5F7C4B}"/>
              </a:ext>
            </a:extLst>
          </p:cNvPr>
          <p:cNvSpPr txBox="1">
            <a:spLocks/>
          </p:cNvSpPr>
          <p:nvPr/>
        </p:nvSpPr>
        <p:spPr>
          <a:xfrm>
            <a:off x="1874331" y="5009263"/>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85" name="Content Placeholder 2">
            <a:extLst>
              <a:ext uri="{FF2B5EF4-FFF2-40B4-BE49-F238E27FC236}">
                <a16:creationId xmlns:a16="http://schemas.microsoft.com/office/drawing/2014/main" id="{214EA056-A665-B542-A5C5-D8FCA57662A4}"/>
              </a:ext>
            </a:extLst>
          </p:cNvPr>
          <p:cNvSpPr txBox="1">
            <a:spLocks/>
          </p:cNvSpPr>
          <p:nvPr/>
        </p:nvSpPr>
        <p:spPr>
          <a:xfrm>
            <a:off x="397067" y="3081689"/>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she</a:t>
            </a:r>
            <a:endParaRPr lang="en-US" sz="1600" dirty="0">
              <a:solidFill>
                <a:srgbClr val="7030A0"/>
              </a:solidFill>
              <a:latin typeface="Avenir Black" panose="02000503020000020003" pitchFamily="2" charset="0"/>
            </a:endParaRPr>
          </a:p>
        </p:txBody>
      </p:sp>
      <p:sp>
        <p:nvSpPr>
          <p:cNvPr id="86" name="Content Placeholder 2">
            <a:extLst>
              <a:ext uri="{FF2B5EF4-FFF2-40B4-BE49-F238E27FC236}">
                <a16:creationId xmlns:a16="http://schemas.microsoft.com/office/drawing/2014/main" id="{89DD3C37-07EB-B34B-8ACC-7D155E184410}"/>
              </a:ext>
            </a:extLst>
          </p:cNvPr>
          <p:cNvSpPr txBox="1">
            <a:spLocks/>
          </p:cNvSpPr>
          <p:nvPr/>
        </p:nvSpPr>
        <p:spPr>
          <a:xfrm>
            <a:off x="1362229"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87" name="Content Placeholder 2">
            <a:extLst>
              <a:ext uri="{FF2B5EF4-FFF2-40B4-BE49-F238E27FC236}">
                <a16:creationId xmlns:a16="http://schemas.microsoft.com/office/drawing/2014/main" id="{B4F33E14-C216-F544-9032-E6076EBFE65C}"/>
              </a:ext>
            </a:extLst>
          </p:cNvPr>
          <p:cNvSpPr txBox="1">
            <a:spLocks/>
          </p:cNvSpPr>
          <p:nvPr/>
        </p:nvSpPr>
        <p:spPr>
          <a:xfrm>
            <a:off x="2376206"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88" name="Content Placeholder 2">
            <a:extLst>
              <a:ext uri="{FF2B5EF4-FFF2-40B4-BE49-F238E27FC236}">
                <a16:creationId xmlns:a16="http://schemas.microsoft.com/office/drawing/2014/main" id="{98715BFD-8933-7447-B688-25D344B81CC1}"/>
              </a:ext>
            </a:extLst>
          </p:cNvPr>
          <p:cNvSpPr txBox="1">
            <a:spLocks/>
          </p:cNvSpPr>
          <p:nvPr/>
        </p:nvSpPr>
        <p:spPr>
          <a:xfrm>
            <a:off x="10838639" y="3079402"/>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sp>
        <p:nvSpPr>
          <p:cNvPr id="89" name="Right Arrow 88">
            <a:extLst>
              <a:ext uri="{FF2B5EF4-FFF2-40B4-BE49-F238E27FC236}">
                <a16:creationId xmlns:a16="http://schemas.microsoft.com/office/drawing/2014/main" id="{F4E18CF7-6BB7-634D-AD41-7962F1CC2513}"/>
              </a:ext>
            </a:extLst>
          </p:cNvPr>
          <p:cNvSpPr/>
          <p:nvPr/>
        </p:nvSpPr>
        <p:spPr>
          <a:xfrm rot="16200000">
            <a:off x="2132691" y="443806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60280D78-C436-7F47-A14B-5F6A7CD20348}"/>
              </a:ext>
            </a:extLst>
          </p:cNvPr>
          <p:cNvSpPr/>
          <p:nvPr/>
        </p:nvSpPr>
        <p:spPr>
          <a:xfrm rot="16200000">
            <a:off x="1955872" y="3765968"/>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58BF43CE-0CB5-294F-9DB4-2FEA1B3C2D3A}"/>
              </a:ext>
            </a:extLst>
          </p:cNvPr>
          <p:cNvSpPr/>
          <p:nvPr/>
        </p:nvSpPr>
        <p:spPr>
          <a:xfrm rot="16200000">
            <a:off x="2399308" y="377531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846F95D3-B34A-3C43-BDC6-F129CED16BF6}"/>
              </a:ext>
            </a:extLst>
          </p:cNvPr>
          <p:cNvSpPr/>
          <p:nvPr/>
        </p:nvSpPr>
        <p:spPr>
          <a:xfrm rot="19923922">
            <a:off x="2741114" y="3831517"/>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E5EF713A-3F38-AC47-830E-51F60F3A2C24}"/>
              </a:ext>
            </a:extLst>
          </p:cNvPr>
          <p:cNvSpPr/>
          <p:nvPr/>
        </p:nvSpPr>
        <p:spPr>
          <a:xfrm rot="12373781">
            <a:off x="1203895" y="3809922"/>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818744BE-3607-E648-8DC2-0F4B7261C295}"/>
              </a:ext>
            </a:extLst>
          </p:cNvPr>
          <p:cNvSpPr/>
          <p:nvPr/>
        </p:nvSpPr>
        <p:spPr>
          <a:xfrm>
            <a:off x="6540229" y="5015924"/>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840714-66BB-5140-A2AD-B83F342DAB03}"/>
              </a:ext>
            </a:extLst>
          </p:cNvPr>
          <p:cNvSpPr/>
          <p:nvPr/>
        </p:nvSpPr>
        <p:spPr>
          <a:xfrm>
            <a:off x="6607881"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40A0EB7-F352-5F46-B941-DD4EAF25273A}"/>
              </a:ext>
            </a:extLst>
          </p:cNvPr>
          <p:cNvSpPr/>
          <p:nvPr/>
        </p:nvSpPr>
        <p:spPr>
          <a:xfrm>
            <a:off x="6766875"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68A074E-6B5E-A941-AF60-9397DBF74D05}"/>
              </a:ext>
            </a:extLst>
          </p:cNvPr>
          <p:cNvSpPr/>
          <p:nvPr/>
        </p:nvSpPr>
        <p:spPr>
          <a:xfrm>
            <a:off x="6925869"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B05878A-1356-1949-99D4-16B7E5E2CF9B}"/>
              </a:ext>
            </a:extLst>
          </p:cNvPr>
          <p:cNvSpPr/>
          <p:nvPr/>
        </p:nvSpPr>
        <p:spPr>
          <a:xfrm>
            <a:off x="7088486"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E11F7839-3DBC-5244-AAF9-6BF12ECA93B3}"/>
              </a:ext>
            </a:extLst>
          </p:cNvPr>
          <p:cNvSpPr/>
          <p:nvPr/>
        </p:nvSpPr>
        <p:spPr>
          <a:xfrm>
            <a:off x="6607881"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07731083-73AD-944C-9D52-2D6B726A923D}"/>
              </a:ext>
            </a:extLst>
          </p:cNvPr>
          <p:cNvSpPr/>
          <p:nvPr/>
        </p:nvSpPr>
        <p:spPr>
          <a:xfrm>
            <a:off x="6766875"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6BE647C-AC4F-BE46-BC75-F73ECE4F5A41}"/>
              </a:ext>
            </a:extLst>
          </p:cNvPr>
          <p:cNvSpPr/>
          <p:nvPr/>
        </p:nvSpPr>
        <p:spPr>
          <a:xfrm>
            <a:off x="6925869"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630C8EE-E47D-D241-BAEF-2B007F086CE7}"/>
              </a:ext>
            </a:extLst>
          </p:cNvPr>
          <p:cNvSpPr/>
          <p:nvPr/>
        </p:nvSpPr>
        <p:spPr>
          <a:xfrm>
            <a:off x="7088486"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a:extLst>
              <a:ext uri="{FF2B5EF4-FFF2-40B4-BE49-F238E27FC236}">
                <a16:creationId xmlns:a16="http://schemas.microsoft.com/office/drawing/2014/main" id="{6A3E723C-0457-624C-83F8-460FD7031B0B}"/>
              </a:ext>
            </a:extLst>
          </p:cNvPr>
          <p:cNvSpPr/>
          <p:nvPr/>
        </p:nvSpPr>
        <p:spPr>
          <a:xfrm>
            <a:off x="6465236" y="4216006"/>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6F6ADA82-0FE8-4740-9F29-1F32425A70CB}"/>
              </a:ext>
            </a:extLst>
          </p:cNvPr>
          <p:cNvSpPr/>
          <p:nvPr/>
        </p:nvSpPr>
        <p:spPr>
          <a:xfrm>
            <a:off x="6519825"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AC9B007-16BF-2744-B0E6-F3507D530FDF}"/>
              </a:ext>
            </a:extLst>
          </p:cNvPr>
          <p:cNvSpPr/>
          <p:nvPr/>
        </p:nvSpPr>
        <p:spPr>
          <a:xfrm>
            <a:off x="6678819"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8EBCD9F-8EC2-C94D-B0CC-C7A305CDFD10}"/>
              </a:ext>
            </a:extLst>
          </p:cNvPr>
          <p:cNvSpPr/>
          <p:nvPr/>
        </p:nvSpPr>
        <p:spPr>
          <a:xfrm>
            <a:off x="6837814"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1B4D4A6-AEF0-CB40-B234-C8EE362D491C}"/>
              </a:ext>
            </a:extLst>
          </p:cNvPr>
          <p:cNvSpPr/>
          <p:nvPr/>
        </p:nvSpPr>
        <p:spPr>
          <a:xfrm>
            <a:off x="7000430"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89A7074-2519-ED45-A2BF-833884515208}"/>
              </a:ext>
            </a:extLst>
          </p:cNvPr>
          <p:cNvSpPr/>
          <p:nvPr/>
        </p:nvSpPr>
        <p:spPr>
          <a:xfrm>
            <a:off x="7167003" y="425434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A01C0F01-4CFA-E54D-8BBE-C98EED3ED553}"/>
              </a:ext>
            </a:extLst>
          </p:cNvPr>
          <p:cNvSpPr/>
          <p:nvPr/>
        </p:nvSpPr>
        <p:spPr>
          <a:xfrm>
            <a:off x="6552554" y="3429442"/>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ight Arrow 174">
            <a:extLst>
              <a:ext uri="{FF2B5EF4-FFF2-40B4-BE49-F238E27FC236}">
                <a16:creationId xmlns:a16="http://schemas.microsoft.com/office/drawing/2014/main" id="{2EDD1542-5B4F-8649-84A3-BEBE15E4D5D1}"/>
              </a:ext>
            </a:extLst>
          </p:cNvPr>
          <p:cNvSpPr/>
          <p:nvPr/>
        </p:nvSpPr>
        <p:spPr>
          <a:xfrm rot="16200000">
            <a:off x="6737225" y="3793922"/>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ight Arrow 175">
            <a:extLst>
              <a:ext uri="{FF2B5EF4-FFF2-40B4-BE49-F238E27FC236}">
                <a16:creationId xmlns:a16="http://schemas.microsoft.com/office/drawing/2014/main" id="{7A0CA06D-D5BA-2847-B172-09B414516A88}"/>
              </a:ext>
            </a:extLst>
          </p:cNvPr>
          <p:cNvSpPr/>
          <p:nvPr/>
        </p:nvSpPr>
        <p:spPr>
          <a:xfrm rot="16200000">
            <a:off x="6751145" y="460090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Content Placeholder 2">
                <a:extLst>
                  <a:ext uri="{FF2B5EF4-FFF2-40B4-BE49-F238E27FC236}">
                    <a16:creationId xmlns:a16="http://schemas.microsoft.com/office/drawing/2014/main" id="{9721653B-2ED2-DD4A-A4B3-86B3A8B0D191}"/>
                  </a:ext>
                </a:extLst>
              </p:cNvPr>
              <p:cNvSpPr txBox="1">
                <a:spLocks/>
              </p:cNvSpPr>
              <p:nvPr/>
            </p:nvSpPr>
            <p:spPr>
              <a:xfrm>
                <a:off x="6534925" y="4551753"/>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77" name="Content Placeholder 2">
                <a:extLst>
                  <a:ext uri="{FF2B5EF4-FFF2-40B4-BE49-F238E27FC236}">
                    <a16:creationId xmlns:a16="http://schemas.microsoft.com/office/drawing/2014/main" id="{9721653B-2ED2-DD4A-A4B3-86B3A8B0D191}"/>
                  </a:ext>
                </a:extLst>
              </p:cNvPr>
              <p:cNvSpPr txBox="1">
                <a:spLocks noRot="1" noChangeAspect="1" noMove="1" noResize="1" noEditPoints="1" noAdjustHandles="1" noChangeArrowheads="1" noChangeShapeType="1" noTextEdit="1"/>
              </p:cNvSpPr>
              <p:nvPr/>
            </p:nvSpPr>
            <p:spPr>
              <a:xfrm>
                <a:off x="6534925" y="4551753"/>
                <a:ext cx="452805" cy="3475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8" name="Content Placeholder 2">
                <a:extLst>
                  <a:ext uri="{FF2B5EF4-FFF2-40B4-BE49-F238E27FC236}">
                    <a16:creationId xmlns:a16="http://schemas.microsoft.com/office/drawing/2014/main" id="{83775E65-B5B0-2246-BB1F-D89DB4D24DCF}"/>
                  </a:ext>
                </a:extLst>
              </p:cNvPr>
              <p:cNvSpPr txBox="1">
                <a:spLocks/>
              </p:cNvSpPr>
              <p:nvPr/>
            </p:nvSpPr>
            <p:spPr>
              <a:xfrm>
                <a:off x="6540472" y="3763064"/>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78" name="Content Placeholder 2">
                <a:extLst>
                  <a:ext uri="{FF2B5EF4-FFF2-40B4-BE49-F238E27FC236}">
                    <a16:creationId xmlns:a16="http://schemas.microsoft.com/office/drawing/2014/main" id="{83775E65-B5B0-2246-BB1F-D89DB4D24DCF}"/>
                  </a:ext>
                </a:extLst>
              </p:cNvPr>
              <p:cNvSpPr txBox="1">
                <a:spLocks noRot="1" noChangeAspect="1" noMove="1" noResize="1" noEditPoints="1" noAdjustHandles="1" noChangeArrowheads="1" noChangeShapeType="1" noTextEdit="1"/>
              </p:cNvSpPr>
              <p:nvPr/>
            </p:nvSpPr>
            <p:spPr>
              <a:xfrm>
                <a:off x="6540472" y="3763064"/>
                <a:ext cx="452805" cy="347590"/>
              </a:xfrm>
              <a:prstGeom prst="rect">
                <a:avLst/>
              </a:prstGeom>
              <a:blipFill>
                <a:blip r:embed="rId4"/>
                <a:stretch>
                  <a:fillRect/>
                </a:stretch>
              </a:blipFill>
            </p:spPr>
            <p:txBody>
              <a:bodyPr/>
              <a:lstStyle/>
              <a:p>
                <a:r>
                  <a:rPr lang="en-US">
                    <a:noFill/>
                  </a:rPr>
                  <a:t> </a:t>
                </a:r>
              </a:p>
            </p:txBody>
          </p:sp>
        </mc:Fallback>
      </mc:AlternateContent>
      <p:sp>
        <p:nvSpPr>
          <p:cNvPr id="179" name="Rounded Rectangle 178">
            <a:extLst>
              <a:ext uri="{FF2B5EF4-FFF2-40B4-BE49-F238E27FC236}">
                <a16:creationId xmlns:a16="http://schemas.microsoft.com/office/drawing/2014/main" id="{F0D4E12C-2B35-EB48-A751-894A8454000B}"/>
              </a:ext>
            </a:extLst>
          </p:cNvPr>
          <p:cNvSpPr/>
          <p:nvPr/>
        </p:nvSpPr>
        <p:spPr>
          <a:xfrm>
            <a:off x="7949606" y="5034710"/>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F6A6439-F7F9-414E-9012-3D9AB6241956}"/>
              </a:ext>
            </a:extLst>
          </p:cNvPr>
          <p:cNvSpPr/>
          <p:nvPr/>
        </p:nvSpPr>
        <p:spPr>
          <a:xfrm>
            <a:off x="8017258"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0A504C6-52D2-E94E-91AF-F644C01C45C5}"/>
              </a:ext>
            </a:extLst>
          </p:cNvPr>
          <p:cNvSpPr/>
          <p:nvPr/>
        </p:nvSpPr>
        <p:spPr>
          <a:xfrm>
            <a:off x="8176252"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CF895D51-D95F-814A-ADE8-97F9195068E4}"/>
              </a:ext>
            </a:extLst>
          </p:cNvPr>
          <p:cNvSpPr/>
          <p:nvPr/>
        </p:nvSpPr>
        <p:spPr>
          <a:xfrm>
            <a:off x="8335247"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119A0E2-DC47-4649-9D81-FBF4C795CFF6}"/>
              </a:ext>
            </a:extLst>
          </p:cNvPr>
          <p:cNvSpPr/>
          <p:nvPr/>
        </p:nvSpPr>
        <p:spPr>
          <a:xfrm>
            <a:off x="8497863"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D0D07D8-0ACA-314F-881E-3CFB0EF4C358}"/>
              </a:ext>
            </a:extLst>
          </p:cNvPr>
          <p:cNvSpPr/>
          <p:nvPr/>
        </p:nvSpPr>
        <p:spPr>
          <a:xfrm>
            <a:off x="8017258"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054A152-A56D-0E43-BB33-71E78A701C8E}"/>
              </a:ext>
            </a:extLst>
          </p:cNvPr>
          <p:cNvSpPr/>
          <p:nvPr/>
        </p:nvSpPr>
        <p:spPr>
          <a:xfrm>
            <a:off x="8176252"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8176119-8D4A-DE4E-8C68-8CAAA8B18398}"/>
              </a:ext>
            </a:extLst>
          </p:cNvPr>
          <p:cNvSpPr/>
          <p:nvPr/>
        </p:nvSpPr>
        <p:spPr>
          <a:xfrm>
            <a:off x="8335247"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9932F9F-6F7D-6A47-968C-DB66332E838D}"/>
              </a:ext>
            </a:extLst>
          </p:cNvPr>
          <p:cNvSpPr/>
          <p:nvPr/>
        </p:nvSpPr>
        <p:spPr>
          <a:xfrm>
            <a:off x="8497863"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2E11B3AC-1EE5-1946-B68B-36ACB603E3E5}"/>
              </a:ext>
            </a:extLst>
          </p:cNvPr>
          <p:cNvSpPr/>
          <p:nvPr/>
        </p:nvSpPr>
        <p:spPr>
          <a:xfrm>
            <a:off x="7874613" y="4234793"/>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6391F4-FD86-B74F-A4DA-5054D53B43B7}"/>
              </a:ext>
            </a:extLst>
          </p:cNvPr>
          <p:cNvSpPr/>
          <p:nvPr/>
        </p:nvSpPr>
        <p:spPr>
          <a:xfrm>
            <a:off x="7929202"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06AD5F9-6DA9-A842-9CA3-AFBE0A5A3E62}"/>
              </a:ext>
            </a:extLst>
          </p:cNvPr>
          <p:cNvSpPr/>
          <p:nvPr/>
        </p:nvSpPr>
        <p:spPr>
          <a:xfrm>
            <a:off x="8088197"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6B6515-DFA6-2048-882E-1960D8DFC991}"/>
              </a:ext>
            </a:extLst>
          </p:cNvPr>
          <p:cNvSpPr/>
          <p:nvPr/>
        </p:nvSpPr>
        <p:spPr>
          <a:xfrm>
            <a:off x="8247191"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5BEB6C3-FDA3-E246-B862-E1F64843B627}"/>
              </a:ext>
            </a:extLst>
          </p:cNvPr>
          <p:cNvSpPr/>
          <p:nvPr/>
        </p:nvSpPr>
        <p:spPr>
          <a:xfrm>
            <a:off x="8409808"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10C4B33-6B8B-2F48-9FC9-9EE0644A0EBD}"/>
              </a:ext>
            </a:extLst>
          </p:cNvPr>
          <p:cNvSpPr/>
          <p:nvPr/>
        </p:nvSpPr>
        <p:spPr>
          <a:xfrm>
            <a:off x="8576380" y="4273136"/>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A3B88B2E-D90B-BA49-A90C-2AA440E8203D}"/>
              </a:ext>
            </a:extLst>
          </p:cNvPr>
          <p:cNvSpPr/>
          <p:nvPr/>
        </p:nvSpPr>
        <p:spPr>
          <a:xfrm>
            <a:off x="7961932" y="3448228"/>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BB0CBDF9-BA4F-1644-B6D4-78B72D8C7572}"/>
              </a:ext>
            </a:extLst>
          </p:cNvPr>
          <p:cNvSpPr/>
          <p:nvPr/>
        </p:nvSpPr>
        <p:spPr>
          <a:xfrm rot="16200000">
            <a:off x="8146602" y="3812708"/>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ight Arrow 195">
            <a:extLst>
              <a:ext uri="{FF2B5EF4-FFF2-40B4-BE49-F238E27FC236}">
                <a16:creationId xmlns:a16="http://schemas.microsoft.com/office/drawing/2014/main" id="{E85E8F82-4D15-3D46-85EB-D2F085608AFF}"/>
              </a:ext>
            </a:extLst>
          </p:cNvPr>
          <p:cNvSpPr/>
          <p:nvPr/>
        </p:nvSpPr>
        <p:spPr>
          <a:xfrm rot="16200000">
            <a:off x="8160522" y="4619687"/>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7" name="Content Placeholder 2">
                <a:extLst>
                  <a:ext uri="{FF2B5EF4-FFF2-40B4-BE49-F238E27FC236}">
                    <a16:creationId xmlns:a16="http://schemas.microsoft.com/office/drawing/2014/main" id="{6E365598-DF2A-4641-9CB6-8DCC75496109}"/>
                  </a:ext>
                </a:extLst>
              </p:cNvPr>
              <p:cNvSpPr txBox="1">
                <a:spLocks/>
              </p:cNvSpPr>
              <p:nvPr/>
            </p:nvSpPr>
            <p:spPr>
              <a:xfrm>
                <a:off x="7920774" y="4569600"/>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7" name="Content Placeholder 2">
                <a:extLst>
                  <a:ext uri="{FF2B5EF4-FFF2-40B4-BE49-F238E27FC236}">
                    <a16:creationId xmlns:a16="http://schemas.microsoft.com/office/drawing/2014/main" id="{6E365598-DF2A-4641-9CB6-8DCC75496109}"/>
                  </a:ext>
                </a:extLst>
              </p:cNvPr>
              <p:cNvSpPr txBox="1">
                <a:spLocks noRot="1" noChangeAspect="1" noMove="1" noResize="1" noEditPoints="1" noAdjustHandles="1" noChangeArrowheads="1" noChangeShapeType="1" noTextEdit="1"/>
              </p:cNvSpPr>
              <p:nvPr/>
            </p:nvSpPr>
            <p:spPr>
              <a:xfrm>
                <a:off x="7920774" y="4569600"/>
                <a:ext cx="452805" cy="3475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8" name="Content Placeholder 2">
                <a:extLst>
                  <a:ext uri="{FF2B5EF4-FFF2-40B4-BE49-F238E27FC236}">
                    <a16:creationId xmlns:a16="http://schemas.microsoft.com/office/drawing/2014/main" id="{DF4C2352-7089-E04E-8340-AC43EFD3FBF6}"/>
                  </a:ext>
                </a:extLst>
              </p:cNvPr>
              <p:cNvSpPr txBox="1">
                <a:spLocks/>
              </p:cNvSpPr>
              <p:nvPr/>
            </p:nvSpPr>
            <p:spPr>
              <a:xfrm>
                <a:off x="7936513" y="3781849"/>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8" name="Content Placeholder 2">
                <a:extLst>
                  <a:ext uri="{FF2B5EF4-FFF2-40B4-BE49-F238E27FC236}">
                    <a16:creationId xmlns:a16="http://schemas.microsoft.com/office/drawing/2014/main" id="{DF4C2352-7089-E04E-8340-AC43EFD3FBF6}"/>
                  </a:ext>
                </a:extLst>
              </p:cNvPr>
              <p:cNvSpPr txBox="1">
                <a:spLocks noRot="1" noChangeAspect="1" noMove="1" noResize="1" noEditPoints="1" noAdjustHandles="1" noChangeArrowheads="1" noChangeShapeType="1" noTextEdit="1"/>
              </p:cNvSpPr>
              <p:nvPr/>
            </p:nvSpPr>
            <p:spPr>
              <a:xfrm>
                <a:off x="7936513" y="3781849"/>
                <a:ext cx="452805" cy="347590"/>
              </a:xfrm>
              <a:prstGeom prst="rect">
                <a:avLst/>
              </a:prstGeom>
              <a:blipFill>
                <a:blip r:embed="rId6"/>
                <a:stretch>
                  <a:fillRect/>
                </a:stretch>
              </a:blipFill>
            </p:spPr>
            <p:txBody>
              <a:bodyPr/>
              <a:lstStyle/>
              <a:p>
                <a:r>
                  <a:rPr lang="en-US">
                    <a:noFill/>
                  </a:rPr>
                  <a:t> </a:t>
                </a:r>
              </a:p>
            </p:txBody>
          </p:sp>
        </mc:Fallback>
      </mc:AlternateContent>
      <p:sp>
        <p:nvSpPr>
          <p:cNvPr id="199" name="Rounded Rectangle 198">
            <a:extLst>
              <a:ext uri="{FF2B5EF4-FFF2-40B4-BE49-F238E27FC236}">
                <a16:creationId xmlns:a16="http://schemas.microsoft.com/office/drawing/2014/main" id="{BADB734C-26D1-BF4C-B070-43853B998342}"/>
              </a:ext>
            </a:extLst>
          </p:cNvPr>
          <p:cNvSpPr/>
          <p:nvPr/>
        </p:nvSpPr>
        <p:spPr>
          <a:xfrm>
            <a:off x="9418800" y="5046042"/>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51D495A-900A-1644-A954-3EE31D400859}"/>
              </a:ext>
            </a:extLst>
          </p:cNvPr>
          <p:cNvSpPr/>
          <p:nvPr/>
        </p:nvSpPr>
        <p:spPr>
          <a:xfrm>
            <a:off x="9486451"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5E8C41CF-60D7-314E-AA4E-FED4331C4274}"/>
              </a:ext>
            </a:extLst>
          </p:cNvPr>
          <p:cNvSpPr/>
          <p:nvPr/>
        </p:nvSpPr>
        <p:spPr>
          <a:xfrm>
            <a:off x="9645446"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B8D3CA-9318-2146-B841-96B108D5ADB8}"/>
              </a:ext>
            </a:extLst>
          </p:cNvPr>
          <p:cNvSpPr/>
          <p:nvPr/>
        </p:nvSpPr>
        <p:spPr>
          <a:xfrm>
            <a:off x="9804440"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051389FD-5860-AA48-8082-A8B315FD2B3F}"/>
              </a:ext>
            </a:extLst>
          </p:cNvPr>
          <p:cNvSpPr/>
          <p:nvPr/>
        </p:nvSpPr>
        <p:spPr>
          <a:xfrm>
            <a:off x="9967057"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5B39B74-78E0-A14D-B2ED-5E3F3F20F011}"/>
              </a:ext>
            </a:extLst>
          </p:cNvPr>
          <p:cNvSpPr/>
          <p:nvPr/>
        </p:nvSpPr>
        <p:spPr>
          <a:xfrm>
            <a:off x="9486451"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3710E1A-CC22-914B-9A47-4228AAC17D10}"/>
              </a:ext>
            </a:extLst>
          </p:cNvPr>
          <p:cNvSpPr/>
          <p:nvPr/>
        </p:nvSpPr>
        <p:spPr>
          <a:xfrm>
            <a:off x="9645446"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048B058-06BC-0046-AC7E-520D92DD0E9E}"/>
              </a:ext>
            </a:extLst>
          </p:cNvPr>
          <p:cNvSpPr/>
          <p:nvPr/>
        </p:nvSpPr>
        <p:spPr>
          <a:xfrm>
            <a:off x="9804440"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7A49458-5D7E-4040-AE42-3668555E9F34}"/>
              </a:ext>
            </a:extLst>
          </p:cNvPr>
          <p:cNvSpPr/>
          <p:nvPr/>
        </p:nvSpPr>
        <p:spPr>
          <a:xfrm>
            <a:off x="9967057"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a:extLst>
              <a:ext uri="{FF2B5EF4-FFF2-40B4-BE49-F238E27FC236}">
                <a16:creationId xmlns:a16="http://schemas.microsoft.com/office/drawing/2014/main" id="{9697C310-E194-9A4A-BFF8-5907433570B7}"/>
              </a:ext>
            </a:extLst>
          </p:cNvPr>
          <p:cNvSpPr/>
          <p:nvPr/>
        </p:nvSpPr>
        <p:spPr>
          <a:xfrm>
            <a:off x="9343807" y="4246125"/>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C30C8DD-C21B-3B4F-B850-FB703F1F1A58}"/>
              </a:ext>
            </a:extLst>
          </p:cNvPr>
          <p:cNvSpPr/>
          <p:nvPr/>
        </p:nvSpPr>
        <p:spPr>
          <a:xfrm>
            <a:off x="9398396"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8F8B2D5-88E4-D04A-9DFD-AD87CBFAF9FC}"/>
              </a:ext>
            </a:extLst>
          </p:cNvPr>
          <p:cNvSpPr/>
          <p:nvPr/>
        </p:nvSpPr>
        <p:spPr>
          <a:xfrm>
            <a:off x="9557390"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F94B53F-38ED-3746-9305-6B91B48486E6}"/>
              </a:ext>
            </a:extLst>
          </p:cNvPr>
          <p:cNvSpPr/>
          <p:nvPr/>
        </p:nvSpPr>
        <p:spPr>
          <a:xfrm>
            <a:off x="9716385"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746B5F4-C80C-544B-99C9-5678E559E789}"/>
              </a:ext>
            </a:extLst>
          </p:cNvPr>
          <p:cNvSpPr/>
          <p:nvPr/>
        </p:nvSpPr>
        <p:spPr>
          <a:xfrm>
            <a:off x="9879001"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992F1AC-6E7E-464C-BF53-4150D0FD7958}"/>
              </a:ext>
            </a:extLst>
          </p:cNvPr>
          <p:cNvSpPr/>
          <p:nvPr/>
        </p:nvSpPr>
        <p:spPr>
          <a:xfrm>
            <a:off x="10045574" y="4284468"/>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a:extLst>
              <a:ext uri="{FF2B5EF4-FFF2-40B4-BE49-F238E27FC236}">
                <a16:creationId xmlns:a16="http://schemas.microsoft.com/office/drawing/2014/main" id="{E59071B2-E913-1748-A782-A56ED061BA46}"/>
              </a:ext>
            </a:extLst>
          </p:cNvPr>
          <p:cNvSpPr/>
          <p:nvPr/>
        </p:nvSpPr>
        <p:spPr>
          <a:xfrm>
            <a:off x="9431125" y="3459561"/>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FDA37A7C-65A0-DD47-A421-4219EDB2B9A9}"/>
              </a:ext>
            </a:extLst>
          </p:cNvPr>
          <p:cNvSpPr/>
          <p:nvPr/>
        </p:nvSpPr>
        <p:spPr>
          <a:xfrm rot="16200000">
            <a:off x="9615796" y="382404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ight Arrow 215">
            <a:extLst>
              <a:ext uri="{FF2B5EF4-FFF2-40B4-BE49-F238E27FC236}">
                <a16:creationId xmlns:a16="http://schemas.microsoft.com/office/drawing/2014/main" id="{EFE816F0-29C7-E944-99AF-EC281D7C7766}"/>
              </a:ext>
            </a:extLst>
          </p:cNvPr>
          <p:cNvSpPr/>
          <p:nvPr/>
        </p:nvSpPr>
        <p:spPr>
          <a:xfrm rot="16200000">
            <a:off x="9629716" y="4631019"/>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7" name="Content Placeholder 2">
                <a:extLst>
                  <a:ext uri="{FF2B5EF4-FFF2-40B4-BE49-F238E27FC236}">
                    <a16:creationId xmlns:a16="http://schemas.microsoft.com/office/drawing/2014/main" id="{F84736C2-73DC-BB47-B902-4F3E6C567AB5}"/>
                  </a:ext>
                </a:extLst>
              </p:cNvPr>
              <p:cNvSpPr txBox="1">
                <a:spLocks/>
              </p:cNvSpPr>
              <p:nvPr/>
            </p:nvSpPr>
            <p:spPr>
              <a:xfrm>
                <a:off x="9388220" y="459481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17" name="Content Placeholder 2">
                <a:extLst>
                  <a:ext uri="{FF2B5EF4-FFF2-40B4-BE49-F238E27FC236}">
                    <a16:creationId xmlns:a16="http://schemas.microsoft.com/office/drawing/2014/main" id="{F84736C2-73DC-BB47-B902-4F3E6C567AB5}"/>
                  </a:ext>
                </a:extLst>
              </p:cNvPr>
              <p:cNvSpPr txBox="1">
                <a:spLocks noRot="1" noChangeAspect="1" noMove="1" noResize="1" noEditPoints="1" noAdjustHandles="1" noChangeArrowheads="1" noChangeShapeType="1" noTextEdit="1"/>
              </p:cNvSpPr>
              <p:nvPr/>
            </p:nvSpPr>
            <p:spPr>
              <a:xfrm>
                <a:off x="9388220" y="4594811"/>
                <a:ext cx="452805" cy="3475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8" name="Content Placeholder 2">
                <a:extLst>
                  <a:ext uri="{FF2B5EF4-FFF2-40B4-BE49-F238E27FC236}">
                    <a16:creationId xmlns:a16="http://schemas.microsoft.com/office/drawing/2014/main" id="{FBB0318A-8875-6D40-8F17-412BFDB48827}"/>
                  </a:ext>
                </a:extLst>
              </p:cNvPr>
              <p:cNvSpPr txBox="1">
                <a:spLocks/>
              </p:cNvSpPr>
              <p:nvPr/>
            </p:nvSpPr>
            <p:spPr>
              <a:xfrm>
                <a:off x="9406900" y="379276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18" name="Content Placeholder 2">
                <a:extLst>
                  <a:ext uri="{FF2B5EF4-FFF2-40B4-BE49-F238E27FC236}">
                    <a16:creationId xmlns:a16="http://schemas.microsoft.com/office/drawing/2014/main" id="{FBB0318A-8875-6D40-8F17-412BFDB48827}"/>
                  </a:ext>
                </a:extLst>
              </p:cNvPr>
              <p:cNvSpPr txBox="1">
                <a:spLocks noRot="1" noChangeAspect="1" noMove="1" noResize="1" noEditPoints="1" noAdjustHandles="1" noChangeArrowheads="1" noChangeShapeType="1" noTextEdit="1"/>
              </p:cNvSpPr>
              <p:nvPr/>
            </p:nvSpPr>
            <p:spPr>
              <a:xfrm>
                <a:off x="9406900" y="3792761"/>
                <a:ext cx="452805" cy="347590"/>
              </a:xfrm>
              <a:prstGeom prst="rect">
                <a:avLst/>
              </a:prstGeom>
              <a:blipFill>
                <a:blip r:embed="rId8"/>
                <a:stretch>
                  <a:fillRect/>
                </a:stretch>
              </a:blipFill>
            </p:spPr>
            <p:txBody>
              <a:bodyPr/>
              <a:lstStyle/>
              <a:p>
                <a:r>
                  <a:rPr lang="en-US">
                    <a:noFill/>
                  </a:rPr>
                  <a:t> </a:t>
                </a:r>
              </a:p>
            </p:txBody>
          </p:sp>
        </mc:Fallback>
      </mc:AlternateContent>
      <p:sp>
        <p:nvSpPr>
          <p:cNvPr id="219" name="Rounded Rectangle 218">
            <a:extLst>
              <a:ext uri="{FF2B5EF4-FFF2-40B4-BE49-F238E27FC236}">
                <a16:creationId xmlns:a16="http://schemas.microsoft.com/office/drawing/2014/main" id="{D8129318-3903-C641-9C55-C87E84B2761A}"/>
              </a:ext>
            </a:extLst>
          </p:cNvPr>
          <p:cNvSpPr/>
          <p:nvPr/>
        </p:nvSpPr>
        <p:spPr>
          <a:xfrm>
            <a:off x="10904420" y="5052242"/>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C666992-EE0A-474F-9851-8B8DDE2E1950}"/>
              </a:ext>
            </a:extLst>
          </p:cNvPr>
          <p:cNvSpPr/>
          <p:nvPr/>
        </p:nvSpPr>
        <p:spPr>
          <a:xfrm>
            <a:off x="10972071"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9F5714C-3238-9745-A73D-C831761E48ED}"/>
              </a:ext>
            </a:extLst>
          </p:cNvPr>
          <p:cNvSpPr/>
          <p:nvPr/>
        </p:nvSpPr>
        <p:spPr>
          <a:xfrm>
            <a:off x="11131065"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E8EA4D5-F121-2D4F-8A60-50AAE728AE52}"/>
              </a:ext>
            </a:extLst>
          </p:cNvPr>
          <p:cNvSpPr/>
          <p:nvPr/>
        </p:nvSpPr>
        <p:spPr>
          <a:xfrm>
            <a:off x="11290060"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B0E52C45-590C-0C4C-AE93-8CFE7AF89EBC}"/>
              </a:ext>
            </a:extLst>
          </p:cNvPr>
          <p:cNvSpPr/>
          <p:nvPr/>
        </p:nvSpPr>
        <p:spPr>
          <a:xfrm>
            <a:off x="11452676"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CFEBDE3C-FDF1-2A4D-92C5-D9B17AE7F004}"/>
              </a:ext>
            </a:extLst>
          </p:cNvPr>
          <p:cNvSpPr/>
          <p:nvPr/>
        </p:nvSpPr>
        <p:spPr>
          <a:xfrm>
            <a:off x="10958016"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84C52803-6EBF-D04D-9A3D-3E08F82E374E}"/>
              </a:ext>
            </a:extLst>
          </p:cNvPr>
          <p:cNvSpPr/>
          <p:nvPr/>
        </p:nvSpPr>
        <p:spPr>
          <a:xfrm>
            <a:off x="11117010"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018785-1E1A-EF46-B8DD-2C4F4C8F23D4}"/>
              </a:ext>
            </a:extLst>
          </p:cNvPr>
          <p:cNvSpPr/>
          <p:nvPr/>
        </p:nvSpPr>
        <p:spPr>
          <a:xfrm>
            <a:off x="11276005"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72E483FE-B59C-5B42-B326-7972DEFFA5E2}"/>
              </a:ext>
            </a:extLst>
          </p:cNvPr>
          <p:cNvSpPr/>
          <p:nvPr/>
        </p:nvSpPr>
        <p:spPr>
          <a:xfrm>
            <a:off x="11438621"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a:extLst>
              <a:ext uri="{FF2B5EF4-FFF2-40B4-BE49-F238E27FC236}">
                <a16:creationId xmlns:a16="http://schemas.microsoft.com/office/drawing/2014/main" id="{7C37CE1F-3231-2445-BE09-B3DBF274548B}"/>
              </a:ext>
            </a:extLst>
          </p:cNvPr>
          <p:cNvSpPr/>
          <p:nvPr/>
        </p:nvSpPr>
        <p:spPr>
          <a:xfrm>
            <a:off x="10829427" y="4252325"/>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DCA9D2A-C3E5-EB4D-8853-A11725C0A16A}"/>
              </a:ext>
            </a:extLst>
          </p:cNvPr>
          <p:cNvSpPr/>
          <p:nvPr/>
        </p:nvSpPr>
        <p:spPr>
          <a:xfrm>
            <a:off x="10884015"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7366A52-F09F-D149-9CFC-8C8FA5CAFEF1}"/>
              </a:ext>
            </a:extLst>
          </p:cNvPr>
          <p:cNvSpPr/>
          <p:nvPr/>
        </p:nvSpPr>
        <p:spPr>
          <a:xfrm>
            <a:off x="11043010"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521E6CE-078D-DA44-B266-8D313AE2C87C}"/>
              </a:ext>
            </a:extLst>
          </p:cNvPr>
          <p:cNvSpPr/>
          <p:nvPr/>
        </p:nvSpPr>
        <p:spPr>
          <a:xfrm>
            <a:off x="11202004"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514A46A0-4AC9-7540-9B7F-801A1752CC95}"/>
              </a:ext>
            </a:extLst>
          </p:cNvPr>
          <p:cNvSpPr/>
          <p:nvPr/>
        </p:nvSpPr>
        <p:spPr>
          <a:xfrm>
            <a:off x="11364621"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1F638708-F429-1B41-9FA6-6B595BC8B147}"/>
              </a:ext>
            </a:extLst>
          </p:cNvPr>
          <p:cNvSpPr/>
          <p:nvPr/>
        </p:nvSpPr>
        <p:spPr>
          <a:xfrm>
            <a:off x="11531193" y="4290667"/>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D6451427-6CFB-C14B-BC6F-5F9C1A68B217}"/>
              </a:ext>
            </a:extLst>
          </p:cNvPr>
          <p:cNvSpPr/>
          <p:nvPr/>
        </p:nvSpPr>
        <p:spPr>
          <a:xfrm>
            <a:off x="10902690" y="3428521"/>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ight Arrow 234">
            <a:extLst>
              <a:ext uri="{FF2B5EF4-FFF2-40B4-BE49-F238E27FC236}">
                <a16:creationId xmlns:a16="http://schemas.microsoft.com/office/drawing/2014/main" id="{4C2C1A39-1E06-F943-94C9-370844E74F6C}"/>
              </a:ext>
            </a:extLst>
          </p:cNvPr>
          <p:cNvSpPr/>
          <p:nvPr/>
        </p:nvSpPr>
        <p:spPr>
          <a:xfrm rot="16200000">
            <a:off x="11101415" y="383024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Arrow 235">
            <a:extLst>
              <a:ext uri="{FF2B5EF4-FFF2-40B4-BE49-F238E27FC236}">
                <a16:creationId xmlns:a16="http://schemas.microsoft.com/office/drawing/2014/main" id="{D90E792D-B7FA-354F-96A1-25A694D01F74}"/>
              </a:ext>
            </a:extLst>
          </p:cNvPr>
          <p:cNvSpPr/>
          <p:nvPr/>
        </p:nvSpPr>
        <p:spPr>
          <a:xfrm rot="16200000">
            <a:off x="11115335" y="4637219"/>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7" name="Content Placeholder 2">
                <a:extLst>
                  <a:ext uri="{FF2B5EF4-FFF2-40B4-BE49-F238E27FC236}">
                    <a16:creationId xmlns:a16="http://schemas.microsoft.com/office/drawing/2014/main" id="{36062201-79DE-1342-B400-061D254492EB}"/>
                  </a:ext>
                </a:extLst>
              </p:cNvPr>
              <p:cNvSpPr txBox="1">
                <a:spLocks/>
              </p:cNvSpPr>
              <p:nvPr/>
            </p:nvSpPr>
            <p:spPr>
              <a:xfrm>
                <a:off x="10861531" y="4601133"/>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37" name="Content Placeholder 2">
                <a:extLst>
                  <a:ext uri="{FF2B5EF4-FFF2-40B4-BE49-F238E27FC236}">
                    <a16:creationId xmlns:a16="http://schemas.microsoft.com/office/drawing/2014/main" id="{36062201-79DE-1342-B400-061D254492EB}"/>
                  </a:ext>
                </a:extLst>
              </p:cNvPr>
              <p:cNvSpPr txBox="1">
                <a:spLocks noRot="1" noChangeAspect="1" noMove="1" noResize="1" noEditPoints="1" noAdjustHandles="1" noChangeArrowheads="1" noChangeShapeType="1" noTextEdit="1"/>
              </p:cNvSpPr>
              <p:nvPr/>
            </p:nvSpPr>
            <p:spPr>
              <a:xfrm>
                <a:off x="10861531" y="4601133"/>
                <a:ext cx="452805" cy="34759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8" name="Content Placeholder 2">
                <a:extLst>
                  <a:ext uri="{FF2B5EF4-FFF2-40B4-BE49-F238E27FC236}">
                    <a16:creationId xmlns:a16="http://schemas.microsoft.com/office/drawing/2014/main" id="{2B1FDACF-0E5A-D24F-9BA8-2895E424DB0F}"/>
                  </a:ext>
                </a:extLst>
              </p:cNvPr>
              <p:cNvSpPr txBox="1">
                <a:spLocks/>
              </p:cNvSpPr>
              <p:nvPr/>
            </p:nvSpPr>
            <p:spPr>
              <a:xfrm>
                <a:off x="10864225" y="379938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38" name="Content Placeholder 2">
                <a:extLst>
                  <a:ext uri="{FF2B5EF4-FFF2-40B4-BE49-F238E27FC236}">
                    <a16:creationId xmlns:a16="http://schemas.microsoft.com/office/drawing/2014/main" id="{2B1FDACF-0E5A-D24F-9BA8-2895E424DB0F}"/>
                  </a:ext>
                </a:extLst>
              </p:cNvPr>
              <p:cNvSpPr txBox="1">
                <a:spLocks noRot="1" noChangeAspect="1" noMove="1" noResize="1" noEditPoints="1" noAdjustHandles="1" noChangeArrowheads="1" noChangeShapeType="1" noTextEdit="1"/>
              </p:cNvSpPr>
              <p:nvPr/>
            </p:nvSpPr>
            <p:spPr>
              <a:xfrm>
                <a:off x="10864225" y="3799381"/>
                <a:ext cx="452805" cy="347590"/>
              </a:xfrm>
              <a:prstGeom prst="rect">
                <a:avLst/>
              </a:prstGeom>
              <a:blipFill>
                <a:blip r:embed="rId10"/>
                <a:stretch>
                  <a:fillRect/>
                </a:stretch>
              </a:blipFill>
            </p:spPr>
            <p:txBody>
              <a:bodyPr/>
              <a:lstStyle/>
              <a:p>
                <a:r>
                  <a:rPr lang="en-US">
                    <a:noFill/>
                  </a:rPr>
                  <a:t> </a:t>
                </a:r>
              </a:p>
            </p:txBody>
          </p:sp>
        </mc:Fallback>
      </mc:AlternateContent>
      <p:sp>
        <p:nvSpPr>
          <p:cNvPr id="239" name="Right Arrow 238">
            <a:extLst>
              <a:ext uri="{FF2B5EF4-FFF2-40B4-BE49-F238E27FC236}">
                <a16:creationId xmlns:a16="http://schemas.microsoft.com/office/drawing/2014/main" id="{2AF5D905-48A2-324A-9432-9FB306A771E1}"/>
              </a:ext>
            </a:extLst>
          </p:cNvPr>
          <p:cNvSpPr/>
          <p:nvPr/>
        </p:nvSpPr>
        <p:spPr>
          <a:xfrm>
            <a:off x="7438139" y="4209190"/>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0" name="Content Placeholder 2">
                <a:extLst>
                  <a:ext uri="{FF2B5EF4-FFF2-40B4-BE49-F238E27FC236}">
                    <a16:creationId xmlns:a16="http://schemas.microsoft.com/office/drawing/2014/main" id="{C8C2ECDE-9346-A04C-85EC-9B60B929C106}"/>
                  </a:ext>
                </a:extLst>
              </p:cNvPr>
              <p:cNvSpPr txBox="1">
                <a:spLocks/>
              </p:cNvSpPr>
              <p:nvPr/>
            </p:nvSpPr>
            <p:spPr>
              <a:xfrm>
                <a:off x="7351694" y="3891277"/>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0" name="Content Placeholder 2">
                <a:extLst>
                  <a:ext uri="{FF2B5EF4-FFF2-40B4-BE49-F238E27FC236}">
                    <a16:creationId xmlns:a16="http://schemas.microsoft.com/office/drawing/2014/main" id="{C8C2ECDE-9346-A04C-85EC-9B60B929C106}"/>
                  </a:ext>
                </a:extLst>
              </p:cNvPr>
              <p:cNvSpPr txBox="1">
                <a:spLocks noRot="1" noChangeAspect="1" noMove="1" noResize="1" noEditPoints="1" noAdjustHandles="1" noChangeArrowheads="1" noChangeShapeType="1" noTextEdit="1"/>
              </p:cNvSpPr>
              <p:nvPr/>
            </p:nvSpPr>
            <p:spPr>
              <a:xfrm>
                <a:off x="7351694" y="3891277"/>
                <a:ext cx="452805" cy="347590"/>
              </a:xfrm>
              <a:prstGeom prst="rect">
                <a:avLst/>
              </a:prstGeom>
              <a:blipFill>
                <a:blip r:embed="rId11"/>
                <a:stretch>
                  <a:fillRect/>
                </a:stretch>
              </a:blipFill>
            </p:spPr>
            <p:txBody>
              <a:bodyPr/>
              <a:lstStyle/>
              <a:p>
                <a:r>
                  <a:rPr lang="en-US">
                    <a:noFill/>
                  </a:rPr>
                  <a:t> </a:t>
                </a:r>
              </a:p>
            </p:txBody>
          </p:sp>
        </mc:Fallback>
      </mc:AlternateContent>
      <p:sp>
        <p:nvSpPr>
          <p:cNvPr id="241" name="Right Arrow 240">
            <a:extLst>
              <a:ext uri="{FF2B5EF4-FFF2-40B4-BE49-F238E27FC236}">
                <a16:creationId xmlns:a16="http://schemas.microsoft.com/office/drawing/2014/main" id="{4626BC24-5F20-EE41-B1C6-E88A0F9804DC}"/>
              </a:ext>
            </a:extLst>
          </p:cNvPr>
          <p:cNvSpPr/>
          <p:nvPr/>
        </p:nvSpPr>
        <p:spPr>
          <a:xfrm>
            <a:off x="8857622" y="4237629"/>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2" name="Content Placeholder 2">
                <a:extLst>
                  <a:ext uri="{FF2B5EF4-FFF2-40B4-BE49-F238E27FC236}">
                    <a16:creationId xmlns:a16="http://schemas.microsoft.com/office/drawing/2014/main" id="{6418F62F-187A-E349-AE9A-6E33A2819DCD}"/>
                  </a:ext>
                </a:extLst>
              </p:cNvPr>
              <p:cNvSpPr txBox="1">
                <a:spLocks/>
              </p:cNvSpPr>
              <p:nvPr/>
            </p:nvSpPr>
            <p:spPr>
              <a:xfrm>
                <a:off x="8771176" y="3919716"/>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2" name="Content Placeholder 2">
                <a:extLst>
                  <a:ext uri="{FF2B5EF4-FFF2-40B4-BE49-F238E27FC236}">
                    <a16:creationId xmlns:a16="http://schemas.microsoft.com/office/drawing/2014/main" id="{6418F62F-187A-E349-AE9A-6E33A2819DCD}"/>
                  </a:ext>
                </a:extLst>
              </p:cNvPr>
              <p:cNvSpPr txBox="1">
                <a:spLocks noRot="1" noChangeAspect="1" noMove="1" noResize="1" noEditPoints="1" noAdjustHandles="1" noChangeArrowheads="1" noChangeShapeType="1" noTextEdit="1"/>
              </p:cNvSpPr>
              <p:nvPr/>
            </p:nvSpPr>
            <p:spPr>
              <a:xfrm>
                <a:off x="8771176" y="3919716"/>
                <a:ext cx="452805" cy="347590"/>
              </a:xfrm>
              <a:prstGeom prst="rect">
                <a:avLst/>
              </a:prstGeom>
              <a:blipFill>
                <a:blip r:embed="rId12"/>
                <a:stretch>
                  <a:fillRect/>
                </a:stretch>
              </a:blipFill>
            </p:spPr>
            <p:txBody>
              <a:bodyPr/>
              <a:lstStyle/>
              <a:p>
                <a:r>
                  <a:rPr lang="en-US">
                    <a:noFill/>
                  </a:rPr>
                  <a:t> </a:t>
                </a:r>
              </a:p>
            </p:txBody>
          </p:sp>
        </mc:Fallback>
      </mc:AlternateContent>
      <p:sp>
        <p:nvSpPr>
          <p:cNvPr id="243" name="Right Arrow 242">
            <a:extLst>
              <a:ext uri="{FF2B5EF4-FFF2-40B4-BE49-F238E27FC236}">
                <a16:creationId xmlns:a16="http://schemas.microsoft.com/office/drawing/2014/main" id="{010049EC-23AA-CB4E-9D5E-A71536C6B83F}"/>
              </a:ext>
            </a:extLst>
          </p:cNvPr>
          <p:cNvSpPr/>
          <p:nvPr/>
        </p:nvSpPr>
        <p:spPr>
          <a:xfrm>
            <a:off x="10334564" y="4252325"/>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4" name="Content Placeholder 2">
                <a:extLst>
                  <a:ext uri="{FF2B5EF4-FFF2-40B4-BE49-F238E27FC236}">
                    <a16:creationId xmlns:a16="http://schemas.microsoft.com/office/drawing/2014/main" id="{CD5F2B67-CCAB-7048-935B-62EB18E722A9}"/>
                  </a:ext>
                </a:extLst>
              </p:cNvPr>
              <p:cNvSpPr txBox="1">
                <a:spLocks/>
              </p:cNvSpPr>
              <p:nvPr/>
            </p:nvSpPr>
            <p:spPr>
              <a:xfrm>
                <a:off x="10248118" y="3934412"/>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4" name="Content Placeholder 2">
                <a:extLst>
                  <a:ext uri="{FF2B5EF4-FFF2-40B4-BE49-F238E27FC236}">
                    <a16:creationId xmlns:a16="http://schemas.microsoft.com/office/drawing/2014/main" id="{CD5F2B67-CCAB-7048-935B-62EB18E722A9}"/>
                  </a:ext>
                </a:extLst>
              </p:cNvPr>
              <p:cNvSpPr txBox="1">
                <a:spLocks noRot="1" noChangeAspect="1" noMove="1" noResize="1" noEditPoints="1" noAdjustHandles="1" noChangeArrowheads="1" noChangeShapeType="1" noTextEdit="1"/>
              </p:cNvSpPr>
              <p:nvPr/>
            </p:nvSpPr>
            <p:spPr>
              <a:xfrm>
                <a:off x="10248118" y="3934412"/>
                <a:ext cx="452805" cy="347590"/>
              </a:xfrm>
              <a:prstGeom prst="rect">
                <a:avLst/>
              </a:prstGeom>
              <a:blipFill>
                <a:blip r:embed="rId13"/>
                <a:stretch>
                  <a:fillRect/>
                </a:stretch>
              </a:blipFill>
            </p:spPr>
            <p:txBody>
              <a:bodyPr/>
              <a:lstStyle/>
              <a:p>
                <a:r>
                  <a:rPr lang="en-US">
                    <a:noFill/>
                  </a:rPr>
                  <a:t> </a:t>
                </a:r>
              </a:p>
            </p:txBody>
          </p:sp>
        </mc:Fallback>
      </mc:AlternateContent>
      <p:sp>
        <p:nvSpPr>
          <p:cNvPr id="253" name="Content Placeholder 2">
            <a:extLst>
              <a:ext uri="{FF2B5EF4-FFF2-40B4-BE49-F238E27FC236}">
                <a16:creationId xmlns:a16="http://schemas.microsoft.com/office/drawing/2014/main" id="{8B579D0D-7098-0E47-8BA5-068E373EB884}"/>
              </a:ext>
            </a:extLst>
          </p:cNvPr>
          <p:cNvSpPr txBox="1">
            <a:spLocks/>
          </p:cNvSpPr>
          <p:nvPr/>
        </p:nvSpPr>
        <p:spPr>
          <a:xfrm>
            <a:off x="6484068" y="5300472"/>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she</a:t>
            </a:r>
            <a:endParaRPr lang="en-US" sz="1600" dirty="0">
              <a:solidFill>
                <a:srgbClr val="C00000"/>
              </a:solidFill>
              <a:latin typeface="Avenir Black" panose="02000503020000020003" pitchFamily="2" charset="0"/>
            </a:endParaRPr>
          </a:p>
        </p:txBody>
      </p:sp>
      <p:sp>
        <p:nvSpPr>
          <p:cNvPr id="254" name="Content Placeholder 2">
            <a:extLst>
              <a:ext uri="{FF2B5EF4-FFF2-40B4-BE49-F238E27FC236}">
                <a16:creationId xmlns:a16="http://schemas.microsoft.com/office/drawing/2014/main" id="{A327A32E-C038-8947-A982-33FBC0E06958}"/>
              </a:ext>
            </a:extLst>
          </p:cNvPr>
          <p:cNvSpPr txBox="1">
            <a:spLocks/>
          </p:cNvSpPr>
          <p:nvPr/>
        </p:nvSpPr>
        <p:spPr>
          <a:xfrm>
            <a:off x="7890264" y="532617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easily</a:t>
            </a:r>
            <a:endParaRPr lang="en-US" sz="1600" dirty="0">
              <a:solidFill>
                <a:srgbClr val="C00000"/>
              </a:solidFill>
              <a:latin typeface="Avenir Black" panose="02000503020000020003" pitchFamily="2" charset="0"/>
            </a:endParaRPr>
          </a:p>
        </p:txBody>
      </p:sp>
      <p:sp>
        <p:nvSpPr>
          <p:cNvPr id="255" name="Content Placeholder 2">
            <a:extLst>
              <a:ext uri="{FF2B5EF4-FFF2-40B4-BE49-F238E27FC236}">
                <a16:creationId xmlns:a16="http://schemas.microsoft.com/office/drawing/2014/main" id="{D4134460-DA63-FA44-8D7B-23D65A0C030B}"/>
              </a:ext>
            </a:extLst>
          </p:cNvPr>
          <p:cNvSpPr txBox="1">
            <a:spLocks/>
          </p:cNvSpPr>
          <p:nvPr/>
        </p:nvSpPr>
        <p:spPr>
          <a:xfrm>
            <a:off x="9383745" y="5339219"/>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256" name="Content Placeholder 2">
            <a:extLst>
              <a:ext uri="{FF2B5EF4-FFF2-40B4-BE49-F238E27FC236}">
                <a16:creationId xmlns:a16="http://schemas.microsoft.com/office/drawing/2014/main" id="{8169C962-38F8-C94E-9D7E-B1E709192B19}"/>
              </a:ext>
            </a:extLst>
          </p:cNvPr>
          <p:cNvSpPr txBox="1">
            <a:spLocks/>
          </p:cNvSpPr>
          <p:nvPr/>
        </p:nvSpPr>
        <p:spPr>
          <a:xfrm>
            <a:off x="10885300" y="532617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the</a:t>
            </a:r>
            <a:endParaRPr lang="en-US" sz="1600" dirty="0">
              <a:solidFill>
                <a:srgbClr val="C00000"/>
              </a:solidFill>
              <a:latin typeface="Avenir Black" panose="02000503020000020003" pitchFamily="2" charset="0"/>
            </a:endParaRPr>
          </a:p>
        </p:txBody>
      </p:sp>
      <p:sp>
        <p:nvSpPr>
          <p:cNvPr id="258" name="Content Placeholder 2">
            <a:extLst>
              <a:ext uri="{FF2B5EF4-FFF2-40B4-BE49-F238E27FC236}">
                <a16:creationId xmlns:a16="http://schemas.microsoft.com/office/drawing/2014/main" id="{7DAD1197-C7AC-DD4C-82B1-83890658381F}"/>
              </a:ext>
            </a:extLst>
          </p:cNvPr>
          <p:cNvSpPr txBox="1">
            <a:spLocks/>
          </p:cNvSpPr>
          <p:nvPr/>
        </p:nvSpPr>
        <p:spPr>
          <a:xfrm>
            <a:off x="6491254" y="3094936"/>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259" name="Content Placeholder 2">
            <a:extLst>
              <a:ext uri="{FF2B5EF4-FFF2-40B4-BE49-F238E27FC236}">
                <a16:creationId xmlns:a16="http://schemas.microsoft.com/office/drawing/2014/main" id="{9FEE24EA-4BA1-CA45-9935-B8D1D120B80D}"/>
              </a:ext>
            </a:extLst>
          </p:cNvPr>
          <p:cNvSpPr txBox="1">
            <a:spLocks/>
          </p:cNvSpPr>
          <p:nvPr/>
        </p:nvSpPr>
        <p:spPr>
          <a:xfrm>
            <a:off x="9364516" y="308055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260" name="Content Placeholder 2">
            <a:extLst>
              <a:ext uri="{FF2B5EF4-FFF2-40B4-BE49-F238E27FC236}">
                <a16:creationId xmlns:a16="http://schemas.microsoft.com/office/drawing/2014/main" id="{C0B7CF5E-41E0-FA4E-8A16-0AE09E62330A}"/>
              </a:ext>
            </a:extLst>
          </p:cNvPr>
          <p:cNvSpPr txBox="1">
            <a:spLocks/>
          </p:cNvSpPr>
          <p:nvPr/>
        </p:nvSpPr>
        <p:spPr>
          <a:xfrm>
            <a:off x="7890393" y="310572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passed</a:t>
            </a:r>
            <a:endParaRPr lang="en-US" sz="1600" dirty="0">
              <a:solidFill>
                <a:srgbClr val="7030A0"/>
              </a:solidFill>
              <a:latin typeface="Avenir Black" panose="02000503020000020003" pitchFamily="2" charset="0"/>
            </a:endParaRPr>
          </a:p>
        </p:txBody>
      </p:sp>
      <p:sp>
        <p:nvSpPr>
          <p:cNvPr id="261" name="Content Placeholder 2">
            <a:extLst>
              <a:ext uri="{FF2B5EF4-FFF2-40B4-BE49-F238E27FC236}">
                <a16:creationId xmlns:a16="http://schemas.microsoft.com/office/drawing/2014/main" id="{E1F3A38E-95F8-C849-8D66-8E91BAAEB23E}"/>
              </a:ext>
            </a:extLst>
          </p:cNvPr>
          <p:cNvSpPr txBox="1">
            <a:spLocks/>
          </p:cNvSpPr>
          <p:nvPr/>
        </p:nvSpPr>
        <p:spPr>
          <a:xfrm>
            <a:off x="3322251" y="305879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cxnSp>
        <p:nvCxnSpPr>
          <p:cNvPr id="262" name="Straight Connector 261">
            <a:extLst>
              <a:ext uri="{FF2B5EF4-FFF2-40B4-BE49-F238E27FC236}">
                <a16:creationId xmlns:a16="http://schemas.microsoft.com/office/drawing/2014/main" id="{471E309E-70AB-DB4E-9C5A-ABF7E372D28C}"/>
              </a:ext>
            </a:extLst>
          </p:cNvPr>
          <p:cNvCxnSpPr>
            <a:cxnSpLocks/>
          </p:cNvCxnSpPr>
          <p:nvPr/>
        </p:nvCxnSpPr>
        <p:spPr>
          <a:xfrm flipV="1">
            <a:off x="5619963" y="1052618"/>
            <a:ext cx="24768" cy="5683014"/>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94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7943141" y="1038057"/>
            <a:ext cx="3756456" cy="3801041"/>
          </a:xfrm>
          <a:prstGeom prst="rect">
            <a:avLst/>
          </a:prstGeom>
        </p:spPr>
        <p:txBody>
          <a:bodyPr wrap="square">
            <a:spAutoFit/>
          </a:bodyPr>
          <a:lstStyle/>
          <a:p>
            <a:pPr>
              <a:spcBef>
                <a:spcPts val="3000"/>
              </a:spcBef>
            </a:pPr>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contextualized embedding </a:t>
            </a:r>
            <a:r>
              <a:rPr lang="en-US" sz="2400" dirty="0" err="1">
                <a:solidFill>
                  <a:srgbClr val="0070C0"/>
                </a:solidFill>
                <a:latin typeface="Avenir Medium" panose="02000503020000020003" pitchFamily="2" charset="0"/>
              </a:rPr>
              <a:t>r</a:t>
            </a:r>
            <a:r>
              <a:rPr lang="en-US" sz="2400" baseline="-25000" dirty="0" err="1">
                <a:solidFill>
                  <a:srgbClr val="0070C0"/>
                </a:solidFill>
                <a:latin typeface="Avenir Medium" panose="02000503020000020003" pitchFamily="2" charset="0"/>
              </a:rPr>
              <a:t>i</a:t>
            </a:r>
            <a:r>
              <a:rPr lang="en-US" sz="2400" baseline="-25000" dirty="0">
                <a:solidFill>
                  <a:srgbClr val="0070C0"/>
                </a:solidFill>
              </a:rPr>
              <a:t> </a:t>
            </a:r>
            <a:r>
              <a:rPr lang="en-US" sz="2400" dirty="0">
                <a:latin typeface="Avenir Book" panose="02000503020000020003" pitchFamily="2" charset="0"/>
              </a:rPr>
              <a:t>of each word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p>
          <a:p>
            <a:pPr>
              <a:spcBef>
                <a:spcPts val="3000"/>
              </a:spcBef>
            </a:pPr>
            <a:r>
              <a:rPr lang="en-US" sz="2400" dirty="0">
                <a:latin typeface="Avenir Medium" panose="02000503020000020003" pitchFamily="2" charset="0"/>
              </a:rPr>
              <a:t>Why stop with just 1 </a:t>
            </a:r>
            <a:r>
              <a:rPr lang="en-US" sz="2400" dirty="0">
                <a:solidFill>
                  <a:srgbClr val="C00000"/>
                </a:solidFill>
                <a:latin typeface="Avenir Medium" panose="02000503020000020003" pitchFamily="2" charset="0"/>
              </a:rPr>
              <a:t>Transformer Encoder</a:t>
            </a:r>
            <a:r>
              <a:rPr lang="en-US" sz="2400" dirty="0">
                <a:latin typeface="Avenir Medium" panose="02000503020000020003" pitchFamily="2" charset="0"/>
              </a:rPr>
              <a:t>? We could stack several!</a:t>
            </a:r>
            <a:endParaRPr lang="en-US" sz="2400" dirty="0">
              <a:solidFill>
                <a:srgbClr val="0070C0"/>
              </a:solidFill>
            </a:endParaRP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56" name="Rectangle 55">
            <a:extLst>
              <a:ext uri="{FF2B5EF4-FFF2-40B4-BE49-F238E27FC236}">
                <a16:creationId xmlns:a16="http://schemas.microsoft.com/office/drawing/2014/main" id="{877EB9AC-F13A-2F4E-9B8E-A141B2FCAC28}"/>
              </a:ext>
            </a:extLst>
          </p:cNvPr>
          <p:cNvSpPr/>
          <p:nvPr/>
        </p:nvSpPr>
        <p:spPr>
          <a:xfrm>
            <a:off x="228346" y="5091592"/>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3B405AFD-4F28-1747-8E9D-67BC5DCFA087}"/>
              </a:ext>
            </a:extLst>
          </p:cNvPr>
          <p:cNvGrpSpPr/>
          <p:nvPr/>
        </p:nvGrpSpPr>
        <p:grpSpPr>
          <a:xfrm rot="16200000">
            <a:off x="2138357" y="1915734"/>
            <a:ext cx="701316" cy="175324"/>
            <a:chOff x="2297660" y="4140835"/>
            <a:chExt cx="1364224" cy="311369"/>
          </a:xfrm>
        </p:grpSpPr>
        <p:sp>
          <p:nvSpPr>
            <p:cNvPr id="58" name="Rounded Rectangle 57">
              <a:extLst>
                <a:ext uri="{FF2B5EF4-FFF2-40B4-BE49-F238E27FC236}">
                  <a16:creationId xmlns:a16="http://schemas.microsoft.com/office/drawing/2014/main" id="{749876A9-6364-B940-B029-4B78064F3E1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0129DE9-C5BC-A045-BE11-C7AC78A1FDB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9203950-4424-EB4E-AF06-CAAB2036B2B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B7530E5-DB23-084A-8BC5-D51187FC8F0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4294515-CFAB-CF45-BDF3-5894F149044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35A5268-41C8-4147-9444-6387530845C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7DE9D54C-2D1B-2A45-9981-7F70D2CBD5D4}"/>
              </a:ext>
            </a:extLst>
          </p:cNvPr>
          <p:cNvSpPr/>
          <p:nvPr/>
        </p:nvSpPr>
        <p:spPr>
          <a:xfrm>
            <a:off x="2312589" y="11987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65" name="Group 64">
            <a:extLst>
              <a:ext uri="{FF2B5EF4-FFF2-40B4-BE49-F238E27FC236}">
                <a16:creationId xmlns:a16="http://schemas.microsoft.com/office/drawing/2014/main" id="{FD697656-5F57-A445-BE6D-0E840582568E}"/>
              </a:ext>
            </a:extLst>
          </p:cNvPr>
          <p:cNvGrpSpPr/>
          <p:nvPr/>
        </p:nvGrpSpPr>
        <p:grpSpPr>
          <a:xfrm rot="16200000">
            <a:off x="3705486" y="1895204"/>
            <a:ext cx="701316" cy="175324"/>
            <a:chOff x="2297660" y="4140835"/>
            <a:chExt cx="1364224" cy="311369"/>
          </a:xfrm>
        </p:grpSpPr>
        <p:sp>
          <p:nvSpPr>
            <p:cNvPr id="66" name="Rounded Rectangle 65">
              <a:extLst>
                <a:ext uri="{FF2B5EF4-FFF2-40B4-BE49-F238E27FC236}">
                  <a16:creationId xmlns:a16="http://schemas.microsoft.com/office/drawing/2014/main" id="{BF40F7A9-B71C-B647-A885-D315A157F2A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2760AB7-B53E-B14A-BBA1-770E12DF7F4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26D0637-C592-9244-A4A5-2D3014D03B5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EA4761-DE20-FD4E-B819-8E8BA4A0A56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593512-C3AA-A94A-B995-81BC93FEAC8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0CBAA63-5CBE-0443-83DC-4B33CA7A9C6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ight Arrow 71">
            <a:extLst>
              <a:ext uri="{FF2B5EF4-FFF2-40B4-BE49-F238E27FC236}">
                <a16:creationId xmlns:a16="http://schemas.microsoft.com/office/drawing/2014/main" id="{902997A9-C80F-EE48-874E-D3535B919194}"/>
              </a:ext>
            </a:extLst>
          </p:cNvPr>
          <p:cNvSpPr/>
          <p:nvPr/>
        </p:nvSpPr>
        <p:spPr>
          <a:xfrm rot="16200000">
            <a:off x="5508883" y="48217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6AF2362-E44C-9C4A-8AF4-43D17326FC5B}"/>
              </a:ext>
            </a:extLst>
          </p:cNvPr>
          <p:cNvGrpSpPr/>
          <p:nvPr/>
        </p:nvGrpSpPr>
        <p:grpSpPr>
          <a:xfrm rot="16200000">
            <a:off x="5324027" y="1871289"/>
            <a:ext cx="701316" cy="175324"/>
            <a:chOff x="2297660" y="4140835"/>
            <a:chExt cx="1364224" cy="311369"/>
          </a:xfrm>
        </p:grpSpPr>
        <p:sp>
          <p:nvSpPr>
            <p:cNvPr id="74" name="Rounded Rectangle 73">
              <a:extLst>
                <a:ext uri="{FF2B5EF4-FFF2-40B4-BE49-F238E27FC236}">
                  <a16:creationId xmlns:a16="http://schemas.microsoft.com/office/drawing/2014/main" id="{851EC1EB-A794-2442-AC56-E18C4F35F88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0468785-1472-4247-B245-A2215E149D5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84A2662-22A7-3141-BC85-F4783E8AB8E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2C2C2BF-C67A-034F-B042-C505F864661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32A27C4-72DE-E74C-8772-6955515F757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750595A-FCF4-B440-8226-544AC23307D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440C635-228B-384C-9AE8-61F4AF455681}"/>
              </a:ext>
            </a:extLst>
          </p:cNvPr>
          <p:cNvGrpSpPr/>
          <p:nvPr/>
        </p:nvGrpSpPr>
        <p:grpSpPr>
          <a:xfrm rot="16200000">
            <a:off x="508902" y="1891352"/>
            <a:ext cx="701316" cy="175324"/>
            <a:chOff x="2297660" y="4140835"/>
            <a:chExt cx="1364224" cy="311369"/>
          </a:xfrm>
        </p:grpSpPr>
        <p:sp>
          <p:nvSpPr>
            <p:cNvPr id="81" name="Rounded Rectangle 80">
              <a:extLst>
                <a:ext uri="{FF2B5EF4-FFF2-40B4-BE49-F238E27FC236}">
                  <a16:creationId xmlns:a16="http://schemas.microsoft.com/office/drawing/2014/main" id="{F8E3D6E4-63F2-FA40-96B0-D9A57F55818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86CDA1B-7812-0F4D-A7B3-144DF45CDF2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060F84-C2B6-F24C-A658-D6B020F771B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A2AB7D9-B7E4-174F-812E-504DEDC00CC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F287190-49B7-DD43-AC02-DF422D5691E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21582D9-C9F4-9146-9782-EA68B781550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88201A5-FB57-E24C-B291-AEEE41D0E900}"/>
              </a:ext>
            </a:extLst>
          </p:cNvPr>
          <p:cNvSpPr/>
          <p:nvPr/>
        </p:nvSpPr>
        <p:spPr>
          <a:xfrm>
            <a:off x="2701342" y="5238340"/>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DDB5075F-67F2-7B47-BDA6-85836F57C536}"/>
              </a:ext>
            </a:extLst>
          </p:cNvPr>
          <p:cNvSpPr txBox="1">
            <a:spLocks/>
          </p:cNvSpPr>
          <p:nvPr/>
        </p:nvSpPr>
        <p:spPr>
          <a:xfrm>
            <a:off x="2701342" y="5267203"/>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9" name="Right Arrow 88">
            <a:extLst>
              <a:ext uri="{FF2B5EF4-FFF2-40B4-BE49-F238E27FC236}">
                <a16:creationId xmlns:a16="http://schemas.microsoft.com/office/drawing/2014/main" id="{E74D144E-E43E-604E-BD7C-426046E72465}"/>
              </a:ext>
            </a:extLst>
          </p:cNvPr>
          <p:cNvSpPr/>
          <p:nvPr/>
        </p:nvSpPr>
        <p:spPr>
          <a:xfrm rot="16200000">
            <a:off x="3863315" y="4825649"/>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5C92A667-0A3F-BF47-9018-3F5E13B1115B}"/>
              </a:ext>
            </a:extLst>
          </p:cNvPr>
          <p:cNvSpPr/>
          <p:nvPr/>
        </p:nvSpPr>
        <p:spPr>
          <a:xfrm rot="16200000">
            <a:off x="2286289" y="48217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F72F0AFF-9247-5F44-A7B0-D814963ABED1}"/>
              </a:ext>
            </a:extLst>
          </p:cNvPr>
          <p:cNvSpPr/>
          <p:nvPr/>
        </p:nvSpPr>
        <p:spPr>
          <a:xfrm rot="16200000">
            <a:off x="674992" y="482254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907CB14-81B2-E546-9454-921BE58605FE}"/>
              </a:ext>
            </a:extLst>
          </p:cNvPr>
          <p:cNvSpPr/>
          <p:nvPr/>
        </p:nvSpPr>
        <p:spPr>
          <a:xfrm>
            <a:off x="228346" y="3942977"/>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36E6F3C9-56AA-444E-8472-EF5862274FAA}"/>
              </a:ext>
            </a:extLst>
          </p:cNvPr>
          <p:cNvSpPr/>
          <p:nvPr/>
        </p:nvSpPr>
        <p:spPr>
          <a:xfrm rot="16200000">
            <a:off x="5508883" y="3673181"/>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6D63887-C8C2-EC46-977D-B73D69C4638B}"/>
              </a:ext>
            </a:extLst>
          </p:cNvPr>
          <p:cNvSpPr/>
          <p:nvPr/>
        </p:nvSpPr>
        <p:spPr>
          <a:xfrm>
            <a:off x="2701342" y="4089725"/>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6F30B9AA-92C1-7940-9437-BA05C83BE043}"/>
              </a:ext>
            </a:extLst>
          </p:cNvPr>
          <p:cNvSpPr txBox="1">
            <a:spLocks/>
          </p:cNvSpPr>
          <p:nvPr/>
        </p:nvSpPr>
        <p:spPr>
          <a:xfrm>
            <a:off x="2701342" y="4118588"/>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99" name="Right Arrow 98">
            <a:extLst>
              <a:ext uri="{FF2B5EF4-FFF2-40B4-BE49-F238E27FC236}">
                <a16:creationId xmlns:a16="http://schemas.microsoft.com/office/drawing/2014/main" id="{F7055D40-2494-844B-8591-D713A966563D}"/>
              </a:ext>
            </a:extLst>
          </p:cNvPr>
          <p:cNvSpPr/>
          <p:nvPr/>
        </p:nvSpPr>
        <p:spPr>
          <a:xfrm rot="16200000">
            <a:off x="3863315" y="3677034"/>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Arrow 99">
            <a:extLst>
              <a:ext uri="{FF2B5EF4-FFF2-40B4-BE49-F238E27FC236}">
                <a16:creationId xmlns:a16="http://schemas.microsoft.com/office/drawing/2014/main" id="{15A1DF5D-157D-2D43-9CA0-22EAC7A2D802}"/>
              </a:ext>
            </a:extLst>
          </p:cNvPr>
          <p:cNvSpPr/>
          <p:nvPr/>
        </p:nvSpPr>
        <p:spPr>
          <a:xfrm rot="16200000">
            <a:off x="2286289" y="36731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19F3033F-93AD-544A-B80C-784A51FC9608}"/>
              </a:ext>
            </a:extLst>
          </p:cNvPr>
          <p:cNvSpPr/>
          <p:nvPr/>
        </p:nvSpPr>
        <p:spPr>
          <a:xfrm rot="16200000">
            <a:off x="674992" y="367393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30BDA97-A325-594D-B760-6A03E092AD6F}"/>
              </a:ext>
            </a:extLst>
          </p:cNvPr>
          <p:cNvSpPr/>
          <p:nvPr/>
        </p:nvSpPr>
        <p:spPr>
          <a:xfrm>
            <a:off x="233452" y="2783925"/>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BBFDE791-AEF5-3547-B277-C8C0F258C141}"/>
              </a:ext>
            </a:extLst>
          </p:cNvPr>
          <p:cNvSpPr/>
          <p:nvPr/>
        </p:nvSpPr>
        <p:spPr>
          <a:xfrm rot="16200000">
            <a:off x="5513989" y="2514129"/>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AFB90A0-1156-BD44-9692-6ACF780A9612}"/>
              </a:ext>
            </a:extLst>
          </p:cNvPr>
          <p:cNvSpPr/>
          <p:nvPr/>
        </p:nvSpPr>
        <p:spPr>
          <a:xfrm>
            <a:off x="2706448" y="2930673"/>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ontent Placeholder 2">
            <a:extLst>
              <a:ext uri="{FF2B5EF4-FFF2-40B4-BE49-F238E27FC236}">
                <a16:creationId xmlns:a16="http://schemas.microsoft.com/office/drawing/2014/main" id="{788AFEE3-5DDD-814C-89AE-887E717D44E1}"/>
              </a:ext>
            </a:extLst>
          </p:cNvPr>
          <p:cNvSpPr txBox="1">
            <a:spLocks/>
          </p:cNvSpPr>
          <p:nvPr/>
        </p:nvSpPr>
        <p:spPr>
          <a:xfrm>
            <a:off x="2706448" y="2959536"/>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#3</a:t>
            </a:r>
          </a:p>
        </p:txBody>
      </p:sp>
      <p:sp>
        <p:nvSpPr>
          <p:cNvPr id="106" name="Right Arrow 105">
            <a:extLst>
              <a:ext uri="{FF2B5EF4-FFF2-40B4-BE49-F238E27FC236}">
                <a16:creationId xmlns:a16="http://schemas.microsoft.com/office/drawing/2014/main" id="{AE1A1A26-72D4-9E47-96FC-8D788F1DCB8E}"/>
              </a:ext>
            </a:extLst>
          </p:cNvPr>
          <p:cNvSpPr/>
          <p:nvPr/>
        </p:nvSpPr>
        <p:spPr>
          <a:xfrm rot="16200000">
            <a:off x="3868421" y="2517982"/>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5D0FCA75-CD17-C84E-A143-6BC81000D4BC}"/>
              </a:ext>
            </a:extLst>
          </p:cNvPr>
          <p:cNvSpPr/>
          <p:nvPr/>
        </p:nvSpPr>
        <p:spPr>
          <a:xfrm rot="16200000">
            <a:off x="2291395" y="251412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a:extLst>
              <a:ext uri="{FF2B5EF4-FFF2-40B4-BE49-F238E27FC236}">
                <a16:creationId xmlns:a16="http://schemas.microsoft.com/office/drawing/2014/main" id="{E2C1B547-4F24-AE4F-B29B-8B994C73E5AC}"/>
              </a:ext>
            </a:extLst>
          </p:cNvPr>
          <p:cNvSpPr/>
          <p:nvPr/>
        </p:nvSpPr>
        <p:spPr>
          <a:xfrm rot="16200000">
            <a:off x="680098" y="25148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09782AB-8523-C845-921A-A757D0071217}"/>
              </a:ext>
            </a:extLst>
          </p:cNvPr>
          <p:cNvSpPr/>
          <p:nvPr/>
        </p:nvSpPr>
        <p:spPr>
          <a:xfrm>
            <a:off x="3856968" y="12019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10" name="Rectangle 109">
            <a:extLst>
              <a:ext uri="{FF2B5EF4-FFF2-40B4-BE49-F238E27FC236}">
                <a16:creationId xmlns:a16="http://schemas.microsoft.com/office/drawing/2014/main" id="{C7FD3321-A32D-2E46-8D18-F363106FDD3D}"/>
              </a:ext>
            </a:extLst>
          </p:cNvPr>
          <p:cNvSpPr/>
          <p:nvPr/>
        </p:nvSpPr>
        <p:spPr>
          <a:xfrm>
            <a:off x="5475509" y="117806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11" name="Rectangle 110">
            <a:extLst>
              <a:ext uri="{FF2B5EF4-FFF2-40B4-BE49-F238E27FC236}">
                <a16:creationId xmlns:a16="http://schemas.microsoft.com/office/drawing/2014/main" id="{6EDB347F-8DCC-5240-85AB-9AA41399B695}"/>
              </a:ext>
            </a:extLst>
          </p:cNvPr>
          <p:cNvSpPr/>
          <p:nvPr/>
        </p:nvSpPr>
        <p:spPr>
          <a:xfrm>
            <a:off x="660384" y="119813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Tree>
    <p:extLst>
      <p:ext uri="{BB962C8B-B14F-4D97-AF65-F5344CB8AC3E}">
        <p14:creationId xmlns:p14="http://schemas.microsoft.com/office/powerpoint/2010/main" val="3470566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188E9-5615-1E43-8B1F-7F2DFD3B58C9}"/>
              </a:ext>
            </a:extLst>
          </p:cNvPr>
          <p:cNvSpPr/>
          <p:nvPr/>
        </p:nvSpPr>
        <p:spPr>
          <a:xfrm>
            <a:off x="1431755" y="1961658"/>
            <a:ext cx="9328490" cy="1077218"/>
          </a:xfrm>
          <a:prstGeom prst="rect">
            <a:avLst/>
          </a:prstGeom>
        </p:spPr>
        <p:txBody>
          <a:bodyPr wrap="square">
            <a:spAutoFit/>
          </a:bodyPr>
          <a:lstStyle/>
          <a:p>
            <a:pPr algn="ctr"/>
            <a:r>
              <a:rPr lang="en-US" sz="3200" dirty="0">
                <a:latin typeface="Avenir Medium" panose="02000503020000020003" pitchFamily="2" charset="0"/>
              </a:rPr>
              <a:t>The </a:t>
            </a:r>
            <a:r>
              <a:rPr lang="en-US" sz="3200" u="sng" dirty="0">
                <a:latin typeface="Avenir Medium" panose="02000503020000020003" pitchFamily="2" charset="0"/>
              </a:rPr>
              <a:t>original Transformer</a:t>
            </a:r>
            <a:r>
              <a:rPr lang="en-US" sz="3200" dirty="0">
                <a:latin typeface="Avenir Medium" panose="02000503020000020003" pitchFamily="2" charset="0"/>
              </a:rPr>
              <a:t> model was intended for Machine Translation, so it had </a:t>
            </a:r>
            <a:r>
              <a:rPr lang="en-US" sz="3200" dirty="0">
                <a:solidFill>
                  <a:srgbClr val="C00000"/>
                </a:solidFill>
                <a:latin typeface="Avenir Medium" panose="02000503020000020003" pitchFamily="2" charset="0"/>
              </a:rPr>
              <a:t>Decoders</a:t>
            </a:r>
            <a:r>
              <a:rPr lang="en-US" sz="3200" dirty="0">
                <a:latin typeface="Avenir Medium" panose="02000503020000020003" pitchFamily="2" charset="0"/>
              </a:rPr>
              <a:t>, too</a:t>
            </a:r>
          </a:p>
        </p:txBody>
      </p:sp>
    </p:spTree>
    <p:extLst>
      <p:ext uri="{BB962C8B-B14F-4D97-AF65-F5344CB8AC3E}">
        <p14:creationId xmlns:p14="http://schemas.microsoft.com/office/powerpoint/2010/main" val="3037841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8769419" y="2110511"/>
            <a:ext cx="3193195" cy="1015663"/>
          </a:xfrm>
          <a:prstGeom prst="rect">
            <a:avLst/>
          </a:prstGeom>
        </p:spPr>
        <p:txBody>
          <a:bodyPr wrap="square">
            <a:spAutoFit/>
          </a:bodyPr>
          <a:lstStyle/>
          <a:p>
            <a:r>
              <a:rPr lang="en-US" sz="2000" dirty="0">
                <a:solidFill>
                  <a:srgbClr val="C00000"/>
                </a:solidFill>
                <a:latin typeface="Avenir Book" panose="02000503020000020003" pitchFamily="2" charset="0"/>
              </a:rPr>
              <a:t>Transformer Encoders </a:t>
            </a:r>
            <a:r>
              <a:rPr lang="en-US" sz="2000" dirty="0">
                <a:latin typeface="Avenir Book" panose="02000503020000020003" pitchFamily="2" charset="0"/>
              </a:rPr>
              <a:t>produce </a:t>
            </a:r>
            <a:r>
              <a:rPr lang="en-US" sz="2000" b="1" dirty="0">
                <a:highlight>
                  <a:srgbClr val="FFFF00"/>
                </a:highlight>
                <a:latin typeface="Avenir Book" panose="02000503020000020003" pitchFamily="2" charset="0"/>
              </a:rPr>
              <a:t>contextualized embeddings </a:t>
            </a:r>
            <a:r>
              <a:rPr lang="en-US" sz="2000" dirty="0">
                <a:latin typeface="Avenir Book" panose="02000503020000020003" pitchFamily="2" charset="0"/>
              </a:rPr>
              <a:t>of each word</a:t>
            </a:r>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69419" y="3785226"/>
            <a:ext cx="3094276" cy="1015663"/>
          </a:xfrm>
          <a:prstGeom prst="rect">
            <a:avLst/>
          </a:prstGeom>
        </p:spPr>
        <p:txBody>
          <a:bodyPr wrap="square">
            <a:spAutoFit/>
          </a:bodyPr>
          <a:lstStyle/>
          <a:p>
            <a:r>
              <a:rPr lang="en-US" sz="2000" dirty="0">
                <a:solidFill>
                  <a:srgbClr val="C00000"/>
                </a:solidFill>
                <a:latin typeface="Avenir Book" panose="02000503020000020003" pitchFamily="2" charset="0"/>
              </a:rPr>
              <a:t>Transformer Decoders </a:t>
            </a:r>
            <a:r>
              <a:rPr lang="en-US" sz="2000" dirty="0">
                <a:latin typeface="Avenir Book" panose="02000503020000020003" pitchFamily="2" charset="0"/>
              </a:rPr>
              <a:t>generate new sequences of text</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59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43B902C-4DD5-8942-AE47-56F4AFFEF4C5}"/>
              </a:ext>
            </a:extLst>
          </p:cNvPr>
          <p:cNvSpPr/>
          <p:nvPr/>
        </p:nvSpPr>
        <p:spPr>
          <a:xfrm>
            <a:off x="8819612" y="1446099"/>
            <a:ext cx="1205844" cy="5170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20018" y="2103931"/>
            <a:ext cx="3175927" cy="3862596"/>
          </a:xfrm>
          <a:prstGeom prst="rect">
            <a:avLst/>
          </a:prstGeom>
        </p:spPr>
        <p:txBody>
          <a:bodyPr wrap="square">
            <a:spAutoFit/>
          </a:bodyPr>
          <a:lstStyle/>
          <a:p>
            <a:pPr>
              <a:spcBef>
                <a:spcPts val="3000"/>
              </a:spcBef>
            </a:pPr>
            <a:r>
              <a:rPr lang="en-US" sz="2000" dirty="0">
                <a:solidFill>
                  <a:srgbClr val="C00000"/>
                </a:solidFill>
                <a:latin typeface="Avenir Book" panose="02000503020000020003" pitchFamily="2" charset="0"/>
              </a:rPr>
              <a:t>Transformer Decoders </a:t>
            </a:r>
            <a:r>
              <a:rPr lang="en-US" sz="2000" dirty="0">
                <a:latin typeface="Avenir Book" panose="02000503020000020003" pitchFamily="2" charset="0"/>
              </a:rPr>
              <a:t>are identical to the </a:t>
            </a:r>
            <a:r>
              <a:rPr lang="en-US" sz="2000" dirty="0">
                <a:solidFill>
                  <a:srgbClr val="C00000"/>
                </a:solidFill>
                <a:latin typeface="Avenir Book" panose="02000503020000020003" pitchFamily="2" charset="0"/>
              </a:rPr>
              <a:t>Encoders</a:t>
            </a:r>
            <a:r>
              <a:rPr lang="en-US" sz="2000" dirty="0">
                <a:latin typeface="Avenir Book" panose="02000503020000020003" pitchFamily="2" charset="0"/>
              </a:rPr>
              <a:t>, except they have an additional </a:t>
            </a:r>
            <a:r>
              <a:rPr lang="en-US" sz="2000" dirty="0">
                <a:highlight>
                  <a:srgbClr val="FFFF00"/>
                </a:highlight>
                <a:latin typeface="Avenir Book" panose="02000503020000020003" pitchFamily="2" charset="0"/>
              </a:rPr>
              <a:t>Attention Head</a:t>
            </a:r>
            <a:r>
              <a:rPr lang="en-US" sz="2000" dirty="0">
                <a:latin typeface="Avenir Book" panose="02000503020000020003" pitchFamily="2" charset="0"/>
              </a:rPr>
              <a:t> in between the </a:t>
            </a:r>
            <a:r>
              <a:rPr lang="en-US" sz="2000" u="sng" dirty="0">
                <a:latin typeface="Avenir Book" panose="02000503020000020003" pitchFamily="2" charset="0"/>
              </a:rPr>
              <a:t>Self-Attention</a:t>
            </a:r>
            <a:r>
              <a:rPr lang="en-US" sz="2000" dirty="0">
                <a:latin typeface="Avenir Book" panose="02000503020000020003" pitchFamily="2" charset="0"/>
              </a:rPr>
              <a:t> and </a:t>
            </a:r>
            <a:r>
              <a:rPr lang="en-US" sz="2000" u="sng" dirty="0">
                <a:latin typeface="Avenir Book" panose="02000503020000020003" pitchFamily="2" charset="0"/>
              </a:rPr>
              <a:t>FFNN</a:t>
            </a:r>
            <a:r>
              <a:rPr lang="en-US" sz="2000" dirty="0">
                <a:latin typeface="Avenir Book" panose="02000503020000020003" pitchFamily="2" charset="0"/>
              </a:rPr>
              <a:t> layers.</a:t>
            </a:r>
          </a:p>
          <a:p>
            <a:pPr>
              <a:spcBef>
                <a:spcPts val="3000"/>
              </a:spcBef>
            </a:pPr>
            <a:r>
              <a:rPr lang="en-US" sz="2000" dirty="0">
                <a:latin typeface="Avenir Book" panose="02000503020000020003" pitchFamily="2" charset="0"/>
              </a:rPr>
              <a:t>This additional </a:t>
            </a:r>
            <a:r>
              <a:rPr lang="en-US" sz="2000" dirty="0">
                <a:highlight>
                  <a:srgbClr val="FFFF00"/>
                </a:highlight>
                <a:latin typeface="Avenir Book" panose="02000503020000020003" pitchFamily="2" charset="0"/>
              </a:rPr>
              <a:t>Attention Head</a:t>
            </a:r>
            <a:r>
              <a:rPr lang="en-US" sz="2000" dirty="0">
                <a:latin typeface="Avenir Book" panose="02000503020000020003" pitchFamily="2" charset="0"/>
              </a:rPr>
              <a:t> </a:t>
            </a:r>
            <a:r>
              <a:rPr lang="en-US" sz="2000" b="1" dirty="0">
                <a:latin typeface="Avenir Book" panose="02000503020000020003" pitchFamily="2" charset="0"/>
              </a:rPr>
              <a:t>focuses on parts of the encoder’s representations.</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B4524D1-FCB7-0146-A914-A196147BC653}"/>
              </a:ext>
            </a:extLst>
          </p:cNvPr>
          <p:cNvSpPr/>
          <p:nvPr/>
        </p:nvSpPr>
        <p:spPr>
          <a:xfrm>
            <a:off x="8844984" y="1473795"/>
            <a:ext cx="1180472" cy="461665"/>
          </a:xfrm>
          <a:prstGeom prst="rect">
            <a:avLst/>
          </a:prstGeom>
        </p:spPr>
        <p:txBody>
          <a:bodyPr wrap="square">
            <a:spAutoFit/>
          </a:bodyPr>
          <a:lstStyle/>
          <a:p>
            <a:r>
              <a:rPr lang="en-US" sz="2400" b="1" dirty="0">
                <a:solidFill>
                  <a:schemeClr val="bg1"/>
                </a:solidFill>
                <a:latin typeface="Avenir Light" panose="020B0402020203020204" pitchFamily="34" charset="77"/>
              </a:rPr>
              <a:t>NOTE</a:t>
            </a:r>
            <a:endParaRPr lang="en-US" sz="2400" dirty="0">
              <a:solidFill>
                <a:schemeClr val="bg1"/>
              </a:solidFill>
            </a:endParaRPr>
          </a:p>
        </p:txBody>
      </p:sp>
    </p:spTree>
    <p:extLst>
      <p:ext uri="{BB962C8B-B14F-4D97-AF65-F5344CB8AC3E}">
        <p14:creationId xmlns:p14="http://schemas.microsoft.com/office/powerpoint/2010/main" val="2706380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43B902C-4DD5-8942-AE47-56F4AFFEF4C5}"/>
              </a:ext>
            </a:extLst>
          </p:cNvPr>
          <p:cNvSpPr/>
          <p:nvPr/>
        </p:nvSpPr>
        <p:spPr>
          <a:xfrm>
            <a:off x="8819612" y="1446099"/>
            <a:ext cx="1205844" cy="5170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20018" y="2103931"/>
            <a:ext cx="3175927" cy="3554819"/>
          </a:xfrm>
          <a:prstGeom prst="rect">
            <a:avLst/>
          </a:prstGeom>
        </p:spPr>
        <p:txBody>
          <a:bodyPr wrap="square">
            <a:spAutoFit/>
          </a:bodyPr>
          <a:lstStyle/>
          <a:p>
            <a:pPr>
              <a:spcBef>
                <a:spcPts val="3000"/>
              </a:spcBef>
            </a:pPr>
            <a:r>
              <a:rPr lang="en-US" sz="2000" dirty="0">
                <a:latin typeface="Avenir Book" panose="02000503020000020003" pitchFamily="2" charset="0"/>
              </a:rPr>
              <a:t>The </a:t>
            </a:r>
            <a:r>
              <a:rPr lang="en-US" sz="2000" b="1" dirty="0">
                <a:solidFill>
                  <a:srgbClr val="0070C0"/>
                </a:solidFill>
                <a:latin typeface="Avenir Book" panose="02000503020000020003" pitchFamily="2" charset="0"/>
              </a:rPr>
              <a:t>query</a:t>
            </a:r>
            <a:r>
              <a:rPr lang="en-US" sz="2000" dirty="0">
                <a:solidFill>
                  <a:srgbClr val="C00000"/>
                </a:solidFill>
                <a:latin typeface="Avenir Book" panose="02000503020000020003" pitchFamily="2" charset="0"/>
              </a:rPr>
              <a:t> </a:t>
            </a:r>
            <a:r>
              <a:rPr lang="en-US" sz="2000" dirty="0">
                <a:latin typeface="Avenir Book" panose="02000503020000020003" pitchFamily="2" charset="0"/>
              </a:rPr>
              <a:t>vector for a Transformer</a:t>
            </a:r>
            <a:r>
              <a:rPr lang="en-US" sz="2000" dirty="0">
                <a:solidFill>
                  <a:srgbClr val="C00000"/>
                </a:solidFill>
                <a:latin typeface="Avenir Book" panose="02000503020000020003" pitchFamily="2" charset="0"/>
              </a:rPr>
              <a:t> Decoder’s </a:t>
            </a:r>
            <a:r>
              <a:rPr lang="en-US" sz="2000" b="1" dirty="0">
                <a:solidFill>
                  <a:srgbClr val="C00000"/>
                </a:solidFill>
                <a:latin typeface="Avenir Book" panose="02000503020000020003" pitchFamily="2" charset="0"/>
              </a:rPr>
              <a:t>Attention Head </a:t>
            </a:r>
            <a:r>
              <a:rPr lang="en-US" sz="2000" dirty="0">
                <a:latin typeface="Avenir Book" panose="02000503020000020003" pitchFamily="2" charset="0"/>
              </a:rPr>
              <a:t>(not Self-Attention Head) is from the output of the </a:t>
            </a:r>
            <a:r>
              <a:rPr lang="en-US" sz="2000" u="sng" dirty="0">
                <a:latin typeface="Avenir Book" panose="02000503020000020003" pitchFamily="2" charset="0"/>
              </a:rPr>
              <a:t>previous decoder layer</a:t>
            </a:r>
            <a:r>
              <a:rPr lang="en-US" sz="2000" dirty="0">
                <a:latin typeface="Avenir Book" panose="02000503020000020003" pitchFamily="2" charset="0"/>
              </a:rPr>
              <a:t>.</a:t>
            </a:r>
          </a:p>
          <a:p>
            <a:pPr>
              <a:spcBef>
                <a:spcPts val="3000"/>
              </a:spcBef>
            </a:pPr>
            <a:r>
              <a:rPr lang="en-US" sz="2000" dirty="0">
                <a:latin typeface="Avenir Book" panose="02000503020000020003" pitchFamily="2" charset="0"/>
              </a:rPr>
              <a:t>However, the </a:t>
            </a:r>
            <a:r>
              <a:rPr lang="en-US" sz="2000" b="1" dirty="0">
                <a:solidFill>
                  <a:schemeClr val="accent4">
                    <a:lumMod val="50000"/>
                  </a:schemeClr>
                </a:solidFill>
                <a:latin typeface="Avenir Book" panose="02000503020000020003" pitchFamily="2" charset="0"/>
              </a:rPr>
              <a:t>key</a:t>
            </a:r>
            <a:r>
              <a:rPr lang="en-US" sz="2000" dirty="0">
                <a:latin typeface="Avenir Book" panose="02000503020000020003" pitchFamily="2" charset="0"/>
              </a:rPr>
              <a:t> and </a:t>
            </a:r>
            <a:r>
              <a:rPr lang="en-US" sz="2000" b="1" dirty="0">
                <a:solidFill>
                  <a:schemeClr val="accent5">
                    <a:lumMod val="50000"/>
                  </a:schemeClr>
                </a:solidFill>
                <a:latin typeface="Avenir Book" panose="02000503020000020003" pitchFamily="2" charset="0"/>
              </a:rPr>
              <a:t>value</a:t>
            </a:r>
            <a:r>
              <a:rPr lang="en-US" sz="2000" dirty="0">
                <a:latin typeface="Avenir Book" panose="02000503020000020003" pitchFamily="2" charset="0"/>
              </a:rPr>
              <a:t> vectors are from the </a:t>
            </a:r>
            <a:r>
              <a:rPr lang="en-US" sz="2000" dirty="0">
                <a:highlight>
                  <a:srgbClr val="FFFF00"/>
                </a:highlight>
                <a:latin typeface="Avenir Book" panose="02000503020000020003" pitchFamily="2" charset="0"/>
              </a:rPr>
              <a:t>Transformer Encoders</a:t>
            </a:r>
            <a:r>
              <a:rPr lang="en-US" sz="2000" dirty="0">
                <a:latin typeface="Avenir Book" panose="02000503020000020003" pitchFamily="2" charset="0"/>
              </a:rPr>
              <a:t>’ outputs.</a:t>
            </a:r>
            <a:endParaRPr lang="en-US" sz="2000" b="1" dirty="0">
              <a:latin typeface="Avenir Book" panose="02000503020000020003" pitchFamily="2" charset="0"/>
            </a:endParaRP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B4524D1-FCB7-0146-A914-A196147BC653}"/>
              </a:ext>
            </a:extLst>
          </p:cNvPr>
          <p:cNvSpPr/>
          <p:nvPr/>
        </p:nvSpPr>
        <p:spPr>
          <a:xfrm>
            <a:off x="8844984" y="1473795"/>
            <a:ext cx="1180472" cy="461665"/>
          </a:xfrm>
          <a:prstGeom prst="rect">
            <a:avLst/>
          </a:prstGeom>
        </p:spPr>
        <p:txBody>
          <a:bodyPr wrap="square">
            <a:spAutoFit/>
          </a:bodyPr>
          <a:lstStyle/>
          <a:p>
            <a:r>
              <a:rPr lang="en-US" sz="2400" b="1" dirty="0">
                <a:solidFill>
                  <a:schemeClr val="bg1"/>
                </a:solidFill>
                <a:latin typeface="Avenir Light" panose="020B0402020203020204" pitchFamily="34" charset="77"/>
              </a:rPr>
              <a:t>NOTE</a:t>
            </a:r>
            <a:endParaRPr lang="en-US" sz="2400" dirty="0">
              <a:solidFill>
                <a:schemeClr val="bg1"/>
              </a:solidFill>
            </a:endParaRPr>
          </a:p>
        </p:txBody>
      </p:sp>
    </p:spTree>
    <p:extLst>
      <p:ext uri="{BB962C8B-B14F-4D97-AF65-F5344CB8AC3E}">
        <p14:creationId xmlns:p14="http://schemas.microsoft.com/office/powerpoint/2010/main" val="3172266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43B902C-4DD5-8942-AE47-56F4AFFEF4C5}"/>
              </a:ext>
            </a:extLst>
          </p:cNvPr>
          <p:cNvSpPr/>
          <p:nvPr/>
        </p:nvSpPr>
        <p:spPr>
          <a:xfrm>
            <a:off x="8819612" y="1446099"/>
            <a:ext cx="1205844" cy="5170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20018" y="2103931"/>
            <a:ext cx="3175927" cy="2246769"/>
          </a:xfrm>
          <a:prstGeom prst="rect">
            <a:avLst/>
          </a:prstGeom>
        </p:spPr>
        <p:txBody>
          <a:bodyPr wrap="square">
            <a:spAutoFit/>
          </a:bodyPr>
          <a:lstStyle/>
          <a:p>
            <a:pPr>
              <a:spcBef>
                <a:spcPts val="3000"/>
              </a:spcBef>
            </a:pPr>
            <a:r>
              <a:rPr lang="en-US" sz="2000" dirty="0">
                <a:latin typeface="Avenir Book" panose="02000503020000020003" pitchFamily="2" charset="0"/>
              </a:rPr>
              <a:t>The </a:t>
            </a:r>
            <a:r>
              <a:rPr lang="en-US" sz="2000" b="1" dirty="0">
                <a:solidFill>
                  <a:srgbClr val="0070C0"/>
                </a:solidFill>
                <a:latin typeface="Avenir Book" panose="02000503020000020003" pitchFamily="2" charset="0"/>
              </a:rPr>
              <a:t>query, </a:t>
            </a:r>
            <a:r>
              <a:rPr lang="en-US" sz="2000" b="1" dirty="0">
                <a:solidFill>
                  <a:schemeClr val="accent4">
                    <a:lumMod val="50000"/>
                  </a:schemeClr>
                </a:solidFill>
                <a:latin typeface="Avenir Book" panose="02000503020000020003" pitchFamily="2" charset="0"/>
              </a:rPr>
              <a:t>key,</a:t>
            </a:r>
            <a:r>
              <a:rPr lang="en-US" sz="2000" dirty="0">
                <a:latin typeface="Avenir Book" panose="02000503020000020003" pitchFamily="2" charset="0"/>
              </a:rPr>
              <a:t> and </a:t>
            </a:r>
            <a:r>
              <a:rPr lang="en-US" sz="2000" b="1" dirty="0">
                <a:solidFill>
                  <a:schemeClr val="accent5">
                    <a:lumMod val="50000"/>
                  </a:schemeClr>
                </a:solidFill>
                <a:latin typeface="Avenir Book" panose="02000503020000020003" pitchFamily="2" charset="0"/>
              </a:rPr>
              <a:t>value</a:t>
            </a:r>
            <a:r>
              <a:rPr lang="en-US" sz="2000" dirty="0">
                <a:solidFill>
                  <a:srgbClr val="C00000"/>
                </a:solidFill>
                <a:latin typeface="Avenir Book" panose="02000503020000020003" pitchFamily="2" charset="0"/>
              </a:rPr>
              <a:t> </a:t>
            </a:r>
            <a:r>
              <a:rPr lang="en-US" sz="2000" dirty="0">
                <a:latin typeface="Avenir Book" panose="02000503020000020003" pitchFamily="2" charset="0"/>
              </a:rPr>
              <a:t>vectors for a Transformer</a:t>
            </a:r>
            <a:r>
              <a:rPr lang="en-US" sz="2000" dirty="0">
                <a:solidFill>
                  <a:srgbClr val="C00000"/>
                </a:solidFill>
                <a:latin typeface="Avenir Book" panose="02000503020000020003" pitchFamily="2" charset="0"/>
              </a:rPr>
              <a:t> Decoder’s </a:t>
            </a:r>
            <a:r>
              <a:rPr lang="en-US" sz="2000" b="1" dirty="0">
                <a:solidFill>
                  <a:srgbClr val="C00000"/>
                </a:solidFill>
                <a:latin typeface="Avenir Book" panose="02000503020000020003" pitchFamily="2" charset="0"/>
              </a:rPr>
              <a:t>Self-Attention Head </a:t>
            </a:r>
            <a:r>
              <a:rPr lang="en-US" sz="2000" dirty="0">
                <a:latin typeface="Avenir Book" panose="02000503020000020003" pitchFamily="2" charset="0"/>
              </a:rPr>
              <a:t>(not Attention Head) are all from the output of the </a:t>
            </a:r>
            <a:r>
              <a:rPr lang="en-US" sz="2000" u="sng" dirty="0">
                <a:latin typeface="Avenir Book" panose="02000503020000020003" pitchFamily="2" charset="0"/>
              </a:rPr>
              <a:t>previous decoder layer</a:t>
            </a:r>
            <a:r>
              <a:rPr lang="en-US" sz="2000" dirty="0">
                <a:latin typeface="Avenir Book" panose="02000503020000020003" pitchFamily="2" charset="0"/>
              </a:rPr>
              <a:t>.</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B4524D1-FCB7-0146-A914-A196147BC653}"/>
              </a:ext>
            </a:extLst>
          </p:cNvPr>
          <p:cNvSpPr/>
          <p:nvPr/>
        </p:nvSpPr>
        <p:spPr>
          <a:xfrm>
            <a:off x="8844984" y="1473795"/>
            <a:ext cx="1180472" cy="461665"/>
          </a:xfrm>
          <a:prstGeom prst="rect">
            <a:avLst/>
          </a:prstGeom>
        </p:spPr>
        <p:txBody>
          <a:bodyPr wrap="square">
            <a:spAutoFit/>
          </a:bodyPr>
          <a:lstStyle/>
          <a:p>
            <a:r>
              <a:rPr lang="en-US" sz="2400" b="1" dirty="0">
                <a:solidFill>
                  <a:schemeClr val="bg1"/>
                </a:solidFill>
                <a:latin typeface="Avenir Light" panose="020B0402020203020204" pitchFamily="34" charset="77"/>
              </a:rPr>
              <a:t>NOTE</a:t>
            </a:r>
            <a:endParaRPr lang="en-US" sz="2400" dirty="0">
              <a:solidFill>
                <a:schemeClr val="bg1"/>
              </a:solidFill>
            </a:endParaRPr>
          </a:p>
        </p:txBody>
      </p:sp>
    </p:spTree>
    <p:extLst>
      <p:ext uri="{BB962C8B-B14F-4D97-AF65-F5344CB8AC3E}">
        <p14:creationId xmlns:p14="http://schemas.microsoft.com/office/powerpoint/2010/main" val="1064262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43B902C-4DD5-8942-AE47-56F4AFFEF4C5}"/>
              </a:ext>
            </a:extLst>
          </p:cNvPr>
          <p:cNvSpPr/>
          <p:nvPr/>
        </p:nvSpPr>
        <p:spPr>
          <a:xfrm>
            <a:off x="8844984" y="1445688"/>
            <a:ext cx="2504756" cy="517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20018" y="2103931"/>
            <a:ext cx="3175927" cy="3554819"/>
          </a:xfrm>
          <a:prstGeom prst="rect">
            <a:avLst/>
          </a:prstGeom>
        </p:spPr>
        <p:txBody>
          <a:bodyPr wrap="square">
            <a:spAutoFit/>
          </a:bodyPr>
          <a:lstStyle/>
          <a:p>
            <a:pPr>
              <a:spcBef>
                <a:spcPts val="3000"/>
              </a:spcBef>
            </a:pPr>
            <a:r>
              <a:rPr lang="en-US" sz="2000" dirty="0">
                <a:latin typeface="Avenir Book" panose="02000503020000020003" pitchFamily="2" charset="0"/>
              </a:rPr>
              <a:t>The Transformer</a:t>
            </a:r>
            <a:r>
              <a:rPr lang="en-US" sz="2000" dirty="0">
                <a:solidFill>
                  <a:srgbClr val="C00000"/>
                </a:solidFill>
                <a:latin typeface="Avenir Book" panose="02000503020000020003" pitchFamily="2" charset="0"/>
              </a:rPr>
              <a:t> Decoders </a:t>
            </a:r>
            <a:r>
              <a:rPr lang="en-US" sz="2000" dirty="0">
                <a:latin typeface="Avenir Book" panose="02000503020000020003" pitchFamily="2" charset="0"/>
              </a:rPr>
              <a:t>have</a:t>
            </a:r>
            <a:r>
              <a:rPr lang="en-US" sz="2000" dirty="0">
                <a:solidFill>
                  <a:srgbClr val="C00000"/>
                </a:solidFill>
                <a:latin typeface="Avenir Book" panose="02000503020000020003" pitchFamily="2" charset="0"/>
              </a:rPr>
              <a:t> </a:t>
            </a:r>
            <a:r>
              <a:rPr lang="en-US" sz="2000" dirty="0">
                <a:solidFill>
                  <a:schemeClr val="accent5">
                    <a:lumMod val="75000"/>
                  </a:schemeClr>
                </a:solidFill>
                <a:latin typeface="Avenir Book" panose="02000503020000020003" pitchFamily="2" charset="0"/>
              </a:rPr>
              <a:t>positional embeddings</a:t>
            </a:r>
            <a:r>
              <a:rPr lang="en-US" sz="2000" dirty="0">
                <a:solidFill>
                  <a:srgbClr val="C00000"/>
                </a:solidFill>
                <a:latin typeface="Avenir Book" panose="02000503020000020003" pitchFamily="2" charset="0"/>
              </a:rPr>
              <a:t>, </a:t>
            </a:r>
            <a:r>
              <a:rPr lang="en-US" sz="2000" dirty="0">
                <a:latin typeface="Avenir Book" panose="02000503020000020003" pitchFamily="2" charset="0"/>
              </a:rPr>
              <a:t>too, just like the</a:t>
            </a:r>
            <a:r>
              <a:rPr lang="en-US" sz="2000" dirty="0">
                <a:solidFill>
                  <a:srgbClr val="C00000"/>
                </a:solidFill>
                <a:latin typeface="Avenir Book" panose="02000503020000020003" pitchFamily="2" charset="0"/>
              </a:rPr>
              <a:t> Encoders.</a:t>
            </a:r>
          </a:p>
          <a:p>
            <a:pPr>
              <a:spcBef>
                <a:spcPts val="3000"/>
              </a:spcBef>
            </a:pPr>
            <a:r>
              <a:rPr lang="en-US" sz="2000" dirty="0">
                <a:latin typeface="Avenir Book" panose="02000503020000020003" pitchFamily="2" charset="0"/>
              </a:rPr>
              <a:t>Critically, each position is </a:t>
            </a:r>
            <a:r>
              <a:rPr lang="en-US" sz="2000" dirty="0">
                <a:highlight>
                  <a:srgbClr val="FFFF00"/>
                </a:highlight>
                <a:latin typeface="Avenir Book" panose="02000503020000020003" pitchFamily="2" charset="0"/>
              </a:rPr>
              <a:t>only allowed to attend to the previous indices</a:t>
            </a:r>
            <a:r>
              <a:rPr lang="en-US" sz="2000" dirty="0">
                <a:latin typeface="Avenir Book" panose="02000503020000020003" pitchFamily="2" charset="0"/>
              </a:rPr>
              <a:t>. This </a:t>
            </a:r>
            <a:r>
              <a:rPr lang="en-US" sz="2000" i="1" dirty="0">
                <a:latin typeface="Avenir Book" panose="02000503020000020003" pitchFamily="2" charset="0"/>
              </a:rPr>
              <a:t>masked</a:t>
            </a:r>
            <a:r>
              <a:rPr lang="en-US" sz="2000" dirty="0">
                <a:latin typeface="Avenir Book" panose="02000503020000020003" pitchFamily="2" charset="0"/>
              </a:rPr>
              <a:t> Attention preserves it as being an auto-regressive LM.</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B4524D1-FCB7-0146-A914-A196147BC653}"/>
              </a:ext>
            </a:extLst>
          </p:cNvPr>
          <p:cNvSpPr/>
          <p:nvPr/>
        </p:nvSpPr>
        <p:spPr>
          <a:xfrm>
            <a:off x="8844984" y="1473795"/>
            <a:ext cx="2191210" cy="461665"/>
          </a:xfrm>
          <a:prstGeom prst="rect">
            <a:avLst/>
          </a:prstGeom>
        </p:spPr>
        <p:txBody>
          <a:bodyPr wrap="square">
            <a:spAutoFit/>
          </a:bodyPr>
          <a:lstStyle/>
          <a:p>
            <a:r>
              <a:rPr lang="en-US" sz="2400" b="1" dirty="0">
                <a:solidFill>
                  <a:schemeClr val="bg1"/>
                </a:solidFill>
                <a:latin typeface="Avenir Light" panose="020B0402020203020204" pitchFamily="34" charset="77"/>
              </a:rPr>
              <a:t>IMPORTANT</a:t>
            </a:r>
            <a:endParaRPr lang="en-US" sz="2400" dirty="0">
              <a:solidFill>
                <a:schemeClr val="bg1"/>
              </a:solidFill>
            </a:endParaRPr>
          </a:p>
        </p:txBody>
      </p:sp>
    </p:spTree>
    <p:extLst>
      <p:ext uri="{BB962C8B-B14F-4D97-AF65-F5344CB8AC3E}">
        <p14:creationId xmlns:p14="http://schemas.microsoft.com/office/powerpoint/2010/main" val="2859337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712328" y="1096482"/>
            <a:ext cx="9527172"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b="1" dirty="0">
                <a:solidFill>
                  <a:srgbClr val="C00000"/>
                </a:solidFill>
                <a:latin typeface="Avenir Light" panose="020B0402020203020204" pitchFamily="34" charset="77"/>
              </a:rPr>
              <a:t>Loss Function</a:t>
            </a:r>
            <a:r>
              <a:rPr lang="en-US" dirty="0">
                <a:latin typeface="Avenir Light" panose="020B0402020203020204" pitchFamily="34" charset="77"/>
              </a:rPr>
              <a:t>: cross-entropy (predicting translated word)</a:t>
            </a:r>
          </a:p>
          <a:p>
            <a:pPr marL="0" indent="0">
              <a:lnSpc>
                <a:spcPct val="150000"/>
              </a:lnSpc>
              <a:spcBef>
                <a:spcPts val="3500"/>
              </a:spcBef>
              <a:buNone/>
            </a:pPr>
            <a:r>
              <a:rPr lang="en-US" b="1" dirty="0">
                <a:solidFill>
                  <a:srgbClr val="C00000"/>
                </a:solidFill>
                <a:latin typeface="Avenir Light" panose="020B0402020203020204" pitchFamily="34" charset="77"/>
              </a:rPr>
              <a:t>Training Time: </a:t>
            </a:r>
            <a:r>
              <a:rPr lang="en-US" dirty="0">
                <a:latin typeface="Avenir Light" panose="020B0402020203020204" pitchFamily="34" charset="77"/>
              </a:rPr>
              <a:t>~4 days on (8) GPUs</a:t>
            </a:r>
          </a:p>
        </p:txBody>
      </p:sp>
      <p:pic>
        <p:nvPicPr>
          <p:cNvPr id="141" name="Picture 140">
            <a:extLst>
              <a:ext uri="{FF2B5EF4-FFF2-40B4-BE49-F238E27FC236}">
                <a16:creationId xmlns:a16="http://schemas.microsoft.com/office/drawing/2014/main" id="{CB69C0EB-6522-BE4C-90C9-DF75AE77BB0B}"/>
              </a:ext>
            </a:extLst>
          </p:cNvPr>
          <p:cNvPicPr>
            <a:picLocks noChangeAspect="1"/>
          </p:cNvPicPr>
          <p:nvPr/>
        </p:nvPicPr>
        <p:blipFill>
          <a:blip r:embed="rId3"/>
          <a:stretch>
            <a:fillRect/>
          </a:stretch>
        </p:blipFill>
        <p:spPr>
          <a:xfrm>
            <a:off x="482600" y="3549650"/>
            <a:ext cx="11226800" cy="2324100"/>
          </a:xfrm>
          <a:prstGeom prst="rect">
            <a:avLst/>
          </a:prstGeom>
        </p:spPr>
      </p:pic>
    </p:spTree>
    <p:extLst>
      <p:ext uri="{BB962C8B-B14F-4D97-AF65-F5344CB8AC3E}">
        <p14:creationId xmlns:p14="http://schemas.microsoft.com/office/powerpoint/2010/main" val="27977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825500" y="429731"/>
            <a:ext cx="10185400" cy="6180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b="1" dirty="0">
                <a:solidFill>
                  <a:srgbClr val="C00000"/>
                </a:solidFill>
                <a:latin typeface="Avenir Light" panose="020B0402020203020204" pitchFamily="34" charset="77"/>
              </a:rPr>
              <a:t>Machine Translation results: </a:t>
            </a:r>
            <a:r>
              <a:rPr lang="en-US" dirty="0">
                <a:latin typeface="Avenir Light" panose="020B0402020203020204" pitchFamily="34" charset="77"/>
              </a:rPr>
              <a:t>state-of-the-art (at the time)</a:t>
            </a:r>
          </a:p>
          <a:p>
            <a:pPr marL="0" indent="0">
              <a:lnSpc>
                <a:spcPct val="150000"/>
              </a:lnSpc>
              <a:spcBef>
                <a:spcPts val="3500"/>
              </a:spcBef>
              <a:buNone/>
            </a:pPr>
            <a:r>
              <a:rPr lang="en-US" b="1" dirty="0">
                <a:solidFill>
                  <a:srgbClr val="C00000"/>
                </a:solidFill>
                <a:latin typeface="Avenir Light" panose="020B0402020203020204" pitchFamily="34" charset="77"/>
              </a:rPr>
              <a:t>:</a:t>
            </a:r>
            <a:endParaRPr lang="en-US" dirty="0">
              <a:latin typeface="Avenir Light" panose="020B0402020203020204" pitchFamily="34" charset="77"/>
            </a:endParaRPr>
          </a:p>
          <a:p>
            <a:pPr marL="0" indent="0">
              <a:lnSpc>
                <a:spcPct val="150000"/>
              </a:lnSpc>
              <a:spcBef>
                <a:spcPts val="3500"/>
              </a:spcBef>
              <a:buNone/>
            </a:pPr>
            <a:endParaRPr lang="en-US" dirty="0">
              <a:latin typeface="Avenir Light" panose="020B0402020203020204" pitchFamily="34" charset="77"/>
            </a:endParaRPr>
          </a:p>
        </p:txBody>
      </p:sp>
      <p:pic>
        <p:nvPicPr>
          <p:cNvPr id="3" name="Picture 2">
            <a:extLst>
              <a:ext uri="{FF2B5EF4-FFF2-40B4-BE49-F238E27FC236}">
                <a16:creationId xmlns:a16="http://schemas.microsoft.com/office/drawing/2014/main" id="{54DFBA2B-D18A-D948-9311-FC9D9524E705}"/>
              </a:ext>
            </a:extLst>
          </p:cNvPr>
          <p:cNvPicPr>
            <a:picLocks noChangeAspect="1"/>
          </p:cNvPicPr>
          <p:nvPr/>
        </p:nvPicPr>
        <p:blipFill>
          <a:blip r:embed="rId3"/>
          <a:stretch>
            <a:fillRect/>
          </a:stretch>
        </p:blipFill>
        <p:spPr>
          <a:xfrm>
            <a:off x="825500" y="1530350"/>
            <a:ext cx="10541000" cy="4483100"/>
          </a:xfrm>
          <a:prstGeom prst="rect">
            <a:avLst/>
          </a:prstGeom>
        </p:spPr>
      </p:pic>
    </p:spTree>
    <p:extLst>
      <p:ext uri="{BB962C8B-B14F-4D97-AF65-F5344CB8AC3E}">
        <p14:creationId xmlns:p14="http://schemas.microsoft.com/office/powerpoint/2010/main" val="2817047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825500" y="429731"/>
            <a:ext cx="10185400" cy="6180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b="1" dirty="0">
                <a:solidFill>
                  <a:srgbClr val="C00000"/>
                </a:solidFill>
                <a:latin typeface="Avenir Light" panose="020B0402020203020204" pitchFamily="34" charset="77"/>
              </a:rPr>
              <a:t>Machine Translation results: </a:t>
            </a:r>
            <a:r>
              <a:rPr lang="en-US" dirty="0">
                <a:latin typeface="Avenir Light" panose="020B0402020203020204" pitchFamily="34" charset="77"/>
              </a:rPr>
              <a:t>state-of-the-art (at the time)</a:t>
            </a:r>
          </a:p>
          <a:p>
            <a:pPr marL="0" indent="0">
              <a:lnSpc>
                <a:spcPct val="150000"/>
              </a:lnSpc>
              <a:spcBef>
                <a:spcPts val="3500"/>
              </a:spcBef>
              <a:buNone/>
            </a:pPr>
            <a:endParaRPr lang="en-US" dirty="0">
              <a:latin typeface="Avenir Light" panose="020B0402020203020204" pitchFamily="34" charset="77"/>
            </a:endParaRPr>
          </a:p>
        </p:txBody>
      </p:sp>
      <p:sp>
        <p:nvSpPr>
          <p:cNvPr id="4" name="Content Placeholder 2">
            <a:extLst>
              <a:ext uri="{FF2B5EF4-FFF2-40B4-BE49-F238E27FC236}">
                <a16:creationId xmlns:a16="http://schemas.microsoft.com/office/drawing/2014/main" id="{8DDCC111-9390-8649-88E0-CAE77274DD7F}"/>
              </a:ext>
            </a:extLst>
          </p:cNvPr>
          <p:cNvSpPr txBox="1">
            <a:spLocks/>
          </p:cNvSpPr>
          <p:nvPr/>
        </p:nvSpPr>
        <p:spPr>
          <a:xfrm>
            <a:off x="1193800" y="2499831"/>
            <a:ext cx="9550400" cy="36342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You can </a:t>
            </a:r>
            <a:r>
              <a:rPr lang="en-US" u="sng" dirty="0">
                <a:latin typeface="Avenir Light" panose="020B0402020203020204" pitchFamily="34" charset="77"/>
              </a:rPr>
              <a:t>train</a:t>
            </a:r>
            <a:r>
              <a:rPr lang="en-US" dirty="0">
                <a:latin typeface="Avenir Light" panose="020B0402020203020204" pitchFamily="34" charset="77"/>
              </a:rPr>
              <a:t> to translate from </a:t>
            </a:r>
            <a:r>
              <a:rPr lang="en-US" b="1" dirty="0">
                <a:solidFill>
                  <a:srgbClr val="00B050"/>
                </a:solidFill>
                <a:latin typeface="Avenir Light" panose="020B0402020203020204" pitchFamily="34" charset="77"/>
              </a:rPr>
              <a:t>Language A </a:t>
            </a:r>
            <a:r>
              <a:rPr lang="en-US" dirty="0">
                <a:latin typeface="Avenir Light" panose="020B0402020203020204" pitchFamily="34" charset="77"/>
              </a:rPr>
              <a:t>to </a:t>
            </a:r>
            <a:r>
              <a:rPr lang="en-US" b="1" dirty="0">
                <a:solidFill>
                  <a:srgbClr val="7030A0"/>
                </a:solidFill>
                <a:latin typeface="Avenir Light" panose="020B0402020203020204" pitchFamily="34" charset="77"/>
              </a:rPr>
              <a:t>Language B.</a:t>
            </a:r>
          </a:p>
          <a:p>
            <a:pPr marL="0" indent="0">
              <a:lnSpc>
                <a:spcPct val="150000"/>
              </a:lnSpc>
              <a:spcBef>
                <a:spcPts val="3500"/>
              </a:spcBef>
              <a:buNone/>
            </a:pPr>
            <a:r>
              <a:rPr lang="en-US" dirty="0">
                <a:latin typeface="Avenir Light" panose="020B0402020203020204" pitchFamily="34" charset="77"/>
              </a:rPr>
              <a:t>Then </a:t>
            </a:r>
            <a:r>
              <a:rPr lang="en-US" u="sng" dirty="0">
                <a:latin typeface="Avenir Light" panose="020B0402020203020204" pitchFamily="34" charset="77"/>
              </a:rPr>
              <a:t>train</a:t>
            </a:r>
            <a:r>
              <a:rPr lang="en-US" dirty="0">
                <a:latin typeface="Avenir Light" panose="020B0402020203020204" pitchFamily="34" charset="77"/>
              </a:rPr>
              <a:t> it to translate from </a:t>
            </a:r>
            <a:r>
              <a:rPr lang="en-US" b="1" dirty="0">
                <a:solidFill>
                  <a:srgbClr val="7030A0"/>
                </a:solidFill>
                <a:latin typeface="Avenir Light" panose="020B0402020203020204" pitchFamily="34" charset="77"/>
              </a:rPr>
              <a:t>Language B.</a:t>
            </a:r>
            <a:r>
              <a:rPr lang="en-US" dirty="0">
                <a:latin typeface="Avenir Light" panose="020B0402020203020204" pitchFamily="34" charset="77"/>
              </a:rPr>
              <a:t> to </a:t>
            </a:r>
            <a:r>
              <a:rPr lang="en-US" b="1" dirty="0">
                <a:solidFill>
                  <a:srgbClr val="C00000"/>
                </a:solidFill>
                <a:latin typeface="Avenir Light" panose="020B0402020203020204" pitchFamily="34" charset="77"/>
              </a:rPr>
              <a:t>Language C</a:t>
            </a:r>
            <a:r>
              <a:rPr lang="en-US" dirty="0">
                <a:latin typeface="Avenir Light" panose="020B0402020203020204" pitchFamily="34" charset="77"/>
              </a:rPr>
              <a:t>.</a:t>
            </a:r>
          </a:p>
          <a:p>
            <a:pPr marL="0" indent="0">
              <a:lnSpc>
                <a:spcPct val="150000"/>
              </a:lnSpc>
              <a:spcBef>
                <a:spcPts val="3500"/>
              </a:spcBef>
              <a:buNone/>
            </a:pPr>
            <a:r>
              <a:rPr lang="en-US" u="sng" dirty="0">
                <a:latin typeface="Avenir Light" panose="020B0402020203020204" pitchFamily="34" charset="77"/>
              </a:rPr>
              <a:t>Then, without training,</a:t>
            </a:r>
            <a:r>
              <a:rPr lang="en-US" dirty="0">
                <a:latin typeface="Avenir Light" panose="020B0402020203020204" pitchFamily="34" charset="77"/>
              </a:rPr>
              <a:t> it can translate from </a:t>
            </a:r>
            <a:r>
              <a:rPr lang="en-US" b="1" dirty="0">
                <a:solidFill>
                  <a:srgbClr val="00B050"/>
                </a:solidFill>
                <a:latin typeface="Avenir Light" panose="020B0402020203020204" pitchFamily="34" charset="77"/>
              </a:rPr>
              <a:t>Language A </a:t>
            </a:r>
            <a:r>
              <a:rPr lang="en-US" dirty="0">
                <a:latin typeface="Avenir Light" panose="020B0402020203020204" pitchFamily="34" charset="77"/>
              </a:rPr>
              <a:t>to </a:t>
            </a:r>
            <a:r>
              <a:rPr lang="en-US" b="1" dirty="0">
                <a:solidFill>
                  <a:srgbClr val="C00000"/>
                </a:solidFill>
                <a:latin typeface="Avenir Light" panose="020B0402020203020204" pitchFamily="34" charset="77"/>
              </a:rPr>
              <a:t>Language C</a:t>
            </a:r>
            <a:endParaRPr lang="en-US" dirty="0">
              <a:latin typeface="Avenir Light" panose="020B0402020203020204" pitchFamily="34" charset="77"/>
            </a:endParaRPr>
          </a:p>
        </p:txBody>
      </p:sp>
    </p:spTree>
    <p:extLst>
      <p:ext uri="{BB962C8B-B14F-4D97-AF65-F5344CB8AC3E}">
        <p14:creationId xmlns:p14="http://schemas.microsoft.com/office/powerpoint/2010/main" val="168543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14944" y="107013"/>
            <a:ext cx="8880765" cy="908868"/>
          </a:xfrm>
        </p:spPr>
        <p:txBody>
          <a:bodyPr>
            <a:noAutofit/>
          </a:bodyPr>
          <a:lstStyle/>
          <a:p>
            <a:pPr marL="0" indent="0" algn="ctr">
              <a:lnSpc>
                <a:spcPct val="150000"/>
              </a:lnSpc>
              <a:buNone/>
            </a:pPr>
            <a:r>
              <a:rPr lang="en-US" dirty="0">
                <a:latin typeface="Avenir Light" panose="020B0402020203020204" pitchFamily="34" charset="77"/>
              </a:rPr>
              <a:t>Next, we learned about </a:t>
            </a:r>
            <a:r>
              <a:rPr lang="en-US" b="1" dirty="0">
                <a:latin typeface="Avenir Black" panose="02000503020000020003" pitchFamily="2" charset="0"/>
              </a:rPr>
              <a:t>word embeddings</a:t>
            </a:r>
            <a:endParaRPr lang="en-US" b="1" u="sng" dirty="0">
              <a:latin typeface="Avenir Black" panose="02000503020000020003" pitchFamily="2" charset="0"/>
            </a:endParaRP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7</a:t>
            </a:fld>
            <a:endParaRPr lang="en-US"/>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75980F8-BF6E-BA48-BBE0-D200B8EA13C9}"/>
              </a:ext>
            </a:extLst>
          </p:cNvPr>
          <p:cNvSpPr txBox="1">
            <a:spLocks/>
          </p:cNvSpPr>
          <p:nvPr/>
        </p:nvSpPr>
        <p:spPr>
          <a:xfrm>
            <a:off x="476909" y="1731816"/>
            <a:ext cx="4621564" cy="858983"/>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latin typeface="Avenir Light" panose="020B0402020203020204" pitchFamily="34" charset="77"/>
              </a:rPr>
              <a:t>a single, </a:t>
            </a:r>
            <a:r>
              <a:rPr lang="en-US" sz="2000" b="1" dirty="0">
                <a:solidFill>
                  <a:srgbClr val="C00000"/>
                </a:solidFill>
                <a:latin typeface="Avenir Light" panose="020B0402020203020204" pitchFamily="34" charset="77"/>
              </a:rPr>
              <a:t>global word embedding</a:t>
            </a:r>
            <a:r>
              <a:rPr lang="en-US" sz="2000" b="1" dirty="0">
                <a:latin typeface="Avenir Light" panose="020B0402020203020204" pitchFamily="34" charset="77"/>
              </a:rPr>
              <a:t> for each word, independent of its context.</a:t>
            </a:r>
          </a:p>
        </p:txBody>
      </p:sp>
      <p:grpSp>
        <p:nvGrpSpPr>
          <p:cNvPr id="6" name="Group 5">
            <a:extLst>
              <a:ext uri="{FF2B5EF4-FFF2-40B4-BE49-F238E27FC236}">
                <a16:creationId xmlns:a16="http://schemas.microsoft.com/office/drawing/2014/main" id="{4951924A-DE31-5D48-B3AA-3673C178877E}"/>
              </a:ext>
            </a:extLst>
          </p:cNvPr>
          <p:cNvGrpSpPr/>
          <p:nvPr/>
        </p:nvGrpSpPr>
        <p:grpSpPr>
          <a:xfrm>
            <a:off x="532325" y="1220384"/>
            <a:ext cx="2222995" cy="575625"/>
            <a:chOff x="476909" y="1167486"/>
            <a:chExt cx="2222995" cy="575625"/>
          </a:xfrm>
        </p:grpSpPr>
        <p:sp>
          <p:nvSpPr>
            <p:cNvPr id="18" name="Rectangle 17">
              <a:extLst>
                <a:ext uri="{FF2B5EF4-FFF2-40B4-BE49-F238E27FC236}">
                  <a16:creationId xmlns:a16="http://schemas.microsoft.com/office/drawing/2014/main" id="{C515BE8A-2F77-F34B-8342-4D55C4734405}"/>
                </a:ext>
              </a:extLst>
            </p:cNvPr>
            <p:cNvSpPr/>
            <p:nvPr/>
          </p:nvSpPr>
          <p:spPr>
            <a:xfrm>
              <a:off x="476909" y="1167486"/>
              <a:ext cx="2222995"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9217ED-DCAC-5140-B5D2-BC1F1A84B85F}"/>
                </a:ext>
              </a:extLst>
            </p:cNvPr>
            <p:cNvSpPr/>
            <p:nvPr/>
          </p:nvSpPr>
          <p:spPr>
            <a:xfrm>
              <a:off x="476909" y="1224465"/>
              <a:ext cx="2222995"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TYPE-BASED</a:t>
              </a:r>
              <a:endParaRPr lang="en-US" sz="2400" dirty="0">
                <a:solidFill>
                  <a:schemeClr val="bg1"/>
                </a:solidFill>
              </a:endParaRPr>
            </a:p>
          </p:txBody>
        </p:sp>
      </p:grpSp>
      <p:grpSp>
        <p:nvGrpSpPr>
          <p:cNvPr id="5" name="Group 4">
            <a:extLst>
              <a:ext uri="{FF2B5EF4-FFF2-40B4-BE49-F238E27FC236}">
                <a16:creationId xmlns:a16="http://schemas.microsoft.com/office/drawing/2014/main" id="{2E343278-B6BF-E548-A996-52AD47F59908}"/>
              </a:ext>
            </a:extLst>
          </p:cNvPr>
          <p:cNvGrpSpPr/>
          <p:nvPr/>
        </p:nvGrpSpPr>
        <p:grpSpPr>
          <a:xfrm>
            <a:off x="7093529" y="1224465"/>
            <a:ext cx="2563091" cy="575625"/>
            <a:chOff x="8229600" y="1224465"/>
            <a:chExt cx="2563091" cy="575625"/>
          </a:xfrm>
        </p:grpSpPr>
        <p:sp>
          <p:nvSpPr>
            <p:cNvPr id="19" name="Rectangle 18">
              <a:extLst>
                <a:ext uri="{FF2B5EF4-FFF2-40B4-BE49-F238E27FC236}">
                  <a16:creationId xmlns:a16="http://schemas.microsoft.com/office/drawing/2014/main" id="{9A5D80FD-DDB0-1643-859F-B51FB5FD1F73}"/>
                </a:ext>
              </a:extLst>
            </p:cNvPr>
            <p:cNvSpPr/>
            <p:nvPr/>
          </p:nvSpPr>
          <p:spPr>
            <a:xfrm>
              <a:off x="8229600" y="1224465"/>
              <a:ext cx="2563091"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4CEBC4-2BDC-2945-9B30-40CD32EC606B}"/>
                </a:ext>
              </a:extLst>
            </p:cNvPr>
            <p:cNvSpPr/>
            <p:nvPr/>
          </p:nvSpPr>
          <p:spPr>
            <a:xfrm>
              <a:off x="8342249" y="1281446"/>
              <a:ext cx="2353460"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TOKEN-BASED</a:t>
              </a:r>
              <a:endParaRPr lang="en-US" sz="2400" dirty="0">
                <a:solidFill>
                  <a:schemeClr val="bg1"/>
                </a:solidFill>
              </a:endParaRPr>
            </a:p>
          </p:txBody>
        </p:sp>
      </p:grpSp>
      <p:sp>
        <p:nvSpPr>
          <p:cNvPr id="22" name="Content Placeholder 2">
            <a:extLst>
              <a:ext uri="{FF2B5EF4-FFF2-40B4-BE49-F238E27FC236}">
                <a16:creationId xmlns:a16="http://schemas.microsoft.com/office/drawing/2014/main" id="{2013F40F-9F77-E743-BB9E-FBEAD71E63A0}"/>
              </a:ext>
            </a:extLst>
          </p:cNvPr>
          <p:cNvSpPr txBox="1">
            <a:spLocks/>
          </p:cNvSpPr>
          <p:nvPr/>
        </p:nvSpPr>
        <p:spPr>
          <a:xfrm>
            <a:off x="7022584" y="1800090"/>
            <a:ext cx="4621564" cy="1192491"/>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contextualized embeddings </a:t>
            </a:r>
            <a:r>
              <a:rPr lang="en-US" sz="2000" b="1" dirty="0">
                <a:latin typeface="Avenir Light" panose="020B0402020203020204" pitchFamily="34" charset="77"/>
              </a:rPr>
              <a:t>are distinct for every occurrence of a word, completely dependent on its context</a:t>
            </a:r>
          </a:p>
        </p:txBody>
      </p:sp>
      <p:grpSp>
        <p:nvGrpSpPr>
          <p:cNvPr id="25" name="Group 24">
            <a:extLst>
              <a:ext uri="{FF2B5EF4-FFF2-40B4-BE49-F238E27FC236}">
                <a16:creationId xmlns:a16="http://schemas.microsoft.com/office/drawing/2014/main" id="{89FEA698-5D4C-444A-8371-707E3F382BF7}"/>
              </a:ext>
            </a:extLst>
          </p:cNvPr>
          <p:cNvGrpSpPr/>
          <p:nvPr/>
        </p:nvGrpSpPr>
        <p:grpSpPr>
          <a:xfrm>
            <a:off x="1876511" y="4764807"/>
            <a:ext cx="863851" cy="212665"/>
            <a:chOff x="2297660" y="4140835"/>
            <a:chExt cx="1364224" cy="311369"/>
          </a:xfrm>
        </p:grpSpPr>
        <p:sp>
          <p:nvSpPr>
            <p:cNvPr id="26" name="Rounded Rectangle 25">
              <a:extLst>
                <a:ext uri="{FF2B5EF4-FFF2-40B4-BE49-F238E27FC236}">
                  <a16:creationId xmlns:a16="http://schemas.microsoft.com/office/drawing/2014/main" id="{A820EB02-A9E7-DB45-981D-0EE4B421EA5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93F63F-C8E8-3A47-891F-A770DC076FF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F03F35-0948-1940-B4DE-25FB608E51B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53E23B-3CAE-FE45-B60D-E47F10CB59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01449B-D429-5242-9473-A21DBCE7337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F47F15-CAFA-4A4A-907A-C2CD1A8EABD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9073739-D3F0-384A-B661-31AFF9615FDC}"/>
              </a:ext>
            </a:extLst>
          </p:cNvPr>
          <p:cNvGrpSpPr/>
          <p:nvPr/>
        </p:nvGrpSpPr>
        <p:grpSpPr>
          <a:xfrm>
            <a:off x="1876511" y="4087311"/>
            <a:ext cx="863851" cy="212665"/>
            <a:chOff x="2297660" y="4140835"/>
            <a:chExt cx="1364224" cy="311369"/>
          </a:xfrm>
        </p:grpSpPr>
        <p:sp>
          <p:nvSpPr>
            <p:cNvPr id="41" name="Rounded Rectangle 40">
              <a:extLst>
                <a:ext uri="{FF2B5EF4-FFF2-40B4-BE49-F238E27FC236}">
                  <a16:creationId xmlns:a16="http://schemas.microsoft.com/office/drawing/2014/main" id="{BD383530-06E0-3640-8BF6-3E6B3188CD2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150C5EA-0138-1341-93B4-3A9214FB8A3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CB760AC-B903-034E-8383-B523734FA3E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7036D1C-5565-4342-A2CD-89D45E9A3B2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46A69B-6FBE-7A4B-9AD7-0027A870A23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FB70068-778A-1E40-83ED-2DCF6DE9B54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F8BB3F3-EB6E-6049-856D-1F3D6C80FC35}"/>
              </a:ext>
            </a:extLst>
          </p:cNvPr>
          <p:cNvGrpSpPr/>
          <p:nvPr/>
        </p:nvGrpSpPr>
        <p:grpSpPr>
          <a:xfrm>
            <a:off x="397067" y="3427353"/>
            <a:ext cx="863851" cy="212665"/>
            <a:chOff x="2297660" y="4140835"/>
            <a:chExt cx="1364224" cy="311369"/>
          </a:xfrm>
        </p:grpSpPr>
        <p:sp>
          <p:nvSpPr>
            <p:cNvPr id="48" name="Rounded Rectangle 47">
              <a:extLst>
                <a:ext uri="{FF2B5EF4-FFF2-40B4-BE49-F238E27FC236}">
                  <a16:creationId xmlns:a16="http://schemas.microsoft.com/office/drawing/2014/main" id="{3459E7BD-DB66-E548-8CFF-2C1C7FF63D7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1F1E5F4-5585-014E-B5A1-1DEC9C8EDA6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17E53A4-C2F8-924A-8CB0-4AD726EA33D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BBD7B48-261A-874B-A66B-02BC177701B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770612-FDB5-A948-8A92-0DDFB23596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870061-7A23-3B4A-990E-E4815FC59AE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AA87D290-7EC9-E94D-965F-415D4F027CDD}"/>
              </a:ext>
            </a:extLst>
          </p:cNvPr>
          <p:cNvGrpSpPr/>
          <p:nvPr/>
        </p:nvGrpSpPr>
        <p:grpSpPr>
          <a:xfrm>
            <a:off x="1364744" y="3420928"/>
            <a:ext cx="863851" cy="212665"/>
            <a:chOff x="2297660" y="4140835"/>
            <a:chExt cx="1364224" cy="311369"/>
          </a:xfrm>
        </p:grpSpPr>
        <p:sp>
          <p:nvSpPr>
            <p:cNvPr id="55" name="Rounded Rectangle 54">
              <a:extLst>
                <a:ext uri="{FF2B5EF4-FFF2-40B4-BE49-F238E27FC236}">
                  <a16:creationId xmlns:a16="http://schemas.microsoft.com/office/drawing/2014/main" id="{3B589AAE-A9E1-A249-A7BA-BBB995B138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6D4D6B-7831-0F4D-9B72-980B154A8E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49F43EC-2002-A74C-898A-12977FBBD1E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A4C51F2-6081-9A4C-99A1-CE454DD32E3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384BDF5-2DF0-2845-8A10-7C2E434D06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D8FFC31-E15C-B54C-B5EE-73CDA548843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F8AF47C-B460-2D43-9738-6E66743CCB5B}"/>
              </a:ext>
            </a:extLst>
          </p:cNvPr>
          <p:cNvGrpSpPr/>
          <p:nvPr/>
        </p:nvGrpSpPr>
        <p:grpSpPr>
          <a:xfrm>
            <a:off x="2336944" y="3427353"/>
            <a:ext cx="863851" cy="212665"/>
            <a:chOff x="2297660" y="4140835"/>
            <a:chExt cx="1364224" cy="311369"/>
          </a:xfrm>
        </p:grpSpPr>
        <p:sp>
          <p:nvSpPr>
            <p:cNvPr id="69" name="Rounded Rectangle 68">
              <a:extLst>
                <a:ext uri="{FF2B5EF4-FFF2-40B4-BE49-F238E27FC236}">
                  <a16:creationId xmlns:a16="http://schemas.microsoft.com/office/drawing/2014/main" id="{0A4617A6-1F30-1240-A402-905013117A7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B1A5C7A-9FEB-A043-AB27-1689CDEDFB5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CB4C405-FC31-D44E-A7D0-4E46C37DF7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7080AB1-C0E1-BE4E-A99F-73DC6B463A7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C6A88C9-0D7E-BC44-9C8F-21BA589764D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87A9193-2CED-894C-9011-808FBB6F896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1B940442-93B4-C34F-920E-4869CBC4F588}"/>
              </a:ext>
            </a:extLst>
          </p:cNvPr>
          <p:cNvGrpSpPr/>
          <p:nvPr/>
        </p:nvGrpSpPr>
        <p:grpSpPr>
          <a:xfrm>
            <a:off x="3304621" y="3420928"/>
            <a:ext cx="863851" cy="212665"/>
            <a:chOff x="2297660" y="4140835"/>
            <a:chExt cx="1364224" cy="311369"/>
          </a:xfrm>
        </p:grpSpPr>
        <p:sp>
          <p:nvSpPr>
            <p:cNvPr id="76" name="Rounded Rectangle 75">
              <a:extLst>
                <a:ext uri="{FF2B5EF4-FFF2-40B4-BE49-F238E27FC236}">
                  <a16:creationId xmlns:a16="http://schemas.microsoft.com/office/drawing/2014/main" id="{39973FBA-8138-2241-B822-74D79743C7F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1E09C1-5173-434B-8FC2-E9300DA5A6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98EB57F-F81E-5E4A-B122-D4B372F438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C56E3E5-D9BF-BC4E-A9DF-F147FEEBC9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EDE23A2-6B90-9744-86EC-6B7D9E61531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197F1F9-AD3F-B34E-9F37-83C26CF95EA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Content Placeholder 2">
            <a:extLst>
              <a:ext uri="{FF2B5EF4-FFF2-40B4-BE49-F238E27FC236}">
                <a16:creationId xmlns:a16="http://schemas.microsoft.com/office/drawing/2014/main" id="{929AF738-F32B-774B-AC0D-55097B6DA7D7}"/>
              </a:ext>
            </a:extLst>
          </p:cNvPr>
          <p:cNvSpPr txBox="1">
            <a:spLocks/>
          </p:cNvSpPr>
          <p:nvPr/>
        </p:nvSpPr>
        <p:spPr>
          <a:xfrm>
            <a:off x="476909" y="5923309"/>
            <a:ext cx="3919825"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word2vec (skip-gram)</a:t>
            </a:r>
            <a:endParaRPr lang="en-US" dirty="0">
              <a:latin typeface="Avenir Black" panose="02000503020000020003" pitchFamily="2" charset="0"/>
            </a:endParaRPr>
          </a:p>
        </p:txBody>
      </p:sp>
      <p:sp>
        <p:nvSpPr>
          <p:cNvPr id="83" name="Content Placeholder 2">
            <a:extLst>
              <a:ext uri="{FF2B5EF4-FFF2-40B4-BE49-F238E27FC236}">
                <a16:creationId xmlns:a16="http://schemas.microsoft.com/office/drawing/2014/main" id="{5F5218C9-7F93-1448-9A6C-5768B221622D}"/>
              </a:ext>
            </a:extLst>
          </p:cNvPr>
          <p:cNvSpPr txBox="1">
            <a:spLocks/>
          </p:cNvSpPr>
          <p:nvPr/>
        </p:nvSpPr>
        <p:spPr>
          <a:xfrm>
            <a:off x="7318943" y="5935811"/>
            <a:ext cx="3559878"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Bidirectional LSTM</a:t>
            </a:r>
            <a:endParaRPr lang="en-US" dirty="0">
              <a:latin typeface="Avenir Black" panose="02000503020000020003" pitchFamily="2" charset="0"/>
            </a:endParaRPr>
          </a:p>
        </p:txBody>
      </p:sp>
      <p:sp>
        <p:nvSpPr>
          <p:cNvPr id="84" name="Content Placeholder 2">
            <a:extLst>
              <a:ext uri="{FF2B5EF4-FFF2-40B4-BE49-F238E27FC236}">
                <a16:creationId xmlns:a16="http://schemas.microsoft.com/office/drawing/2014/main" id="{C963F286-A015-2149-9A1F-0E973D5F7C4B}"/>
              </a:ext>
            </a:extLst>
          </p:cNvPr>
          <p:cNvSpPr txBox="1">
            <a:spLocks/>
          </p:cNvSpPr>
          <p:nvPr/>
        </p:nvSpPr>
        <p:spPr>
          <a:xfrm>
            <a:off x="1874331" y="5009263"/>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85" name="Content Placeholder 2">
            <a:extLst>
              <a:ext uri="{FF2B5EF4-FFF2-40B4-BE49-F238E27FC236}">
                <a16:creationId xmlns:a16="http://schemas.microsoft.com/office/drawing/2014/main" id="{214EA056-A665-B542-A5C5-D8FCA57662A4}"/>
              </a:ext>
            </a:extLst>
          </p:cNvPr>
          <p:cNvSpPr txBox="1">
            <a:spLocks/>
          </p:cNvSpPr>
          <p:nvPr/>
        </p:nvSpPr>
        <p:spPr>
          <a:xfrm>
            <a:off x="397067" y="3081689"/>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she</a:t>
            </a:r>
            <a:endParaRPr lang="en-US" sz="1600" dirty="0">
              <a:solidFill>
                <a:srgbClr val="7030A0"/>
              </a:solidFill>
              <a:latin typeface="Avenir Black" panose="02000503020000020003" pitchFamily="2" charset="0"/>
            </a:endParaRPr>
          </a:p>
        </p:txBody>
      </p:sp>
      <p:sp>
        <p:nvSpPr>
          <p:cNvPr id="86" name="Content Placeholder 2">
            <a:extLst>
              <a:ext uri="{FF2B5EF4-FFF2-40B4-BE49-F238E27FC236}">
                <a16:creationId xmlns:a16="http://schemas.microsoft.com/office/drawing/2014/main" id="{89DD3C37-07EB-B34B-8ACC-7D155E184410}"/>
              </a:ext>
            </a:extLst>
          </p:cNvPr>
          <p:cNvSpPr txBox="1">
            <a:spLocks/>
          </p:cNvSpPr>
          <p:nvPr/>
        </p:nvSpPr>
        <p:spPr>
          <a:xfrm>
            <a:off x="1362229"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87" name="Content Placeholder 2">
            <a:extLst>
              <a:ext uri="{FF2B5EF4-FFF2-40B4-BE49-F238E27FC236}">
                <a16:creationId xmlns:a16="http://schemas.microsoft.com/office/drawing/2014/main" id="{B4F33E14-C216-F544-9032-E6076EBFE65C}"/>
              </a:ext>
            </a:extLst>
          </p:cNvPr>
          <p:cNvSpPr txBox="1">
            <a:spLocks/>
          </p:cNvSpPr>
          <p:nvPr/>
        </p:nvSpPr>
        <p:spPr>
          <a:xfrm>
            <a:off x="2376206"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88" name="Content Placeholder 2">
            <a:extLst>
              <a:ext uri="{FF2B5EF4-FFF2-40B4-BE49-F238E27FC236}">
                <a16:creationId xmlns:a16="http://schemas.microsoft.com/office/drawing/2014/main" id="{98715BFD-8933-7447-B688-25D344B81CC1}"/>
              </a:ext>
            </a:extLst>
          </p:cNvPr>
          <p:cNvSpPr txBox="1">
            <a:spLocks/>
          </p:cNvSpPr>
          <p:nvPr/>
        </p:nvSpPr>
        <p:spPr>
          <a:xfrm>
            <a:off x="10838639" y="3079402"/>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sp>
        <p:nvSpPr>
          <p:cNvPr id="89" name="Right Arrow 88">
            <a:extLst>
              <a:ext uri="{FF2B5EF4-FFF2-40B4-BE49-F238E27FC236}">
                <a16:creationId xmlns:a16="http://schemas.microsoft.com/office/drawing/2014/main" id="{F4E18CF7-6BB7-634D-AD41-7962F1CC2513}"/>
              </a:ext>
            </a:extLst>
          </p:cNvPr>
          <p:cNvSpPr/>
          <p:nvPr/>
        </p:nvSpPr>
        <p:spPr>
          <a:xfrm rot="16200000">
            <a:off x="2132691" y="443806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60280D78-C436-7F47-A14B-5F6A7CD20348}"/>
              </a:ext>
            </a:extLst>
          </p:cNvPr>
          <p:cNvSpPr/>
          <p:nvPr/>
        </p:nvSpPr>
        <p:spPr>
          <a:xfrm rot="16200000">
            <a:off x="1955872" y="3765968"/>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58BF43CE-0CB5-294F-9DB4-2FEA1B3C2D3A}"/>
              </a:ext>
            </a:extLst>
          </p:cNvPr>
          <p:cNvSpPr/>
          <p:nvPr/>
        </p:nvSpPr>
        <p:spPr>
          <a:xfrm rot="16200000">
            <a:off x="2399308" y="377531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846F95D3-B34A-3C43-BDC6-F129CED16BF6}"/>
              </a:ext>
            </a:extLst>
          </p:cNvPr>
          <p:cNvSpPr/>
          <p:nvPr/>
        </p:nvSpPr>
        <p:spPr>
          <a:xfrm rot="19923922">
            <a:off x="2741114" y="3831517"/>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E5EF713A-3F38-AC47-830E-51F60F3A2C24}"/>
              </a:ext>
            </a:extLst>
          </p:cNvPr>
          <p:cNvSpPr/>
          <p:nvPr/>
        </p:nvSpPr>
        <p:spPr>
          <a:xfrm rot="12373781">
            <a:off x="1203895" y="3809922"/>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818744BE-3607-E648-8DC2-0F4B7261C295}"/>
              </a:ext>
            </a:extLst>
          </p:cNvPr>
          <p:cNvSpPr/>
          <p:nvPr/>
        </p:nvSpPr>
        <p:spPr>
          <a:xfrm>
            <a:off x="6540229" y="5015924"/>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840714-66BB-5140-A2AD-B83F342DAB03}"/>
              </a:ext>
            </a:extLst>
          </p:cNvPr>
          <p:cNvSpPr/>
          <p:nvPr/>
        </p:nvSpPr>
        <p:spPr>
          <a:xfrm>
            <a:off x="6607881"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40A0EB7-F352-5F46-B941-DD4EAF25273A}"/>
              </a:ext>
            </a:extLst>
          </p:cNvPr>
          <p:cNvSpPr/>
          <p:nvPr/>
        </p:nvSpPr>
        <p:spPr>
          <a:xfrm>
            <a:off x="6766875"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68A074E-6B5E-A941-AF60-9397DBF74D05}"/>
              </a:ext>
            </a:extLst>
          </p:cNvPr>
          <p:cNvSpPr/>
          <p:nvPr/>
        </p:nvSpPr>
        <p:spPr>
          <a:xfrm>
            <a:off x="6925869"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B05878A-1356-1949-99D4-16B7E5E2CF9B}"/>
              </a:ext>
            </a:extLst>
          </p:cNvPr>
          <p:cNvSpPr/>
          <p:nvPr/>
        </p:nvSpPr>
        <p:spPr>
          <a:xfrm>
            <a:off x="7088486"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E11F7839-3DBC-5244-AAF9-6BF12ECA93B3}"/>
              </a:ext>
            </a:extLst>
          </p:cNvPr>
          <p:cNvSpPr/>
          <p:nvPr/>
        </p:nvSpPr>
        <p:spPr>
          <a:xfrm>
            <a:off x="6607881"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07731083-73AD-944C-9D52-2D6B726A923D}"/>
              </a:ext>
            </a:extLst>
          </p:cNvPr>
          <p:cNvSpPr/>
          <p:nvPr/>
        </p:nvSpPr>
        <p:spPr>
          <a:xfrm>
            <a:off x="6766875"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6BE647C-AC4F-BE46-BC75-F73ECE4F5A41}"/>
              </a:ext>
            </a:extLst>
          </p:cNvPr>
          <p:cNvSpPr/>
          <p:nvPr/>
        </p:nvSpPr>
        <p:spPr>
          <a:xfrm>
            <a:off x="6925869"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630C8EE-E47D-D241-BAEF-2B007F086CE7}"/>
              </a:ext>
            </a:extLst>
          </p:cNvPr>
          <p:cNvSpPr/>
          <p:nvPr/>
        </p:nvSpPr>
        <p:spPr>
          <a:xfrm>
            <a:off x="7088486"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a:extLst>
              <a:ext uri="{FF2B5EF4-FFF2-40B4-BE49-F238E27FC236}">
                <a16:creationId xmlns:a16="http://schemas.microsoft.com/office/drawing/2014/main" id="{6A3E723C-0457-624C-83F8-460FD7031B0B}"/>
              </a:ext>
            </a:extLst>
          </p:cNvPr>
          <p:cNvSpPr/>
          <p:nvPr/>
        </p:nvSpPr>
        <p:spPr>
          <a:xfrm>
            <a:off x="6465236" y="4216006"/>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6F6ADA82-0FE8-4740-9F29-1F32425A70CB}"/>
              </a:ext>
            </a:extLst>
          </p:cNvPr>
          <p:cNvSpPr/>
          <p:nvPr/>
        </p:nvSpPr>
        <p:spPr>
          <a:xfrm>
            <a:off x="6519825"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AC9B007-16BF-2744-B0E6-F3507D530FDF}"/>
              </a:ext>
            </a:extLst>
          </p:cNvPr>
          <p:cNvSpPr/>
          <p:nvPr/>
        </p:nvSpPr>
        <p:spPr>
          <a:xfrm>
            <a:off x="6678819"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8EBCD9F-8EC2-C94D-B0CC-C7A305CDFD10}"/>
              </a:ext>
            </a:extLst>
          </p:cNvPr>
          <p:cNvSpPr/>
          <p:nvPr/>
        </p:nvSpPr>
        <p:spPr>
          <a:xfrm>
            <a:off x="6837814"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1B4D4A6-AEF0-CB40-B234-C8EE362D491C}"/>
              </a:ext>
            </a:extLst>
          </p:cNvPr>
          <p:cNvSpPr/>
          <p:nvPr/>
        </p:nvSpPr>
        <p:spPr>
          <a:xfrm>
            <a:off x="7000430"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89A7074-2519-ED45-A2BF-833884515208}"/>
              </a:ext>
            </a:extLst>
          </p:cNvPr>
          <p:cNvSpPr/>
          <p:nvPr/>
        </p:nvSpPr>
        <p:spPr>
          <a:xfrm>
            <a:off x="7167003" y="425434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A01C0F01-4CFA-E54D-8BBE-C98EED3ED553}"/>
              </a:ext>
            </a:extLst>
          </p:cNvPr>
          <p:cNvSpPr/>
          <p:nvPr/>
        </p:nvSpPr>
        <p:spPr>
          <a:xfrm>
            <a:off x="6552554" y="3429442"/>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ight Arrow 174">
            <a:extLst>
              <a:ext uri="{FF2B5EF4-FFF2-40B4-BE49-F238E27FC236}">
                <a16:creationId xmlns:a16="http://schemas.microsoft.com/office/drawing/2014/main" id="{2EDD1542-5B4F-8649-84A3-BEBE15E4D5D1}"/>
              </a:ext>
            </a:extLst>
          </p:cNvPr>
          <p:cNvSpPr/>
          <p:nvPr/>
        </p:nvSpPr>
        <p:spPr>
          <a:xfrm rot="16200000">
            <a:off x="6737225" y="3793922"/>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ight Arrow 175">
            <a:extLst>
              <a:ext uri="{FF2B5EF4-FFF2-40B4-BE49-F238E27FC236}">
                <a16:creationId xmlns:a16="http://schemas.microsoft.com/office/drawing/2014/main" id="{7A0CA06D-D5BA-2847-B172-09B414516A88}"/>
              </a:ext>
            </a:extLst>
          </p:cNvPr>
          <p:cNvSpPr/>
          <p:nvPr/>
        </p:nvSpPr>
        <p:spPr>
          <a:xfrm rot="16200000">
            <a:off x="6751145" y="460090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Content Placeholder 2">
                <a:extLst>
                  <a:ext uri="{FF2B5EF4-FFF2-40B4-BE49-F238E27FC236}">
                    <a16:creationId xmlns:a16="http://schemas.microsoft.com/office/drawing/2014/main" id="{9721653B-2ED2-DD4A-A4B3-86B3A8B0D191}"/>
                  </a:ext>
                </a:extLst>
              </p:cNvPr>
              <p:cNvSpPr txBox="1">
                <a:spLocks/>
              </p:cNvSpPr>
              <p:nvPr/>
            </p:nvSpPr>
            <p:spPr>
              <a:xfrm>
                <a:off x="6534925" y="4551753"/>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77" name="Content Placeholder 2">
                <a:extLst>
                  <a:ext uri="{FF2B5EF4-FFF2-40B4-BE49-F238E27FC236}">
                    <a16:creationId xmlns:a16="http://schemas.microsoft.com/office/drawing/2014/main" id="{9721653B-2ED2-DD4A-A4B3-86B3A8B0D191}"/>
                  </a:ext>
                </a:extLst>
              </p:cNvPr>
              <p:cNvSpPr txBox="1">
                <a:spLocks noRot="1" noChangeAspect="1" noMove="1" noResize="1" noEditPoints="1" noAdjustHandles="1" noChangeArrowheads="1" noChangeShapeType="1" noTextEdit="1"/>
              </p:cNvSpPr>
              <p:nvPr/>
            </p:nvSpPr>
            <p:spPr>
              <a:xfrm>
                <a:off x="6534925" y="4551753"/>
                <a:ext cx="452805" cy="3475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8" name="Content Placeholder 2">
                <a:extLst>
                  <a:ext uri="{FF2B5EF4-FFF2-40B4-BE49-F238E27FC236}">
                    <a16:creationId xmlns:a16="http://schemas.microsoft.com/office/drawing/2014/main" id="{83775E65-B5B0-2246-BB1F-D89DB4D24DCF}"/>
                  </a:ext>
                </a:extLst>
              </p:cNvPr>
              <p:cNvSpPr txBox="1">
                <a:spLocks/>
              </p:cNvSpPr>
              <p:nvPr/>
            </p:nvSpPr>
            <p:spPr>
              <a:xfrm>
                <a:off x="6540472" y="3763064"/>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78" name="Content Placeholder 2">
                <a:extLst>
                  <a:ext uri="{FF2B5EF4-FFF2-40B4-BE49-F238E27FC236}">
                    <a16:creationId xmlns:a16="http://schemas.microsoft.com/office/drawing/2014/main" id="{83775E65-B5B0-2246-BB1F-D89DB4D24DCF}"/>
                  </a:ext>
                </a:extLst>
              </p:cNvPr>
              <p:cNvSpPr txBox="1">
                <a:spLocks noRot="1" noChangeAspect="1" noMove="1" noResize="1" noEditPoints="1" noAdjustHandles="1" noChangeArrowheads="1" noChangeShapeType="1" noTextEdit="1"/>
              </p:cNvSpPr>
              <p:nvPr/>
            </p:nvSpPr>
            <p:spPr>
              <a:xfrm>
                <a:off x="6540472" y="3763064"/>
                <a:ext cx="452805" cy="347590"/>
              </a:xfrm>
              <a:prstGeom prst="rect">
                <a:avLst/>
              </a:prstGeom>
              <a:blipFill>
                <a:blip r:embed="rId4"/>
                <a:stretch>
                  <a:fillRect/>
                </a:stretch>
              </a:blipFill>
            </p:spPr>
            <p:txBody>
              <a:bodyPr/>
              <a:lstStyle/>
              <a:p>
                <a:r>
                  <a:rPr lang="en-US">
                    <a:noFill/>
                  </a:rPr>
                  <a:t> </a:t>
                </a:r>
              </a:p>
            </p:txBody>
          </p:sp>
        </mc:Fallback>
      </mc:AlternateContent>
      <p:sp>
        <p:nvSpPr>
          <p:cNvPr id="179" name="Rounded Rectangle 178">
            <a:extLst>
              <a:ext uri="{FF2B5EF4-FFF2-40B4-BE49-F238E27FC236}">
                <a16:creationId xmlns:a16="http://schemas.microsoft.com/office/drawing/2014/main" id="{F0D4E12C-2B35-EB48-A751-894A8454000B}"/>
              </a:ext>
            </a:extLst>
          </p:cNvPr>
          <p:cNvSpPr/>
          <p:nvPr/>
        </p:nvSpPr>
        <p:spPr>
          <a:xfrm>
            <a:off x="7949606" y="5034710"/>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F6A6439-F7F9-414E-9012-3D9AB6241956}"/>
              </a:ext>
            </a:extLst>
          </p:cNvPr>
          <p:cNvSpPr/>
          <p:nvPr/>
        </p:nvSpPr>
        <p:spPr>
          <a:xfrm>
            <a:off x="8017258"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0A504C6-52D2-E94E-91AF-F644C01C45C5}"/>
              </a:ext>
            </a:extLst>
          </p:cNvPr>
          <p:cNvSpPr/>
          <p:nvPr/>
        </p:nvSpPr>
        <p:spPr>
          <a:xfrm>
            <a:off x="8176252"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CF895D51-D95F-814A-ADE8-97F9195068E4}"/>
              </a:ext>
            </a:extLst>
          </p:cNvPr>
          <p:cNvSpPr/>
          <p:nvPr/>
        </p:nvSpPr>
        <p:spPr>
          <a:xfrm>
            <a:off x="8335247"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119A0E2-DC47-4649-9D81-FBF4C795CFF6}"/>
              </a:ext>
            </a:extLst>
          </p:cNvPr>
          <p:cNvSpPr/>
          <p:nvPr/>
        </p:nvSpPr>
        <p:spPr>
          <a:xfrm>
            <a:off x="8497863"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D0D07D8-0ACA-314F-881E-3CFB0EF4C358}"/>
              </a:ext>
            </a:extLst>
          </p:cNvPr>
          <p:cNvSpPr/>
          <p:nvPr/>
        </p:nvSpPr>
        <p:spPr>
          <a:xfrm>
            <a:off x="8017258"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054A152-A56D-0E43-BB33-71E78A701C8E}"/>
              </a:ext>
            </a:extLst>
          </p:cNvPr>
          <p:cNvSpPr/>
          <p:nvPr/>
        </p:nvSpPr>
        <p:spPr>
          <a:xfrm>
            <a:off x="8176252"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8176119-8D4A-DE4E-8C68-8CAAA8B18398}"/>
              </a:ext>
            </a:extLst>
          </p:cNvPr>
          <p:cNvSpPr/>
          <p:nvPr/>
        </p:nvSpPr>
        <p:spPr>
          <a:xfrm>
            <a:off x="8335247"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9932F9F-6F7D-6A47-968C-DB66332E838D}"/>
              </a:ext>
            </a:extLst>
          </p:cNvPr>
          <p:cNvSpPr/>
          <p:nvPr/>
        </p:nvSpPr>
        <p:spPr>
          <a:xfrm>
            <a:off x="8497863"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2E11B3AC-1EE5-1946-B68B-36ACB603E3E5}"/>
              </a:ext>
            </a:extLst>
          </p:cNvPr>
          <p:cNvSpPr/>
          <p:nvPr/>
        </p:nvSpPr>
        <p:spPr>
          <a:xfrm>
            <a:off x="7874613" y="4234793"/>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6391F4-FD86-B74F-A4DA-5054D53B43B7}"/>
              </a:ext>
            </a:extLst>
          </p:cNvPr>
          <p:cNvSpPr/>
          <p:nvPr/>
        </p:nvSpPr>
        <p:spPr>
          <a:xfrm>
            <a:off x="7929202"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06AD5F9-6DA9-A842-9CA3-AFBE0A5A3E62}"/>
              </a:ext>
            </a:extLst>
          </p:cNvPr>
          <p:cNvSpPr/>
          <p:nvPr/>
        </p:nvSpPr>
        <p:spPr>
          <a:xfrm>
            <a:off x="8088197"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6B6515-DFA6-2048-882E-1960D8DFC991}"/>
              </a:ext>
            </a:extLst>
          </p:cNvPr>
          <p:cNvSpPr/>
          <p:nvPr/>
        </p:nvSpPr>
        <p:spPr>
          <a:xfrm>
            <a:off x="8247191"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5BEB6C3-FDA3-E246-B862-E1F64843B627}"/>
              </a:ext>
            </a:extLst>
          </p:cNvPr>
          <p:cNvSpPr/>
          <p:nvPr/>
        </p:nvSpPr>
        <p:spPr>
          <a:xfrm>
            <a:off x="8409808"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10C4B33-6B8B-2F48-9FC9-9EE0644A0EBD}"/>
              </a:ext>
            </a:extLst>
          </p:cNvPr>
          <p:cNvSpPr/>
          <p:nvPr/>
        </p:nvSpPr>
        <p:spPr>
          <a:xfrm>
            <a:off x="8576380" y="4273136"/>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A3B88B2E-D90B-BA49-A90C-2AA440E8203D}"/>
              </a:ext>
            </a:extLst>
          </p:cNvPr>
          <p:cNvSpPr/>
          <p:nvPr/>
        </p:nvSpPr>
        <p:spPr>
          <a:xfrm>
            <a:off x="7961932" y="3448228"/>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BB0CBDF9-BA4F-1644-B6D4-78B72D8C7572}"/>
              </a:ext>
            </a:extLst>
          </p:cNvPr>
          <p:cNvSpPr/>
          <p:nvPr/>
        </p:nvSpPr>
        <p:spPr>
          <a:xfrm rot="16200000">
            <a:off x="8146602" y="3812708"/>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ight Arrow 195">
            <a:extLst>
              <a:ext uri="{FF2B5EF4-FFF2-40B4-BE49-F238E27FC236}">
                <a16:creationId xmlns:a16="http://schemas.microsoft.com/office/drawing/2014/main" id="{E85E8F82-4D15-3D46-85EB-D2F085608AFF}"/>
              </a:ext>
            </a:extLst>
          </p:cNvPr>
          <p:cNvSpPr/>
          <p:nvPr/>
        </p:nvSpPr>
        <p:spPr>
          <a:xfrm rot="16200000">
            <a:off x="8160522" y="4619687"/>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7" name="Content Placeholder 2">
                <a:extLst>
                  <a:ext uri="{FF2B5EF4-FFF2-40B4-BE49-F238E27FC236}">
                    <a16:creationId xmlns:a16="http://schemas.microsoft.com/office/drawing/2014/main" id="{6E365598-DF2A-4641-9CB6-8DCC75496109}"/>
                  </a:ext>
                </a:extLst>
              </p:cNvPr>
              <p:cNvSpPr txBox="1">
                <a:spLocks/>
              </p:cNvSpPr>
              <p:nvPr/>
            </p:nvSpPr>
            <p:spPr>
              <a:xfrm>
                <a:off x="7920774" y="4569600"/>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7" name="Content Placeholder 2">
                <a:extLst>
                  <a:ext uri="{FF2B5EF4-FFF2-40B4-BE49-F238E27FC236}">
                    <a16:creationId xmlns:a16="http://schemas.microsoft.com/office/drawing/2014/main" id="{6E365598-DF2A-4641-9CB6-8DCC75496109}"/>
                  </a:ext>
                </a:extLst>
              </p:cNvPr>
              <p:cNvSpPr txBox="1">
                <a:spLocks noRot="1" noChangeAspect="1" noMove="1" noResize="1" noEditPoints="1" noAdjustHandles="1" noChangeArrowheads="1" noChangeShapeType="1" noTextEdit="1"/>
              </p:cNvSpPr>
              <p:nvPr/>
            </p:nvSpPr>
            <p:spPr>
              <a:xfrm>
                <a:off x="7920774" y="4569600"/>
                <a:ext cx="452805" cy="3475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8" name="Content Placeholder 2">
                <a:extLst>
                  <a:ext uri="{FF2B5EF4-FFF2-40B4-BE49-F238E27FC236}">
                    <a16:creationId xmlns:a16="http://schemas.microsoft.com/office/drawing/2014/main" id="{DF4C2352-7089-E04E-8340-AC43EFD3FBF6}"/>
                  </a:ext>
                </a:extLst>
              </p:cNvPr>
              <p:cNvSpPr txBox="1">
                <a:spLocks/>
              </p:cNvSpPr>
              <p:nvPr/>
            </p:nvSpPr>
            <p:spPr>
              <a:xfrm>
                <a:off x="7936513" y="3781849"/>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8" name="Content Placeholder 2">
                <a:extLst>
                  <a:ext uri="{FF2B5EF4-FFF2-40B4-BE49-F238E27FC236}">
                    <a16:creationId xmlns:a16="http://schemas.microsoft.com/office/drawing/2014/main" id="{DF4C2352-7089-E04E-8340-AC43EFD3FBF6}"/>
                  </a:ext>
                </a:extLst>
              </p:cNvPr>
              <p:cNvSpPr txBox="1">
                <a:spLocks noRot="1" noChangeAspect="1" noMove="1" noResize="1" noEditPoints="1" noAdjustHandles="1" noChangeArrowheads="1" noChangeShapeType="1" noTextEdit="1"/>
              </p:cNvSpPr>
              <p:nvPr/>
            </p:nvSpPr>
            <p:spPr>
              <a:xfrm>
                <a:off x="7936513" y="3781849"/>
                <a:ext cx="452805" cy="347590"/>
              </a:xfrm>
              <a:prstGeom prst="rect">
                <a:avLst/>
              </a:prstGeom>
              <a:blipFill>
                <a:blip r:embed="rId6"/>
                <a:stretch>
                  <a:fillRect/>
                </a:stretch>
              </a:blipFill>
            </p:spPr>
            <p:txBody>
              <a:bodyPr/>
              <a:lstStyle/>
              <a:p>
                <a:r>
                  <a:rPr lang="en-US">
                    <a:noFill/>
                  </a:rPr>
                  <a:t> </a:t>
                </a:r>
              </a:p>
            </p:txBody>
          </p:sp>
        </mc:Fallback>
      </mc:AlternateContent>
      <p:sp>
        <p:nvSpPr>
          <p:cNvPr id="199" name="Rounded Rectangle 198">
            <a:extLst>
              <a:ext uri="{FF2B5EF4-FFF2-40B4-BE49-F238E27FC236}">
                <a16:creationId xmlns:a16="http://schemas.microsoft.com/office/drawing/2014/main" id="{BADB734C-26D1-BF4C-B070-43853B998342}"/>
              </a:ext>
            </a:extLst>
          </p:cNvPr>
          <p:cNvSpPr/>
          <p:nvPr/>
        </p:nvSpPr>
        <p:spPr>
          <a:xfrm>
            <a:off x="9418800" y="5046042"/>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51D495A-900A-1644-A954-3EE31D400859}"/>
              </a:ext>
            </a:extLst>
          </p:cNvPr>
          <p:cNvSpPr/>
          <p:nvPr/>
        </p:nvSpPr>
        <p:spPr>
          <a:xfrm>
            <a:off x="9486451"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5E8C41CF-60D7-314E-AA4E-FED4331C4274}"/>
              </a:ext>
            </a:extLst>
          </p:cNvPr>
          <p:cNvSpPr/>
          <p:nvPr/>
        </p:nvSpPr>
        <p:spPr>
          <a:xfrm>
            <a:off x="9645446"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B8D3CA-9318-2146-B841-96B108D5ADB8}"/>
              </a:ext>
            </a:extLst>
          </p:cNvPr>
          <p:cNvSpPr/>
          <p:nvPr/>
        </p:nvSpPr>
        <p:spPr>
          <a:xfrm>
            <a:off x="9804440"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051389FD-5860-AA48-8082-A8B315FD2B3F}"/>
              </a:ext>
            </a:extLst>
          </p:cNvPr>
          <p:cNvSpPr/>
          <p:nvPr/>
        </p:nvSpPr>
        <p:spPr>
          <a:xfrm>
            <a:off x="9967057"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5B39B74-78E0-A14D-B2ED-5E3F3F20F011}"/>
              </a:ext>
            </a:extLst>
          </p:cNvPr>
          <p:cNvSpPr/>
          <p:nvPr/>
        </p:nvSpPr>
        <p:spPr>
          <a:xfrm>
            <a:off x="9486451"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3710E1A-CC22-914B-9A47-4228AAC17D10}"/>
              </a:ext>
            </a:extLst>
          </p:cNvPr>
          <p:cNvSpPr/>
          <p:nvPr/>
        </p:nvSpPr>
        <p:spPr>
          <a:xfrm>
            <a:off x="9645446"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048B058-06BC-0046-AC7E-520D92DD0E9E}"/>
              </a:ext>
            </a:extLst>
          </p:cNvPr>
          <p:cNvSpPr/>
          <p:nvPr/>
        </p:nvSpPr>
        <p:spPr>
          <a:xfrm>
            <a:off x="9804440"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7A49458-5D7E-4040-AE42-3668555E9F34}"/>
              </a:ext>
            </a:extLst>
          </p:cNvPr>
          <p:cNvSpPr/>
          <p:nvPr/>
        </p:nvSpPr>
        <p:spPr>
          <a:xfrm>
            <a:off x="9967057"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a:extLst>
              <a:ext uri="{FF2B5EF4-FFF2-40B4-BE49-F238E27FC236}">
                <a16:creationId xmlns:a16="http://schemas.microsoft.com/office/drawing/2014/main" id="{9697C310-E194-9A4A-BFF8-5907433570B7}"/>
              </a:ext>
            </a:extLst>
          </p:cNvPr>
          <p:cNvSpPr/>
          <p:nvPr/>
        </p:nvSpPr>
        <p:spPr>
          <a:xfrm>
            <a:off x="9343807" y="4246125"/>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C30C8DD-C21B-3B4F-B850-FB703F1F1A58}"/>
              </a:ext>
            </a:extLst>
          </p:cNvPr>
          <p:cNvSpPr/>
          <p:nvPr/>
        </p:nvSpPr>
        <p:spPr>
          <a:xfrm>
            <a:off x="9398396"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8F8B2D5-88E4-D04A-9DFD-AD87CBFAF9FC}"/>
              </a:ext>
            </a:extLst>
          </p:cNvPr>
          <p:cNvSpPr/>
          <p:nvPr/>
        </p:nvSpPr>
        <p:spPr>
          <a:xfrm>
            <a:off x="9557390"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F94B53F-38ED-3746-9305-6B91B48486E6}"/>
              </a:ext>
            </a:extLst>
          </p:cNvPr>
          <p:cNvSpPr/>
          <p:nvPr/>
        </p:nvSpPr>
        <p:spPr>
          <a:xfrm>
            <a:off x="9716385"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746B5F4-C80C-544B-99C9-5678E559E789}"/>
              </a:ext>
            </a:extLst>
          </p:cNvPr>
          <p:cNvSpPr/>
          <p:nvPr/>
        </p:nvSpPr>
        <p:spPr>
          <a:xfrm>
            <a:off x="9879001"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992F1AC-6E7E-464C-BF53-4150D0FD7958}"/>
              </a:ext>
            </a:extLst>
          </p:cNvPr>
          <p:cNvSpPr/>
          <p:nvPr/>
        </p:nvSpPr>
        <p:spPr>
          <a:xfrm>
            <a:off x="10045574" y="4284468"/>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a:extLst>
              <a:ext uri="{FF2B5EF4-FFF2-40B4-BE49-F238E27FC236}">
                <a16:creationId xmlns:a16="http://schemas.microsoft.com/office/drawing/2014/main" id="{E59071B2-E913-1748-A782-A56ED061BA46}"/>
              </a:ext>
            </a:extLst>
          </p:cNvPr>
          <p:cNvSpPr/>
          <p:nvPr/>
        </p:nvSpPr>
        <p:spPr>
          <a:xfrm>
            <a:off x="9431125" y="3459561"/>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FDA37A7C-65A0-DD47-A421-4219EDB2B9A9}"/>
              </a:ext>
            </a:extLst>
          </p:cNvPr>
          <p:cNvSpPr/>
          <p:nvPr/>
        </p:nvSpPr>
        <p:spPr>
          <a:xfrm rot="16200000">
            <a:off x="9615796" y="382404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ight Arrow 215">
            <a:extLst>
              <a:ext uri="{FF2B5EF4-FFF2-40B4-BE49-F238E27FC236}">
                <a16:creationId xmlns:a16="http://schemas.microsoft.com/office/drawing/2014/main" id="{EFE816F0-29C7-E944-99AF-EC281D7C7766}"/>
              </a:ext>
            </a:extLst>
          </p:cNvPr>
          <p:cNvSpPr/>
          <p:nvPr/>
        </p:nvSpPr>
        <p:spPr>
          <a:xfrm rot="16200000">
            <a:off x="9629716" y="4631019"/>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7" name="Content Placeholder 2">
                <a:extLst>
                  <a:ext uri="{FF2B5EF4-FFF2-40B4-BE49-F238E27FC236}">
                    <a16:creationId xmlns:a16="http://schemas.microsoft.com/office/drawing/2014/main" id="{F84736C2-73DC-BB47-B902-4F3E6C567AB5}"/>
                  </a:ext>
                </a:extLst>
              </p:cNvPr>
              <p:cNvSpPr txBox="1">
                <a:spLocks/>
              </p:cNvSpPr>
              <p:nvPr/>
            </p:nvSpPr>
            <p:spPr>
              <a:xfrm>
                <a:off x="9388220" y="459481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17" name="Content Placeholder 2">
                <a:extLst>
                  <a:ext uri="{FF2B5EF4-FFF2-40B4-BE49-F238E27FC236}">
                    <a16:creationId xmlns:a16="http://schemas.microsoft.com/office/drawing/2014/main" id="{F84736C2-73DC-BB47-B902-4F3E6C567AB5}"/>
                  </a:ext>
                </a:extLst>
              </p:cNvPr>
              <p:cNvSpPr txBox="1">
                <a:spLocks noRot="1" noChangeAspect="1" noMove="1" noResize="1" noEditPoints="1" noAdjustHandles="1" noChangeArrowheads="1" noChangeShapeType="1" noTextEdit="1"/>
              </p:cNvSpPr>
              <p:nvPr/>
            </p:nvSpPr>
            <p:spPr>
              <a:xfrm>
                <a:off x="9388220" y="4594811"/>
                <a:ext cx="452805" cy="3475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8" name="Content Placeholder 2">
                <a:extLst>
                  <a:ext uri="{FF2B5EF4-FFF2-40B4-BE49-F238E27FC236}">
                    <a16:creationId xmlns:a16="http://schemas.microsoft.com/office/drawing/2014/main" id="{FBB0318A-8875-6D40-8F17-412BFDB48827}"/>
                  </a:ext>
                </a:extLst>
              </p:cNvPr>
              <p:cNvSpPr txBox="1">
                <a:spLocks/>
              </p:cNvSpPr>
              <p:nvPr/>
            </p:nvSpPr>
            <p:spPr>
              <a:xfrm>
                <a:off x="9406900" y="379276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18" name="Content Placeholder 2">
                <a:extLst>
                  <a:ext uri="{FF2B5EF4-FFF2-40B4-BE49-F238E27FC236}">
                    <a16:creationId xmlns:a16="http://schemas.microsoft.com/office/drawing/2014/main" id="{FBB0318A-8875-6D40-8F17-412BFDB48827}"/>
                  </a:ext>
                </a:extLst>
              </p:cNvPr>
              <p:cNvSpPr txBox="1">
                <a:spLocks noRot="1" noChangeAspect="1" noMove="1" noResize="1" noEditPoints="1" noAdjustHandles="1" noChangeArrowheads="1" noChangeShapeType="1" noTextEdit="1"/>
              </p:cNvSpPr>
              <p:nvPr/>
            </p:nvSpPr>
            <p:spPr>
              <a:xfrm>
                <a:off x="9406900" y="3792761"/>
                <a:ext cx="452805" cy="347590"/>
              </a:xfrm>
              <a:prstGeom prst="rect">
                <a:avLst/>
              </a:prstGeom>
              <a:blipFill>
                <a:blip r:embed="rId8"/>
                <a:stretch>
                  <a:fillRect/>
                </a:stretch>
              </a:blipFill>
            </p:spPr>
            <p:txBody>
              <a:bodyPr/>
              <a:lstStyle/>
              <a:p>
                <a:r>
                  <a:rPr lang="en-US">
                    <a:noFill/>
                  </a:rPr>
                  <a:t> </a:t>
                </a:r>
              </a:p>
            </p:txBody>
          </p:sp>
        </mc:Fallback>
      </mc:AlternateContent>
      <p:sp>
        <p:nvSpPr>
          <p:cNvPr id="219" name="Rounded Rectangle 218">
            <a:extLst>
              <a:ext uri="{FF2B5EF4-FFF2-40B4-BE49-F238E27FC236}">
                <a16:creationId xmlns:a16="http://schemas.microsoft.com/office/drawing/2014/main" id="{D8129318-3903-C641-9C55-C87E84B2761A}"/>
              </a:ext>
            </a:extLst>
          </p:cNvPr>
          <p:cNvSpPr/>
          <p:nvPr/>
        </p:nvSpPr>
        <p:spPr>
          <a:xfrm>
            <a:off x="10904420" y="5052242"/>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C666992-EE0A-474F-9851-8B8DDE2E1950}"/>
              </a:ext>
            </a:extLst>
          </p:cNvPr>
          <p:cNvSpPr/>
          <p:nvPr/>
        </p:nvSpPr>
        <p:spPr>
          <a:xfrm>
            <a:off x="10972071"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9F5714C-3238-9745-A73D-C831761E48ED}"/>
              </a:ext>
            </a:extLst>
          </p:cNvPr>
          <p:cNvSpPr/>
          <p:nvPr/>
        </p:nvSpPr>
        <p:spPr>
          <a:xfrm>
            <a:off x="11131065"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E8EA4D5-F121-2D4F-8A60-50AAE728AE52}"/>
              </a:ext>
            </a:extLst>
          </p:cNvPr>
          <p:cNvSpPr/>
          <p:nvPr/>
        </p:nvSpPr>
        <p:spPr>
          <a:xfrm>
            <a:off x="11290060"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B0E52C45-590C-0C4C-AE93-8CFE7AF89EBC}"/>
              </a:ext>
            </a:extLst>
          </p:cNvPr>
          <p:cNvSpPr/>
          <p:nvPr/>
        </p:nvSpPr>
        <p:spPr>
          <a:xfrm>
            <a:off x="11452676"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CFEBDE3C-FDF1-2A4D-92C5-D9B17AE7F004}"/>
              </a:ext>
            </a:extLst>
          </p:cNvPr>
          <p:cNvSpPr/>
          <p:nvPr/>
        </p:nvSpPr>
        <p:spPr>
          <a:xfrm>
            <a:off x="10958016"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84C52803-6EBF-D04D-9A3D-3E08F82E374E}"/>
              </a:ext>
            </a:extLst>
          </p:cNvPr>
          <p:cNvSpPr/>
          <p:nvPr/>
        </p:nvSpPr>
        <p:spPr>
          <a:xfrm>
            <a:off x="11117010"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018785-1E1A-EF46-B8DD-2C4F4C8F23D4}"/>
              </a:ext>
            </a:extLst>
          </p:cNvPr>
          <p:cNvSpPr/>
          <p:nvPr/>
        </p:nvSpPr>
        <p:spPr>
          <a:xfrm>
            <a:off x="11276005"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72E483FE-B59C-5B42-B326-7972DEFFA5E2}"/>
              </a:ext>
            </a:extLst>
          </p:cNvPr>
          <p:cNvSpPr/>
          <p:nvPr/>
        </p:nvSpPr>
        <p:spPr>
          <a:xfrm>
            <a:off x="11438621"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a:extLst>
              <a:ext uri="{FF2B5EF4-FFF2-40B4-BE49-F238E27FC236}">
                <a16:creationId xmlns:a16="http://schemas.microsoft.com/office/drawing/2014/main" id="{7C37CE1F-3231-2445-BE09-B3DBF274548B}"/>
              </a:ext>
            </a:extLst>
          </p:cNvPr>
          <p:cNvSpPr/>
          <p:nvPr/>
        </p:nvSpPr>
        <p:spPr>
          <a:xfrm>
            <a:off x="10829427" y="4252325"/>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DCA9D2A-C3E5-EB4D-8853-A11725C0A16A}"/>
              </a:ext>
            </a:extLst>
          </p:cNvPr>
          <p:cNvSpPr/>
          <p:nvPr/>
        </p:nvSpPr>
        <p:spPr>
          <a:xfrm>
            <a:off x="10884015"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7366A52-F09F-D149-9CFC-8C8FA5CAFEF1}"/>
              </a:ext>
            </a:extLst>
          </p:cNvPr>
          <p:cNvSpPr/>
          <p:nvPr/>
        </p:nvSpPr>
        <p:spPr>
          <a:xfrm>
            <a:off x="11043010"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521E6CE-078D-DA44-B266-8D313AE2C87C}"/>
              </a:ext>
            </a:extLst>
          </p:cNvPr>
          <p:cNvSpPr/>
          <p:nvPr/>
        </p:nvSpPr>
        <p:spPr>
          <a:xfrm>
            <a:off x="11202004"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514A46A0-4AC9-7540-9B7F-801A1752CC95}"/>
              </a:ext>
            </a:extLst>
          </p:cNvPr>
          <p:cNvSpPr/>
          <p:nvPr/>
        </p:nvSpPr>
        <p:spPr>
          <a:xfrm>
            <a:off x="11364621"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1F638708-F429-1B41-9FA6-6B595BC8B147}"/>
              </a:ext>
            </a:extLst>
          </p:cNvPr>
          <p:cNvSpPr/>
          <p:nvPr/>
        </p:nvSpPr>
        <p:spPr>
          <a:xfrm>
            <a:off x="11531193" y="4290667"/>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D6451427-6CFB-C14B-BC6F-5F9C1A68B217}"/>
              </a:ext>
            </a:extLst>
          </p:cNvPr>
          <p:cNvSpPr/>
          <p:nvPr/>
        </p:nvSpPr>
        <p:spPr>
          <a:xfrm>
            <a:off x="10902690" y="3428521"/>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ight Arrow 234">
            <a:extLst>
              <a:ext uri="{FF2B5EF4-FFF2-40B4-BE49-F238E27FC236}">
                <a16:creationId xmlns:a16="http://schemas.microsoft.com/office/drawing/2014/main" id="{4C2C1A39-1E06-F943-94C9-370844E74F6C}"/>
              </a:ext>
            </a:extLst>
          </p:cNvPr>
          <p:cNvSpPr/>
          <p:nvPr/>
        </p:nvSpPr>
        <p:spPr>
          <a:xfrm rot="16200000">
            <a:off x="11101415" y="383024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Arrow 235">
            <a:extLst>
              <a:ext uri="{FF2B5EF4-FFF2-40B4-BE49-F238E27FC236}">
                <a16:creationId xmlns:a16="http://schemas.microsoft.com/office/drawing/2014/main" id="{D90E792D-B7FA-354F-96A1-25A694D01F74}"/>
              </a:ext>
            </a:extLst>
          </p:cNvPr>
          <p:cNvSpPr/>
          <p:nvPr/>
        </p:nvSpPr>
        <p:spPr>
          <a:xfrm rot="16200000">
            <a:off x="11115335" y="4637219"/>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7" name="Content Placeholder 2">
                <a:extLst>
                  <a:ext uri="{FF2B5EF4-FFF2-40B4-BE49-F238E27FC236}">
                    <a16:creationId xmlns:a16="http://schemas.microsoft.com/office/drawing/2014/main" id="{36062201-79DE-1342-B400-061D254492EB}"/>
                  </a:ext>
                </a:extLst>
              </p:cNvPr>
              <p:cNvSpPr txBox="1">
                <a:spLocks/>
              </p:cNvSpPr>
              <p:nvPr/>
            </p:nvSpPr>
            <p:spPr>
              <a:xfrm>
                <a:off x="10861531" y="4601133"/>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37" name="Content Placeholder 2">
                <a:extLst>
                  <a:ext uri="{FF2B5EF4-FFF2-40B4-BE49-F238E27FC236}">
                    <a16:creationId xmlns:a16="http://schemas.microsoft.com/office/drawing/2014/main" id="{36062201-79DE-1342-B400-061D254492EB}"/>
                  </a:ext>
                </a:extLst>
              </p:cNvPr>
              <p:cNvSpPr txBox="1">
                <a:spLocks noRot="1" noChangeAspect="1" noMove="1" noResize="1" noEditPoints="1" noAdjustHandles="1" noChangeArrowheads="1" noChangeShapeType="1" noTextEdit="1"/>
              </p:cNvSpPr>
              <p:nvPr/>
            </p:nvSpPr>
            <p:spPr>
              <a:xfrm>
                <a:off x="10861531" y="4601133"/>
                <a:ext cx="452805" cy="34759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8" name="Content Placeholder 2">
                <a:extLst>
                  <a:ext uri="{FF2B5EF4-FFF2-40B4-BE49-F238E27FC236}">
                    <a16:creationId xmlns:a16="http://schemas.microsoft.com/office/drawing/2014/main" id="{2B1FDACF-0E5A-D24F-9BA8-2895E424DB0F}"/>
                  </a:ext>
                </a:extLst>
              </p:cNvPr>
              <p:cNvSpPr txBox="1">
                <a:spLocks/>
              </p:cNvSpPr>
              <p:nvPr/>
            </p:nvSpPr>
            <p:spPr>
              <a:xfrm>
                <a:off x="10864225" y="379938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38" name="Content Placeholder 2">
                <a:extLst>
                  <a:ext uri="{FF2B5EF4-FFF2-40B4-BE49-F238E27FC236}">
                    <a16:creationId xmlns:a16="http://schemas.microsoft.com/office/drawing/2014/main" id="{2B1FDACF-0E5A-D24F-9BA8-2895E424DB0F}"/>
                  </a:ext>
                </a:extLst>
              </p:cNvPr>
              <p:cNvSpPr txBox="1">
                <a:spLocks noRot="1" noChangeAspect="1" noMove="1" noResize="1" noEditPoints="1" noAdjustHandles="1" noChangeArrowheads="1" noChangeShapeType="1" noTextEdit="1"/>
              </p:cNvSpPr>
              <p:nvPr/>
            </p:nvSpPr>
            <p:spPr>
              <a:xfrm>
                <a:off x="10864225" y="3799381"/>
                <a:ext cx="452805" cy="347590"/>
              </a:xfrm>
              <a:prstGeom prst="rect">
                <a:avLst/>
              </a:prstGeom>
              <a:blipFill>
                <a:blip r:embed="rId10"/>
                <a:stretch>
                  <a:fillRect/>
                </a:stretch>
              </a:blipFill>
            </p:spPr>
            <p:txBody>
              <a:bodyPr/>
              <a:lstStyle/>
              <a:p>
                <a:r>
                  <a:rPr lang="en-US">
                    <a:noFill/>
                  </a:rPr>
                  <a:t> </a:t>
                </a:r>
              </a:p>
            </p:txBody>
          </p:sp>
        </mc:Fallback>
      </mc:AlternateContent>
      <p:sp>
        <p:nvSpPr>
          <p:cNvPr id="239" name="Right Arrow 238">
            <a:extLst>
              <a:ext uri="{FF2B5EF4-FFF2-40B4-BE49-F238E27FC236}">
                <a16:creationId xmlns:a16="http://schemas.microsoft.com/office/drawing/2014/main" id="{2AF5D905-48A2-324A-9432-9FB306A771E1}"/>
              </a:ext>
            </a:extLst>
          </p:cNvPr>
          <p:cNvSpPr/>
          <p:nvPr/>
        </p:nvSpPr>
        <p:spPr>
          <a:xfrm>
            <a:off x="7438139" y="4209190"/>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0" name="Content Placeholder 2">
                <a:extLst>
                  <a:ext uri="{FF2B5EF4-FFF2-40B4-BE49-F238E27FC236}">
                    <a16:creationId xmlns:a16="http://schemas.microsoft.com/office/drawing/2014/main" id="{C8C2ECDE-9346-A04C-85EC-9B60B929C106}"/>
                  </a:ext>
                </a:extLst>
              </p:cNvPr>
              <p:cNvSpPr txBox="1">
                <a:spLocks/>
              </p:cNvSpPr>
              <p:nvPr/>
            </p:nvSpPr>
            <p:spPr>
              <a:xfrm>
                <a:off x="7351694" y="3891277"/>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0" name="Content Placeholder 2">
                <a:extLst>
                  <a:ext uri="{FF2B5EF4-FFF2-40B4-BE49-F238E27FC236}">
                    <a16:creationId xmlns:a16="http://schemas.microsoft.com/office/drawing/2014/main" id="{C8C2ECDE-9346-A04C-85EC-9B60B929C106}"/>
                  </a:ext>
                </a:extLst>
              </p:cNvPr>
              <p:cNvSpPr txBox="1">
                <a:spLocks noRot="1" noChangeAspect="1" noMove="1" noResize="1" noEditPoints="1" noAdjustHandles="1" noChangeArrowheads="1" noChangeShapeType="1" noTextEdit="1"/>
              </p:cNvSpPr>
              <p:nvPr/>
            </p:nvSpPr>
            <p:spPr>
              <a:xfrm>
                <a:off x="7351694" y="3891277"/>
                <a:ext cx="452805" cy="347590"/>
              </a:xfrm>
              <a:prstGeom prst="rect">
                <a:avLst/>
              </a:prstGeom>
              <a:blipFill>
                <a:blip r:embed="rId11"/>
                <a:stretch>
                  <a:fillRect/>
                </a:stretch>
              </a:blipFill>
            </p:spPr>
            <p:txBody>
              <a:bodyPr/>
              <a:lstStyle/>
              <a:p>
                <a:r>
                  <a:rPr lang="en-US">
                    <a:noFill/>
                  </a:rPr>
                  <a:t> </a:t>
                </a:r>
              </a:p>
            </p:txBody>
          </p:sp>
        </mc:Fallback>
      </mc:AlternateContent>
      <p:sp>
        <p:nvSpPr>
          <p:cNvPr id="241" name="Right Arrow 240">
            <a:extLst>
              <a:ext uri="{FF2B5EF4-FFF2-40B4-BE49-F238E27FC236}">
                <a16:creationId xmlns:a16="http://schemas.microsoft.com/office/drawing/2014/main" id="{4626BC24-5F20-EE41-B1C6-E88A0F9804DC}"/>
              </a:ext>
            </a:extLst>
          </p:cNvPr>
          <p:cNvSpPr/>
          <p:nvPr/>
        </p:nvSpPr>
        <p:spPr>
          <a:xfrm>
            <a:off x="8857622" y="4237629"/>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2" name="Content Placeholder 2">
                <a:extLst>
                  <a:ext uri="{FF2B5EF4-FFF2-40B4-BE49-F238E27FC236}">
                    <a16:creationId xmlns:a16="http://schemas.microsoft.com/office/drawing/2014/main" id="{6418F62F-187A-E349-AE9A-6E33A2819DCD}"/>
                  </a:ext>
                </a:extLst>
              </p:cNvPr>
              <p:cNvSpPr txBox="1">
                <a:spLocks/>
              </p:cNvSpPr>
              <p:nvPr/>
            </p:nvSpPr>
            <p:spPr>
              <a:xfrm>
                <a:off x="8771176" y="3919716"/>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2" name="Content Placeholder 2">
                <a:extLst>
                  <a:ext uri="{FF2B5EF4-FFF2-40B4-BE49-F238E27FC236}">
                    <a16:creationId xmlns:a16="http://schemas.microsoft.com/office/drawing/2014/main" id="{6418F62F-187A-E349-AE9A-6E33A2819DCD}"/>
                  </a:ext>
                </a:extLst>
              </p:cNvPr>
              <p:cNvSpPr txBox="1">
                <a:spLocks noRot="1" noChangeAspect="1" noMove="1" noResize="1" noEditPoints="1" noAdjustHandles="1" noChangeArrowheads="1" noChangeShapeType="1" noTextEdit="1"/>
              </p:cNvSpPr>
              <p:nvPr/>
            </p:nvSpPr>
            <p:spPr>
              <a:xfrm>
                <a:off x="8771176" y="3919716"/>
                <a:ext cx="452805" cy="347590"/>
              </a:xfrm>
              <a:prstGeom prst="rect">
                <a:avLst/>
              </a:prstGeom>
              <a:blipFill>
                <a:blip r:embed="rId12"/>
                <a:stretch>
                  <a:fillRect/>
                </a:stretch>
              </a:blipFill>
            </p:spPr>
            <p:txBody>
              <a:bodyPr/>
              <a:lstStyle/>
              <a:p>
                <a:r>
                  <a:rPr lang="en-US">
                    <a:noFill/>
                  </a:rPr>
                  <a:t> </a:t>
                </a:r>
              </a:p>
            </p:txBody>
          </p:sp>
        </mc:Fallback>
      </mc:AlternateContent>
      <p:sp>
        <p:nvSpPr>
          <p:cNvPr id="243" name="Right Arrow 242">
            <a:extLst>
              <a:ext uri="{FF2B5EF4-FFF2-40B4-BE49-F238E27FC236}">
                <a16:creationId xmlns:a16="http://schemas.microsoft.com/office/drawing/2014/main" id="{010049EC-23AA-CB4E-9D5E-A71536C6B83F}"/>
              </a:ext>
            </a:extLst>
          </p:cNvPr>
          <p:cNvSpPr/>
          <p:nvPr/>
        </p:nvSpPr>
        <p:spPr>
          <a:xfrm>
            <a:off x="10334564" y="4252325"/>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4" name="Content Placeholder 2">
                <a:extLst>
                  <a:ext uri="{FF2B5EF4-FFF2-40B4-BE49-F238E27FC236}">
                    <a16:creationId xmlns:a16="http://schemas.microsoft.com/office/drawing/2014/main" id="{CD5F2B67-CCAB-7048-935B-62EB18E722A9}"/>
                  </a:ext>
                </a:extLst>
              </p:cNvPr>
              <p:cNvSpPr txBox="1">
                <a:spLocks/>
              </p:cNvSpPr>
              <p:nvPr/>
            </p:nvSpPr>
            <p:spPr>
              <a:xfrm>
                <a:off x="10248118" y="3934412"/>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4" name="Content Placeholder 2">
                <a:extLst>
                  <a:ext uri="{FF2B5EF4-FFF2-40B4-BE49-F238E27FC236}">
                    <a16:creationId xmlns:a16="http://schemas.microsoft.com/office/drawing/2014/main" id="{CD5F2B67-CCAB-7048-935B-62EB18E722A9}"/>
                  </a:ext>
                </a:extLst>
              </p:cNvPr>
              <p:cNvSpPr txBox="1">
                <a:spLocks noRot="1" noChangeAspect="1" noMove="1" noResize="1" noEditPoints="1" noAdjustHandles="1" noChangeArrowheads="1" noChangeShapeType="1" noTextEdit="1"/>
              </p:cNvSpPr>
              <p:nvPr/>
            </p:nvSpPr>
            <p:spPr>
              <a:xfrm>
                <a:off x="10248118" y="3934412"/>
                <a:ext cx="452805" cy="347590"/>
              </a:xfrm>
              <a:prstGeom prst="rect">
                <a:avLst/>
              </a:prstGeom>
              <a:blipFill>
                <a:blip r:embed="rId13"/>
                <a:stretch>
                  <a:fillRect/>
                </a:stretch>
              </a:blipFill>
            </p:spPr>
            <p:txBody>
              <a:bodyPr/>
              <a:lstStyle/>
              <a:p>
                <a:r>
                  <a:rPr lang="en-US">
                    <a:noFill/>
                  </a:rPr>
                  <a:t> </a:t>
                </a:r>
              </a:p>
            </p:txBody>
          </p:sp>
        </mc:Fallback>
      </mc:AlternateContent>
      <p:sp>
        <p:nvSpPr>
          <p:cNvPr id="253" name="Content Placeholder 2">
            <a:extLst>
              <a:ext uri="{FF2B5EF4-FFF2-40B4-BE49-F238E27FC236}">
                <a16:creationId xmlns:a16="http://schemas.microsoft.com/office/drawing/2014/main" id="{8B579D0D-7098-0E47-8BA5-068E373EB884}"/>
              </a:ext>
            </a:extLst>
          </p:cNvPr>
          <p:cNvSpPr txBox="1">
            <a:spLocks/>
          </p:cNvSpPr>
          <p:nvPr/>
        </p:nvSpPr>
        <p:spPr>
          <a:xfrm>
            <a:off x="6484068" y="5300472"/>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she</a:t>
            </a:r>
            <a:endParaRPr lang="en-US" sz="1600" dirty="0">
              <a:solidFill>
                <a:srgbClr val="C00000"/>
              </a:solidFill>
              <a:latin typeface="Avenir Black" panose="02000503020000020003" pitchFamily="2" charset="0"/>
            </a:endParaRPr>
          </a:p>
        </p:txBody>
      </p:sp>
      <p:sp>
        <p:nvSpPr>
          <p:cNvPr id="254" name="Content Placeholder 2">
            <a:extLst>
              <a:ext uri="{FF2B5EF4-FFF2-40B4-BE49-F238E27FC236}">
                <a16:creationId xmlns:a16="http://schemas.microsoft.com/office/drawing/2014/main" id="{A327A32E-C038-8947-A982-33FBC0E06958}"/>
              </a:ext>
            </a:extLst>
          </p:cNvPr>
          <p:cNvSpPr txBox="1">
            <a:spLocks/>
          </p:cNvSpPr>
          <p:nvPr/>
        </p:nvSpPr>
        <p:spPr>
          <a:xfrm>
            <a:off x="7890264" y="532617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easily</a:t>
            </a:r>
            <a:endParaRPr lang="en-US" sz="1600" dirty="0">
              <a:solidFill>
                <a:srgbClr val="C00000"/>
              </a:solidFill>
              <a:latin typeface="Avenir Black" panose="02000503020000020003" pitchFamily="2" charset="0"/>
            </a:endParaRPr>
          </a:p>
        </p:txBody>
      </p:sp>
      <p:sp>
        <p:nvSpPr>
          <p:cNvPr id="255" name="Content Placeholder 2">
            <a:extLst>
              <a:ext uri="{FF2B5EF4-FFF2-40B4-BE49-F238E27FC236}">
                <a16:creationId xmlns:a16="http://schemas.microsoft.com/office/drawing/2014/main" id="{D4134460-DA63-FA44-8D7B-23D65A0C030B}"/>
              </a:ext>
            </a:extLst>
          </p:cNvPr>
          <p:cNvSpPr txBox="1">
            <a:spLocks/>
          </p:cNvSpPr>
          <p:nvPr/>
        </p:nvSpPr>
        <p:spPr>
          <a:xfrm>
            <a:off x="9383745" y="5339219"/>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256" name="Content Placeholder 2">
            <a:extLst>
              <a:ext uri="{FF2B5EF4-FFF2-40B4-BE49-F238E27FC236}">
                <a16:creationId xmlns:a16="http://schemas.microsoft.com/office/drawing/2014/main" id="{8169C962-38F8-C94E-9D7E-B1E709192B19}"/>
              </a:ext>
            </a:extLst>
          </p:cNvPr>
          <p:cNvSpPr txBox="1">
            <a:spLocks/>
          </p:cNvSpPr>
          <p:nvPr/>
        </p:nvSpPr>
        <p:spPr>
          <a:xfrm>
            <a:off x="10885300" y="532617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the</a:t>
            </a:r>
            <a:endParaRPr lang="en-US" sz="1600" dirty="0">
              <a:solidFill>
                <a:srgbClr val="C00000"/>
              </a:solidFill>
              <a:latin typeface="Avenir Black" panose="02000503020000020003" pitchFamily="2" charset="0"/>
            </a:endParaRPr>
          </a:p>
        </p:txBody>
      </p:sp>
      <p:sp>
        <p:nvSpPr>
          <p:cNvPr id="258" name="Content Placeholder 2">
            <a:extLst>
              <a:ext uri="{FF2B5EF4-FFF2-40B4-BE49-F238E27FC236}">
                <a16:creationId xmlns:a16="http://schemas.microsoft.com/office/drawing/2014/main" id="{7DAD1197-C7AC-DD4C-82B1-83890658381F}"/>
              </a:ext>
            </a:extLst>
          </p:cNvPr>
          <p:cNvSpPr txBox="1">
            <a:spLocks/>
          </p:cNvSpPr>
          <p:nvPr/>
        </p:nvSpPr>
        <p:spPr>
          <a:xfrm>
            <a:off x="6491254" y="3094936"/>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259" name="Content Placeholder 2">
            <a:extLst>
              <a:ext uri="{FF2B5EF4-FFF2-40B4-BE49-F238E27FC236}">
                <a16:creationId xmlns:a16="http://schemas.microsoft.com/office/drawing/2014/main" id="{9FEE24EA-4BA1-CA45-9935-B8D1D120B80D}"/>
              </a:ext>
            </a:extLst>
          </p:cNvPr>
          <p:cNvSpPr txBox="1">
            <a:spLocks/>
          </p:cNvSpPr>
          <p:nvPr/>
        </p:nvSpPr>
        <p:spPr>
          <a:xfrm>
            <a:off x="9364516" y="308055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260" name="Content Placeholder 2">
            <a:extLst>
              <a:ext uri="{FF2B5EF4-FFF2-40B4-BE49-F238E27FC236}">
                <a16:creationId xmlns:a16="http://schemas.microsoft.com/office/drawing/2014/main" id="{C0B7CF5E-41E0-FA4E-8A16-0AE09E62330A}"/>
              </a:ext>
            </a:extLst>
          </p:cNvPr>
          <p:cNvSpPr txBox="1">
            <a:spLocks/>
          </p:cNvSpPr>
          <p:nvPr/>
        </p:nvSpPr>
        <p:spPr>
          <a:xfrm>
            <a:off x="7890393" y="310572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passed</a:t>
            </a:r>
            <a:endParaRPr lang="en-US" sz="1600" dirty="0">
              <a:solidFill>
                <a:srgbClr val="7030A0"/>
              </a:solidFill>
              <a:latin typeface="Avenir Black" panose="02000503020000020003" pitchFamily="2" charset="0"/>
            </a:endParaRPr>
          </a:p>
        </p:txBody>
      </p:sp>
      <p:sp>
        <p:nvSpPr>
          <p:cNvPr id="261" name="Content Placeholder 2">
            <a:extLst>
              <a:ext uri="{FF2B5EF4-FFF2-40B4-BE49-F238E27FC236}">
                <a16:creationId xmlns:a16="http://schemas.microsoft.com/office/drawing/2014/main" id="{E1F3A38E-95F8-C849-8D66-8E91BAAEB23E}"/>
              </a:ext>
            </a:extLst>
          </p:cNvPr>
          <p:cNvSpPr txBox="1">
            <a:spLocks/>
          </p:cNvSpPr>
          <p:nvPr/>
        </p:nvSpPr>
        <p:spPr>
          <a:xfrm>
            <a:off x="3322251" y="305879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cxnSp>
        <p:nvCxnSpPr>
          <p:cNvPr id="262" name="Straight Connector 261">
            <a:extLst>
              <a:ext uri="{FF2B5EF4-FFF2-40B4-BE49-F238E27FC236}">
                <a16:creationId xmlns:a16="http://schemas.microsoft.com/office/drawing/2014/main" id="{471E309E-70AB-DB4E-9C5A-ABF7E372D28C}"/>
              </a:ext>
            </a:extLst>
          </p:cNvPr>
          <p:cNvCxnSpPr>
            <a:cxnSpLocks/>
          </p:cNvCxnSpPr>
          <p:nvPr/>
        </p:nvCxnSpPr>
        <p:spPr>
          <a:xfrm flipV="1">
            <a:off x="5619963" y="1052618"/>
            <a:ext cx="24768" cy="5683014"/>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78F199FE-80FD-F04C-9A79-0CB9E3348201}"/>
              </a:ext>
            </a:extLst>
          </p:cNvPr>
          <p:cNvSpPr/>
          <p:nvPr/>
        </p:nvSpPr>
        <p:spPr>
          <a:xfrm>
            <a:off x="5473154" y="1052615"/>
            <a:ext cx="6490245" cy="5698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Content Placeholder 2">
            <a:extLst>
              <a:ext uri="{FF2B5EF4-FFF2-40B4-BE49-F238E27FC236}">
                <a16:creationId xmlns:a16="http://schemas.microsoft.com/office/drawing/2014/main" id="{3382560E-E517-F74F-87AA-DBAE5F63E4C6}"/>
              </a:ext>
            </a:extLst>
          </p:cNvPr>
          <p:cNvSpPr txBox="1">
            <a:spLocks/>
          </p:cNvSpPr>
          <p:nvPr/>
        </p:nvSpPr>
        <p:spPr>
          <a:xfrm>
            <a:off x="5496487" y="1614256"/>
            <a:ext cx="6272415" cy="4705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500"/>
              </a:spcBef>
            </a:pPr>
            <a:r>
              <a:rPr lang="en-US" sz="2400" dirty="0">
                <a:latin typeface="Avenir Light" panose="020B0402020203020204" pitchFamily="34" charset="77"/>
              </a:rPr>
              <a:t>These models </a:t>
            </a:r>
            <a:r>
              <a:rPr lang="en-US" sz="2400" b="1" dirty="0">
                <a:latin typeface="Avenir Light" panose="020B0402020203020204" pitchFamily="34" charset="77"/>
              </a:rPr>
              <a:t>output</a:t>
            </a:r>
            <a:r>
              <a:rPr lang="en-US" sz="2400" dirty="0">
                <a:latin typeface="Avenir Light" panose="020B0402020203020204" pitchFamily="34" charset="77"/>
              </a:rPr>
              <a:t> embeddings we can save to a file and use however we wish</a:t>
            </a:r>
          </a:p>
          <a:p>
            <a:pPr>
              <a:lnSpc>
                <a:spcPct val="150000"/>
              </a:lnSpc>
              <a:spcBef>
                <a:spcPts val="2500"/>
              </a:spcBef>
            </a:pPr>
            <a:r>
              <a:rPr lang="en-US" sz="2400" dirty="0">
                <a:latin typeface="Avenir Light" panose="020B0402020203020204" pitchFamily="34" charset="77"/>
              </a:rPr>
              <a:t>We then create a </a:t>
            </a:r>
            <a:r>
              <a:rPr lang="en-US" sz="2400" b="1" dirty="0">
                <a:latin typeface="Avenir Light" panose="020B0402020203020204" pitchFamily="34" charset="77"/>
              </a:rPr>
              <a:t>separate model </a:t>
            </a:r>
            <a:r>
              <a:rPr lang="en-US" sz="2400" dirty="0">
                <a:latin typeface="Avenir Light" panose="020B0402020203020204" pitchFamily="34" charset="77"/>
              </a:rPr>
              <a:t>that uses these embeddings</a:t>
            </a:r>
          </a:p>
          <a:p>
            <a:pPr>
              <a:lnSpc>
                <a:spcPct val="150000"/>
              </a:lnSpc>
              <a:spcBef>
                <a:spcPts val="2500"/>
              </a:spcBef>
            </a:pPr>
            <a:r>
              <a:rPr lang="en-US" sz="2400" dirty="0">
                <a:latin typeface="Avenir Light" panose="020B0402020203020204" pitchFamily="34" charset="77"/>
              </a:rPr>
              <a:t>Kind of limiting</a:t>
            </a:r>
          </a:p>
          <a:p>
            <a:pPr>
              <a:lnSpc>
                <a:spcPct val="150000"/>
              </a:lnSpc>
              <a:spcBef>
                <a:spcPts val="2500"/>
              </a:spcBef>
            </a:pPr>
            <a:r>
              <a:rPr lang="en-US" sz="2400" dirty="0">
                <a:latin typeface="Avenir Light" panose="020B0402020203020204" pitchFamily="34" charset="77"/>
              </a:rPr>
              <a:t>Often inferior, as of </a:t>
            </a:r>
            <a:r>
              <a:rPr lang="en-US" sz="2400" b="1" dirty="0">
                <a:solidFill>
                  <a:srgbClr val="C00000"/>
                </a:solidFill>
                <a:latin typeface="Avenir Light" panose="020B0402020203020204" pitchFamily="34" charset="77"/>
              </a:rPr>
              <a:t>2015</a:t>
            </a:r>
          </a:p>
          <a:p>
            <a:pPr>
              <a:lnSpc>
                <a:spcPct val="150000"/>
              </a:lnSpc>
              <a:spcBef>
                <a:spcPts val="2500"/>
              </a:spcBef>
            </a:pPr>
            <a:endParaRPr lang="en-US" sz="2400" dirty="0">
              <a:latin typeface="Avenir Black" panose="02000503020000020003" pitchFamily="2" charset="0"/>
            </a:endParaRPr>
          </a:p>
        </p:txBody>
      </p:sp>
    </p:spTree>
    <p:extLst>
      <p:ext uri="{BB962C8B-B14F-4D97-AF65-F5344CB8AC3E}">
        <p14:creationId xmlns:p14="http://schemas.microsoft.com/office/powerpoint/2010/main" val="4206788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34620D-0F95-CF41-A1E6-7DEC5AC14B63}"/>
              </a:ext>
            </a:extLst>
          </p:cNvPr>
          <p:cNvSpPr/>
          <p:nvPr/>
        </p:nvSpPr>
        <p:spPr>
          <a:xfrm>
            <a:off x="0" y="0"/>
            <a:ext cx="12192000" cy="6858000"/>
          </a:xfrm>
          <a:prstGeom prst="rect">
            <a:avLst/>
          </a:prstGeom>
          <a:solidFill>
            <a:srgbClr val="EDD58F">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392658" y="969481"/>
            <a:ext cx="9787702" cy="4919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b="1" dirty="0">
                <a:latin typeface="Avenir Light" panose="020B0402020203020204" pitchFamily="34" charset="77"/>
              </a:rPr>
              <a:t>What if we don’t want to decode/translate?</a:t>
            </a:r>
          </a:p>
          <a:p>
            <a:pPr>
              <a:lnSpc>
                <a:spcPct val="150000"/>
              </a:lnSpc>
              <a:spcBef>
                <a:spcPts val="3500"/>
              </a:spcBef>
            </a:pPr>
            <a:r>
              <a:rPr lang="en-US" b="1" dirty="0">
                <a:solidFill>
                  <a:srgbClr val="C00000"/>
                </a:solidFill>
                <a:latin typeface="Avenir Light" panose="020B0402020203020204" pitchFamily="34" charset="77"/>
              </a:rPr>
              <a:t>Just want to perform a particular task </a:t>
            </a:r>
            <a:r>
              <a:rPr lang="en-US" b="1" dirty="0">
                <a:latin typeface="Avenir Light" panose="020B0402020203020204" pitchFamily="34" charset="77"/>
              </a:rPr>
              <a:t>(e.g., classification)</a:t>
            </a:r>
          </a:p>
          <a:p>
            <a:pPr>
              <a:lnSpc>
                <a:spcPct val="150000"/>
              </a:lnSpc>
              <a:spcBef>
                <a:spcPts val="3500"/>
              </a:spcBef>
            </a:pPr>
            <a:r>
              <a:rPr lang="en-US" b="1" dirty="0">
                <a:latin typeface="Avenir Light" panose="020B0402020203020204" pitchFamily="34" charset="77"/>
              </a:rPr>
              <a:t>Want even more robust, flexible, </a:t>
            </a:r>
            <a:r>
              <a:rPr lang="en-US" b="1" dirty="0">
                <a:solidFill>
                  <a:srgbClr val="C00000"/>
                </a:solidFill>
                <a:latin typeface="Avenir Light" panose="020B0402020203020204" pitchFamily="34" charset="77"/>
              </a:rPr>
              <a:t>rich representation</a:t>
            </a:r>
            <a:r>
              <a:rPr lang="en-US" b="1" dirty="0">
                <a:latin typeface="Avenir Light" panose="020B0402020203020204" pitchFamily="34" charset="77"/>
              </a:rPr>
              <a:t>!</a:t>
            </a:r>
          </a:p>
          <a:p>
            <a:pPr>
              <a:lnSpc>
                <a:spcPct val="150000"/>
              </a:lnSpc>
              <a:spcBef>
                <a:spcPts val="3500"/>
              </a:spcBef>
            </a:pPr>
            <a:r>
              <a:rPr lang="en-US" b="1" dirty="0">
                <a:latin typeface="Avenir Light" panose="020B0402020203020204" pitchFamily="34" charset="77"/>
              </a:rPr>
              <a:t>Want </a:t>
            </a:r>
            <a:r>
              <a:rPr lang="en-US" b="1" dirty="0">
                <a:solidFill>
                  <a:srgbClr val="C00000"/>
                </a:solidFill>
                <a:latin typeface="Avenir Light" panose="020B0402020203020204" pitchFamily="34" charset="77"/>
              </a:rPr>
              <a:t>positionality</a:t>
            </a:r>
            <a:r>
              <a:rPr lang="en-US" b="1" dirty="0">
                <a:latin typeface="Avenir Light" panose="020B0402020203020204" pitchFamily="34" charset="77"/>
              </a:rPr>
              <a:t> to play a more explicit role, while not being restricted to a particular form (e.g., CNNs)</a:t>
            </a:r>
          </a:p>
        </p:txBody>
      </p:sp>
    </p:spTree>
    <p:extLst>
      <p:ext uri="{BB962C8B-B14F-4D97-AF65-F5344CB8AC3E}">
        <p14:creationId xmlns:p14="http://schemas.microsoft.com/office/powerpoint/2010/main" val="697207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016292" y="1924772"/>
            <a:ext cx="2458726"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6" name="Subtitle 2">
            <a:extLst>
              <a:ext uri="{FF2B5EF4-FFF2-40B4-BE49-F238E27FC236}">
                <a16:creationId xmlns:a16="http://schemas.microsoft.com/office/drawing/2014/main" id="{098E20CC-A227-9D41-8392-B30B30486F1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Tree>
    <p:extLst>
      <p:ext uri="{BB962C8B-B14F-4D97-AF65-F5344CB8AC3E}">
        <p14:creationId xmlns:p14="http://schemas.microsoft.com/office/powerpoint/2010/main" val="3313928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560811" y="2747812"/>
            <a:ext cx="1608981"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Tree>
    <p:extLst>
      <p:ext uri="{BB962C8B-B14F-4D97-AF65-F5344CB8AC3E}">
        <p14:creationId xmlns:p14="http://schemas.microsoft.com/office/powerpoint/2010/main" val="4042073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041400" y="1236814"/>
            <a:ext cx="10731500"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sz="3200" b="1" dirty="0">
                <a:solidFill>
                  <a:srgbClr val="C00000"/>
                </a:solidFill>
                <a:latin typeface="Avenir Light" panose="020B0402020203020204" pitchFamily="34" charset="77"/>
              </a:rPr>
              <a:t>B</a:t>
            </a:r>
            <a:r>
              <a:rPr lang="en-US" sz="3200" b="1" dirty="0">
                <a:latin typeface="Avenir Light" panose="020B0402020203020204" pitchFamily="34" charset="77"/>
              </a:rPr>
              <a:t>idirectional </a:t>
            </a:r>
            <a:r>
              <a:rPr lang="en-US" sz="3200" b="1" dirty="0">
                <a:solidFill>
                  <a:srgbClr val="C00000"/>
                </a:solidFill>
                <a:latin typeface="Avenir Light" panose="020B0402020203020204" pitchFamily="34" charset="77"/>
              </a:rPr>
              <a:t>E</a:t>
            </a:r>
            <a:r>
              <a:rPr lang="en-US" sz="3200" b="1" dirty="0">
                <a:latin typeface="Avenir Light" panose="020B0402020203020204" pitchFamily="34" charset="77"/>
              </a:rPr>
              <a:t>ncoder </a:t>
            </a:r>
            <a:r>
              <a:rPr lang="en-US" sz="3200" b="1" dirty="0">
                <a:solidFill>
                  <a:srgbClr val="C00000"/>
                </a:solidFill>
                <a:latin typeface="Avenir Light" panose="020B0402020203020204" pitchFamily="34" charset="77"/>
              </a:rPr>
              <a:t>R</a:t>
            </a:r>
            <a:r>
              <a:rPr lang="en-US" sz="3200" b="1" dirty="0">
                <a:latin typeface="Avenir Light" panose="020B0402020203020204" pitchFamily="34" charset="77"/>
              </a:rPr>
              <a:t>epresentations from </a:t>
            </a:r>
            <a:r>
              <a:rPr lang="en-US" sz="3200" b="1" dirty="0">
                <a:solidFill>
                  <a:srgbClr val="C00000"/>
                </a:solidFill>
                <a:latin typeface="Avenir Light" panose="020B0402020203020204" pitchFamily="34" charset="77"/>
              </a:rPr>
              <a:t>T</a:t>
            </a:r>
            <a:r>
              <a:rPr lang="en-US" sz="3200" b="1" dirty="0">
                <a:latin typeface="Avenir Light" panose="020B0402020203020204" pitchFamily="34" charset="77"/>
              </a:rPr>
              <a:t>ransformers</a:t>
            </a:r>
          </a:p>
        </p:txBody>
      </p:sp>
      <p:sp>
        <p:nvSpPr>
          <p:cNvPr id="4" name="Rectangle 3">
            <a:extLst>
              <a:ext uri="{FF2B5EF4-FFF2-40B4-BE49-F238E27FC236}">
                <a16:creationId xmlns:a16="http://schemas.microsoft.com/office/drawing/2014/main" id="{7494B361-A63A-8C41-92EF-F6107DF281F8}"/>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233452" y="174626"/>
            <a:ext cx="8826500" cy="625438"/>
          </a:xfrm>
        </p:spPr>
        <p:txBody>
          <a:bodyPr/>
          <a:lstStyle/>
          <a:p>
            <a:r>
              <a:rPr lang="en-US" dirty="0"/>
              <a:t>BERT</a:t>
            </a:r>
            <a:endParaRPr lang="en-US" dirty="0">
              <a:solidFill>
                <a:srgbClr val="7030A0"/>
              </a:solidFill>
            </a:endParaRPr>
          </a:p>
        </p:txBody>
      </p:sp>
      <p:pic>
        <p:nvPicPr>
          <p:cNvPr id="6" name="Picture 5">
            <a:extLst>
              <a:ext uri="{FF2B5EF4-FFF2-40B4-BE49-F238E27FC236}">
                <a16:creationId xmlns:a16="http://schemas.microsoft.com/office/drawing/2014/main" id="{6C115857-BB14-2145-BAE7-91F7F949115D}"/>
              </a:ext>
            </a:extLst>
          </p:cNvPr>
          <p:cNvPicPr>
            <a:picLocks noChangeAspect="1"/>
          </p:cNvPicPr>
          <p:nvPr/>
        </p:nvPicPr>
        <p:blipFill>
          <a:blip r:embed="rId3"/>
          <a:stretch>
            <a:fillRect/>
          </a:stretch>
        </p:blipFill>
        <p:spPr>
          <a:xfrm>
            <a:off x="8070851" y="3581400"/>
            <a:ext cx="3187700" cy="3187700"/>
          </a:xfrm>
          <a:prstGeom prst="rect">
            <a:avLst/>
          </a:prstGeom>
        </p:spPr>
      </p:pic>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dirty="0"/>
          </a:p>
        </p:txBody>
      </p:sp>
    </p:spTree>
    <p:extLst>
      <p:ext uri="{BB962C8B-B14F-4D97-AF65-F5344CB8AC3E}">
        <p14:creationId xmlns:p14="http://schemas.microsoft.com/office/powerpoint/2010/main" val="40239706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A2CEBB-E5C4-7B49-B6DF-4B3C8CC96B41}"/>
              </a:ext>
            </a:extLst>
          </p:cNvPr>
          <p:cNvPicPr>
            <a:picLocks noChangeAspect="1"/>
          </p:cNvPicPr>
          <p:nvPr/>
        </p:nvPicPr>
        <p:blipFill>
          <a:blip r:embed="rId3"/>
          <a:stretch>
            <a:fillRect/>
          </a:stretch>
        </p:blipFill>
        <p:spPr>
          <a:xfrm>
            <a:off x="8070851" y="3581400"/>
            <a:ext cx="3187700" cy="3187700"/>
          </a:xfrm>
          <a:prstGeom prst="rect">
            <a:avLst/>
          </a:prstGeom>
        </p:spPr>
      </p:pic>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041400" y="1236814"/>
            <a:ext cx="10731500"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sz="3200" b="1" dirty="0">
                <a:solidFill>
                  <a:srgbClr val="C00000"/>
                </a:solidFill>
                <a:highlight>
                  <a:srgbClr val="FFFF00"/>
                </a:highlight>
                <a:latin typeface="Avenir Light" panose="020B0402020203020204" pitchFamily="34" charset="77"/>
              </a:rPr>
              <a:t>B</a:t>
            </a:r>
            <a:r>
              <a:rPr lang="en-US" sz="3200" b="1" dirty="0">
                <a:highlight>
                  <a:srgbClr val="FFFF00"/>
                </a:highlight>
                <a:latin typeface="Avenir Light" panose="020B0402020203020204" pitchFamily="34" charset="77"/>
              </a:rPr>
              <a:t>idirectional</a:t>
            </a:r>
            <a:r>
              <a:rPr lang="en-US" sz="3200" b="1" dirty="0">
                <a:latin typeface="Avenir Light" panose="020B0402020203020204" pitchFamily="34" charset="77"/>
              </a:rPr>
              <a:t> </a:t>
            </a:r>
            <a:r>
              <a:rPr lang="en-US" sz="3200" b="1" dirty="0">
                <a:solidFill>
                  <a:srgbClr val="C00000"/>
                </a:solidFill>
                <a:latin typeface="Avenir Light" panose="020B0402020203020204" pitchFamily="34" charset="77"/>
              </a:rPr>
              <a:t>E</a:t>
            </a:r>
            <a:r>
              <a:rPr lang="en-US" sz="3200" b="1" dirty="0">
                <a:latin typeface="Avenir Light" panose="020B0402020203020204" pitchFamily="34" charset="77"/>
              </a:rPr>
              <a:t>ncoder </a:t>
            </a:r>
            <a:r>
              <a:rPr lang="en-US" sz="3200" b="1" dirty="0">
                <a:solidFill>
                  <a:srgbClr val="C00000"/>
                </a:solidFill>
                <a:latin typeface="Avenir Light" panose="020B0402020203020204" pitchFamily="34" charset="77"/>
              </a:rPr>
              <a:t>R</a:t>
            </a:r>
            <a:r>
              <a:rPr lang="en-US" sz="3200" b="1" dirty="0">
                <a:latin typeface="Avenir Light" panose="020B0402020203020204" pitchFamily="34" charset="77"/>
              </a:rPr>
              <a:t>epresentations from </a:t>
            </a:r>
            <a:r>
              <a:rPr lang="en-US" sz="3200" b="1" dirty="0">
                <a:solidFill>
                  <a:srgbClr val="C00000"/>
                </a:solidFill>
                <a:latin typeface="Avenir Light" panose="020B0402020203020204" pitchFamily="34" charset="77"/>
              </a:rPr>
              <a:t>T</a:t>
            </a:r>
            <a:r>
              <a:rPr lang="en-US" sz="3200" b="1" dirty="0">
                <a:latin typeface="Avenir Light" panose="020B0402020203020204" pitchFamily="34" charset="77"/>
              </a:rPr>
              <a:t>ransformers</a:t>
            </a:r>
          </a:p>
        </p:txBody>
      </p:sp>
      <p:sp>
        <p:nvSpPr>
          <p:cNvPr id="4" name="Rectangle 3">
            <a:extLst>
              <a:ext uri="{FF2B5EF4-FFF2-40B4-BE49-F238E27FC236}">
                <a16:creationId xmlns:a16="http://schemas.microsoft.com/office/drawing/2014/main" id="{7494B361-A63A-8C41-92EF-F6107DF281F8}"/>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233452" y="174626"/>
            <a:ext cx="8826500" cy="625438"/>
          </a:xfrm>
        </p:spPr>
        <p:txBody>
          <a:bodyPr/>
          <a:lstStyle/>
          <a:p>
            <a:r>
              <a:rPr lang="en-US" dirty="0"/>
              <a:t>BERT</a:t>
            </a:r>
            <a:endParaRPr lang="en-US" dirty="0">
              <a:solidFill>
                <a:srgbClr val="7030A0"/>
              </a:solidFill>
            </a:endParaRPr>
          </a:p>
        </p:txBody>
      </p:sp>
      <p:sp>
        <p:nvSpPr>
          <p:cNvPr id="6" name="Title 1">
            <a:extLst>
              <a:ext uri="{FF2B5EF4-FFF2-40B4-BE49-F238E27FC236}">
                <a16:creationId xmlns:a16="http://schemas.microsoft.com/office/drawing/2014/main" id="{60E2C010-13E6-744E-9E50-FB5A587EC59B}"/>
              </a:ext>
            </a:extLst>
          </p:cNvPr>
          <p:cNvSpPr txBox="1">
            <a:spLocks/>
          </p:cNvSpPr>
          <p:nvPr/>
        </p:nvSpPr>
        <p:spPr>
          <a:xfrm>
            <a:off x="1866900" y="2897376"/>
            <a:ext cx="8826500"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dirty="0">
                <a:solidFill>
                  <a:srgbClr val="C00000"/>
                </a:solidFill>
              </a:rPr>
              <a:t>Like </a:t>
            </a:r>
            <a:r>
              <a:rPr lang="en-US" sz="2400" i="1" dirty="0">
                <a:solidFill>
                  <a:srgbClr val="C00000"/>
                </a:solidFill>
              </a:rPr>
              <a:t>Bidirectional LSTMs</a:t>
            </a:r>
            <a:r>
              <a:rPr lang="en-US" sz="2400" dirty="0">
                <a:solidFill>
                  <a:srgbClr val="C00000"/>
                </a:solidFill>
              </a:rPr>
              <a:t>, let’s look in </a:t>
            </a:r>
            <a:r>
              <a:rPr lang="en-US" sz="2400" b="1" dirty="0">
                <a:solidFill>
                  <a:srgbClr val="C00000"/>
                </a:solidFill>
              </a:rPr>
              <a:t>both</a:t>
            </a:r>
            <a:r>
              <a:rPr lang="en-US" sz="2400" dirty="0">
                <a:solidFill>
                  <a:srgbClr val="C00000"/>
                </a:solidFill>
              </a:rPr>
              <a:t> directions</a:t>
            </a:r>
          </a:p>
        </p:txBody>
      </p:sp>
      <p:sp>
        <p:nvSpPr>
          <p:cNvPr id="8" name="Slide Number Placeholder 9">
            <a:extLst>
              <a:ext uri="{FF2B5EF4-FFF2-40B4-BE49-F238E27FC236}">
                <a16:creationId xmlns:a16="http://schemas.microsoft.com/office/drawing/2014/main" id="{B0219522-E003-DF4C-99DB-24D4A47FEE0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dirty="0"/>
          </a:p>
        </p:txBody>
      </p:sp>
    </p:spTree>
    <p:extLst>
      <p:ext uri="{BB962C8B-B14F-4D97-AF65-F5344CB8AC3E}">
        <p14:creationId xmlns:p14="http://schemas.microsoft.com/office/powerpoint/2010/main" val="1653574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330341-2385-7B4D-8A91-30102C682A51}"/>
              </a:ext>
            </a:extLst>
          </p:cNvPr>
          <p:cNvPicPr>
            <a:picLocks noChangeAspect="1"/>
          </p:cNvPicPr>
          <p:nvPr/>
        </p:nvPicPr>
        <p:blipFill>
          <a:blip r:embed="rId3"/>
          <a:stretch>
            <a:fillRect/>
          </a:stretch>
        </p:blipFill>
        <p:spPr>
          <a:xfrm>
            <a:off x="8070851" y="3581400"/>
            <a:ext cx="3187700" cy="3187700"/>
          </a:xfrm>
          <a:prstGeom prst="rect">
            <a:avLst/>
          </a:prstGeom>
        </p:spPr>
      </p:pic>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041400" y="1236814"/>
            <a:ext cx="10731500"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sz="3200" b="1" dirty="0">
                <a:solidFill>
                  <a:srgbClr val="C00000"/>
                </a:solidFill>
                <a:latin typeface="Avenir Light" panose="020B0402020203020204" pitchFamily="34" charset="77"/>
              </a:rPr>
              <a:t>B</a:t>
            </a:r>
            <a:r>
              <a:rPr lang="en-US" sz="3200" b="1" dirty="0">
                <a:latin typeface="Avenir Light" panose="020B0402020203020204" pitchFamily="34" charset="77"/>
              </a:rPr>
              <a:t>idirectional </a:t>
            </a:r>
            <a:r>
              <a:rPr lang="en-US" sz="3200" b="1" dirty="0">
                <a:solidFill>
                  <a:srgbClr val="C00000"/>
                </a:solidFill>
                <a:highlight>
                  <a:srgbClr val="FFFF00"/>
                </a:highlight>
                <a:latin typeface="Avenir Light" panose="020B0402020203020204" pitchFamily="34" charset="77"/>
              </a:rPr>
              <a:t>E</a:t>
            </a:r>
            <a:r>
              <a:rPr lang="en-US" sz="3200" b="1" dirty="0">
                <a:highlight>
                  <a:srgbClr val="FFFF00"/>
                </a:highlight>
                <a:latin typeface="Avenir Light" panose="020B0402020203020204" pitchFamily="34" charset="77"/>
              </a:rPr>
              <a:t>ncoder</a:t>
            </a:r>
            <a:r>
              <a:rPr lang="en-US" sz="3200" b="1" dirty="0">
                <a:latin typeface="Avenir Light" panose="020B0402020203020204" pitchFamily="34" charset="77"/>
              </a:rPr>
              <a:t> </a:t>
            </a:r>
            <a:r>
              <a:rPr lang="en-US" sz="3200" b="1" dirty="0">
                <a:solidFill>
                  <a:srgbClr val="C00000"/>
                </a:solidFill>
                <a:latin typeface="Avenir Light" panose="020B0402020203020204" pitchFamily="34" charset="77"/>
              </a:rPr>
              <a:t>R</a:t>
            </a:r>
            <a:r>
              <a:rPr lang="en-US" sz="3200" b="1" dirty="0">
                <a:latin typeface="Avenir Light" panose="020B0402020203020204" pitchFamily="34" charset="77"/>
              </a:rPr>
              <a:t>epresentations from </a:t>
            </a:r>
            <a:r>
              <a:rPr lang="en-US" sz="3200" b="1" dirty="0">
                <a:solidFill>
                  <a:srgbClr val="C00000"/>
                </a:solidFill>
                <a:highlight>
                  <a:srgbClr val="FFFF00"/>
                </a:highlight>
                <a:latin typeface="Avenir Light" panose="020B0402020203020204" pitchFamily="34" charset="77"/>
              </a:rPr>
              <a:t>T</a:t>
            </a:r>
            <a:r>
              <a:rPr lang="en-US" sz="3200" b="1" dirty="0">
                <a:highlight>
                  <a:srgbClr val="FFFF00"/>
                </a:highlight>
                <a:latin typeface="Avenir Light" panose="020B0402020203020204" pitchFamily="34" charset="77"/>
              </a:rPr>
              <a:t>ransformers</a:t>
            </a:r>
          </a:p>
        </p:txBody>
      </p:sp>
      <p:sp>
        <p:nvSpPr>
          <p:cNvPr id="4" name="Rectangle 3">
            <a:extLst>
              <a:ext uri="{FF2B5EF4-FFF2-40B4-BE49-F238E27FC236}">
                <a16:creationId xmlns:a16="http://schemas.microsoft.com/office/drawing/2014/main" id="{7494B361-A63A-8C41-92EF-F6107DF281F8}"/>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233452" y="174626"/>
            <a:ext cx="8826500" cy="625438"/>
          </a:xfrm>
        </p:spPr>
        <p:txBody>
          <a:bodyPr/>
          <a:lstStyle/>
          <a:p>
            <a:r>
              <a:rPr lang="en-US" dirty="0"/>
              <a:t>BERT</a:t>
            </a:r>
            <a:endParaRPr lang="en-US" dirty="0">
              <a:solidFill>
                <a:srgbClr val="7030A0"/>
              </a:solidFill>
            </a:endParaRPr>
          </a:p>
        </p:txBody>
      </p:sp>
      <p:sp>
        <p:nvSpPr>
          <p:cNvPr id="6" name="Title 1">
            <a:extLst>
              <a:ext uri="{FF2B5EF4-FFF2-40B4-BE49-F238E27FC236}">
                <a16:creationId xmlns:a16="http://schemas.microsoft.com/office/drawing/2014/main" id="{60E2C010-13E6-744E-9E50-FB5A587EC59B}"/>
              </a:ext>
            </a:extLst>
          </p:cNvPr>
          <p:cNvSpPr txBox="1">
            <a:spLocks/>
          </p:cNvSpPr>
          <p:nvPr/>
        </p:nvSpPr>
        <p:spPr>
          <a:xfrm>
            <a:off x="1752600" y="2854362"/>
            <a:ext cx="8826500"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dirty="0">
                <a:solidFill>
                  <a:srgbClr val="C00000"/>
                </a:solidFill>
              </a:rPr>
              <a:t>Let’s only use Transformer </a:t>
            </a:r>
            <a:r>
              <a:rPr lang="en-US" sz="2400" i="1" dirty="0">
                <a:solidFill>
                  <a:srgbClr val="C00000"/>
                </a:solidFill>
              </a:rPr>
              <a:t>Encoders</a:t>
            </a:r>
            <a:r>
              <a:rPr lang="en-US" sz="2400" dirty="0">
                <a:solidFill>
                  <a:srgbClr val="C00000"/>
                </a:solidFill>
              </a:rPr>
              <a:t>, no Decoders</a:t>
            </a:r>
          </a:p>
        </p:txBody>
      </p:sp>
      <p:sp>
        <p:nvSpPr>
          <p:cNvPr id="8" name="Slide Number Placeholder 9">
            <a:extLst>
              <a:ext uri="{FF2B5EF4-FFF2-40B4-BE49-F238E27FC236}">
                <a16:creationId xmlns:a16="http://schemas.microsoft.com/office/drawing/2014/main" id="{32625373-309B-6345-891D-6F6211B28F4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dirty="0"/>
          </a:p>
        </p:txBody>
      </p:sp>
    </p:spTree>
    <p:extLst>
      <p:ext uri="{BB962C8B-B14F-4D97-AF65-F5344CB8AC3E}">
        <p14:creationId xmlns:p14="http://schemas.microsoft.com/office/powerpoint/2010/main" val="2189611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0C872F-2094-E346-8B00-BF3C79DF0EDB}"/>
              </a:ext>
            </a:extLst>
          </p:cNvPr>
          <p:cNvPicPr>
            <a:picLocks noChangeAspect="1"/>
          </p:cNvPicPr>
          <p:nvPr/>
        </p:nvPicPr>
        <p:blipFill>
          <a:blip r:embed="rId3"/>
          <a:stretch>
            <a:fillRect/>
          </a:stretch>
        </p:blipFill>
        <p:spPr>
          <a:xfrm>
            <a:off x="8070851" y="3581400"/>
            <a:ext cx="3187700" cy="3187700"/>
          </a:xfrm>
          <a:prstGeom prst="rect">
            <a:avLst/>
          </a:prstGeom>
        </p:spPr>
      </p:pic>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041400" y="1236814"/>
            <a:ext cx="10731500"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sz="3200" b="1" dirty="0">
                <a:solidFill>
                  <a:srgbClr val="C00000"/>
                </a:solidFill>
                <a:latin typeface="Avenir Light" panose="020B0402020203020204" pitchFamily="34" charset="77"/>
              </a:rPr>
              <a:t>B</a:t>
            </a:r>
            <a:r>
              <a:rPr lang="en-US" sz="3200" b="1" dirty="0">
                <a:latin typeface="Avenir Light" panose="020B0402020203020204" pitchFamily="34" charset="77"/>
              </a:rPr>
              <a:t>idirectional </a:t>
            </a:r>
            <a:r>
              <a:rPr lang="en-US" sz="3200" b="1" dirty="0">
                <a:solidFill>
                  <a:srgbClr val="C00000"/>
                </a:solidFill>
                <a:latin typeface="Avenir Light" panose="020B0402020203020204" pitchFamily="34" charset="77"/>
              </a:rPr>
              <a:t>E</a:t>
            </a:r>
            <a:r>
              <a:rPr lang="en-US" sz="3200" b="1" dirty="0">
                <a:latin typeface="Avenir Light" panose="020B0402020203020204" pitchFamily="34" charset="77"/>
              </a:rPr>
              <a:t>ncoder </a:t>
            </a:r>
            <a:r>
              <a:rPr lang="en-US" sz="3200" b="1" dirty="0">
                <a:solidFill>
                  <a:srgbClr val="C00000"/>
                </a:solidFill>
                <a:highlight>
                  <a:srgbClr val="FFFF00"/>
                </a:highlight>
                <a:latin typeface="Avenir Light" panose="020B0402020203020204" pitchFamily="34" charset="77"/>
              </a:rPr>
              <a:t>R</a:t>
            </a:r>
            <a:r>
              <a:rPr lang="en-US" sz="3200" b="1" dirty="0">
                <a:highlight>
                  <a:srgbClr val="FFFF00"/>
                </a:highlight>
                <a:latin typeface="Avenir Light" panose="020B0402020203020204" pitchFamily="34" charset="77"/>
              </a:rPr>
              <a:t>epresentations</a:t>
            </a:r>
            <a:r>
              <a:rPr lang="en-US" sz="3200" b="1" dirty="0">
                <a:latin typeface="Avenir Light" panose="020B0402020203020204" pitchFamily="34" charset="77"/>
              </a:rPr>
              <a:t> from </a:t>
            </a:r>
            <a:r>
              <a:rPr lang="en-US" sz="3200" b="1" dirty="0">
                <a:solidFill>
                  <a:srgbClr val="C00000"/>
                </a:solidFill>
                <a:latin typeface="Avenir Light" panose="020B0402020203020204" pitchFamily="34" charset="77"/>
              </a:rPr>
              <a:t>T</a:t>
            </a:r>
            <a:r>
              <a:rPr lang="en-US" sz="3200" b="1" dirty="0">
                <a:latin typeface="Avenir Light" panose="020B0402020203020204" pitchFamily="34" charset="77"/>
              </a:rPr>
              <a:t>ransformers</a:t>
            </a:r>
          </a:p>
        </p:txBody>
      </p:sp>
      <p:sp>
        <p:nvSpPr>
          <p:cNvPr id="4" name="Rectangle 3">
            <a:extLst>
              <a:ext uri="{FF2B5EF4-FFF2-40B4-BE49-F238E27FC236}">
                <a16:creationId xmlns:a16="http://schemas.microsoft.com/office/drawing/2014/main" id="{7494B361-A63A-8C41-92EF-F6107DF281F8}"/>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233452" y="174626"/>
            <a:ext cx="1354048" cy="625438"/>
          </a:xfrm>
        </p:spPr>
        <p:txBody>
          <a:bodyPr/>
          <a:lstStyle/>
          <a:p>
            <a:r>
              <a:rPr lang="en-US" dirty="0"/>
              <a:t>BERT</a:t>
            </a:r>
            <a:endParaRPr lang="en-US" dirty="0">
              <a:solidFill>
                <a:srgbClr val="7030A0"/>
              </a:solidFill>
            </a:endParaRPr>
          </a:p>
        </p:txBody>
      </p:sp>
      <p:sp>
        <p:nvSpPr>
          <p:cNvPr id="6" name="Title 1">
            <a:extLst>
              <a:ext uri="{FF2B5EF4-FFF2-40B4-BE49-F238E27FC236}">
                <a16:creationId xmlns:a16="http://schemas.microsoft.com/office/drawing/2014/main" id="{60E2C010-13E6-744E-9E50-FB5A587EC59B}"/>
              </a:ext>
            </a:extLst>
          </p:cNvPr>
          <p:cNvSpPr txBox="1">
            <a:spLocks/>
          </p:cNvSpPr>
          <p:nvPr/>
        </p:nvSpPr>
        <p:spPr>
          <a:xfrm>
            <a:off x="1841500" y="2803562"/>
            <a:ext cx="8826500"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dirty="0">
                <a:solidFill>
                  <a:srgbClr val="C00000"/>
                </a:solidFill>
              </a:rPr>
              <a:t>It’s a language model that builds rich representations</a:t>
            </a:r>
          </a:p>
        </p:txBody>
      </p:sp>
      <p:sp>
        <p:nvSpPr>
          <p:cNvPr id="8" name="Slide Number Placeholder 9">
            <a:extLst>
              <a:ext uri="{FF2B5EF4-FFF2-40B4-BE49-F238E27FC236}">
                <a16:creationId xmlns:a16="http://schemas.microsoft.com/office/drawing/2014/main" id="{EF8E756D-3B9F-F149-A5E2-93F52AE26C6C}"/>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dirty="0"/>
          </a:p>
        </p:txBody>
      </p:sp>
    </p:spTree>
    <p:extLst>
      <p:ext uri="{BB962C8B-B14F-4D97-AF65-F5344CB8AC3E}">
        <p14:creationId xmlns:p14="http://schemas.microsoft.com/office/powerpoint/2010/main" val="586050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1719005" y="2118764"/>
            <a:ext cx="3623314"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1894760" y="496694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1919815" y="5680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1543177" y="5966984"/>
            <a:ext cx="96663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&lt;CLS&gt;</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360620" y="59453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strike="sngStrike"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321374" y="593653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2" name="Rectangle 1">
            <a:extLst>
              <a:ext uri="{FF2B5EF4-FFF2-40B4-BE49-F238E27FC236}">
                <a16:creationId xmlns:a16="http://schemas.microsoft.com/office/drawing/2014/main" id="{198B392D-4AC9-A74E-8147-A1C5EDB083C1}"/>
              </a:ext>
            </a:extLst>
          </p:cNvPr>
          <p:cNvSpPr/>
          <p:nvPr/>
        </p:nvSpPr>
        <p:spPr>
          <a:xfrm>
            <a:off x="1901719" y="63137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677184" y="630205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1600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479799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676780" y="566575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42508" y="5638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4838645" y="56587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5822604" y="841947"/>
            <a:ext cx="5910056" cy="523220"/>
          </a:xfrm>
          <a:prstGeom prst="rect">
            <a:avLst/>
          </a:prstGeom>
        </p:spPr>
        <p:txBody>
          <a:bodyPr wrap="square">
            <a:spAutoFit/>
          </a:bodyPr>
          <a:lstStyle/>
          <a:p>
            <a:r>
              <a:rPr lang="en-US" sz="2800" dirty="0">
                <a:solidFill>
                  <a:srgbClr val="C00000"/>
                </a:solidFill>
                <a:latin typeface="Avenir Book" panose="02000503020000020003" pitchFamily="2" charset="0"/>
              </a:rPr>
              <a:t>BERT</a:t>
            </a:r>
            <a:r>
              <a:rPr lang="en-US" sz="2800" dirty="0">
                <a:latin typeface="Avenir Book" panose="02000503020000020003" pitchFamily="2" charset="0"/>
              </a:rPr>
              <a:t> has 2 training objectives:</a:t>
            </a:r>
          </a:p>
        </p:txBody>
      </p:sp>
      <p:sp>
        <p:nvSpPr>
          <p:cNvPr id="308" name="Rectangle 307">
            <a:extLst>
              <a:ext uri="{FF2B5EF4-FFF2-40B4-BE49-F238E27FC236}">
                <a16:creationId xmlns:a16="http://schemas.microsoft.com/office/drawing/2014/main" id="{6D5489AF-7E88-3F45-8ED8-5F600AB56182}"/>
              </a:ext>
            </a:extLst>
          </p:cNvPr>
          <p:cNvSpPr/>
          <p:nvPr/>
        </p:nvSpPr>
        <p:spPr>
          <a:xfrm>
            <a:off x="2615771" y="499934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2615771" y="502820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1903744" y="392031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1928799" y="4633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2685764" y="461912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3751492" y="4591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4847629" y="46120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2624755" y="395271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2624755" y="398157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1894760" y="226646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1919815" y="2979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2676780" y="29652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3742508" y="2937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4838645" y="29582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2615771" y="229886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2615771" y="232773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2595123" y="341125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3283012" y="3401147"/>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3961825" y="340491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5822604" y="2029110"/>
            <a:ext cx="6296743" cy="3847207"/>
          </a:xfrm>
          <a:prstGeom prst="rect">
            <a:avLst/>
          </a:prstGeom>
        </p:spPr>
        <p:txBody>
          <a:bodyPr wrap="square">
            <a:spAutoFit/>
          </a:bodyPr>
          <a:lstStyle/>
          <a:p>
            <a:pPr>
              <a:spcBef>
                <a:spcPts val="3000"/>
              </a:spcBef>
            </a:pPr>
            <a:r>
              <a:rPr lang="en-US" sz="2400" b="1" dirty="0">
                <a:highlight>
                  <a:srgbClr val="FFFF00"/>
                </a:highlight>
                <a:latin typeface="Avenir Book" panose="02000503020000020003" pitchFamily="2" charset="0"/>
              </a:rPr>
              <a:t>1. </a:t>
            </a:r>
            <a:r>
              <a:rPr lang="en-US" sz="2400" dirty="0">
                <a:latin typeface="Avenir Book" panose="02000503020000020003" pitchFamily="2" charset="0"/>
              </a:rPr>
              <a:t>Predict the </a:t>
            </a:r>
            <a:r>
              <a:rPr lang="en-US" sz="2400" b="1" dirty="0">
                <a:latin typeface="Avenir Book" panose="02000503020000020003" pitchFamily="2" charset="0"/>
              </a:rPr>
              <a:t>Masked word</a:t>
            </a:r>
            <a:r>
              <a:rPr lang="en-US" sz="2400" dirty="0">
                <a:latin typeface="Avenir Book" panose="02000503020000020003" pitchFamily="2" charset="0"/>
              </a:rPr>
              <a:t> (a la CBOW)</a:t>
            </a:r>
          </a:p>
          <a:p>
            <a:pPr>
              <a:spcBef>
                <a:spcPts val="3000"/>
              </a:spcBef>
            </a:pPr>
            <a:r>
              <a:rPr lang="en-US" sz="2400" dirty="0">
                <a:latin typeface="Avenir Book" panose="02000503020000020003" pitchFamily="2" charset="0"/>
              </a:rPr>
              <a:t>15% of all input words are randomly masked.</a:t>
            </a:r>
          </a:p>
          <a:p>
            <a:pPr marL="342900" indent="-342900">
              <a:spcBef>
                <a:spcPts val="3000"/>
              </a:spcBef>
              <a:buFont typeface="Arial" panose="020B0604020202020204" pitchFamily="34" charset="0"/>
              <a:buChar char="•"/>
            </a:pPr>
            <a:r>
              <a:rPr lang="en-US" sz="2400" dirty="0">
                <a:latin typeface="Avenir Book" panose="02000503020000020003" pitchFamily="2" charset="0"/>
              </a:rPr>
              <a:t>80% become [MASK]</a:t>
            </a:r>
          </a:p>
          <a:p>
            <a:pPr marL="342900" indent="-342900">
              <a:spcBef>
                <a:spcPts val="3000"/>
              </a:spcBef>
              <a:buFont typeface="Arial" panose="020B0604020202020204" pitchFamily="34" charset="0"/>
              <a:buChar char="•"/>
            </a:pPr>
            <a:r>
              <a:rPr lang="en-US" sz="2400" dirty="0">
                <a:latin typeface="Avenir Book" panose="02000503020000020003" pitchFamily="2" charset="0"/>
              </a:rPr>
              <a:t>10% become revert back</a:t>
            </a:r>
          </a:p>
          <a:p>
            <a:pPr marL="342900" indent="-342900">
              <a:spcBef>
                <a:spcPts val="3000"/>
              </a:spcBef>
              <a:buFont typeface="Arial" panose="020B0604020202020204" pitchFamily="34" charset="0"/>
              <a:buChar char="•"/>
            </a:pPr>
            <a:r>
              <a:rPr lang="en-US" sz="2400" dirty="0">
                <a:latin typeface="Avenir Book" panose="02000503020000020003" pitchFamily="2" charset="0"/>
              </a:rPr>
              <a:t>10% become are deliberately corrupted as wrong words</a:t>
            </a:r>
          </a:p>
        </p:txBody>
      </p:sp>
      <p:sp>
        <p:nvSpPr>
          <p:cNvPr id="143" name="Rectangle 142">
            <a:extLst>
              <a:ext uri="{FF2B5EF4-FFF2-40B4-BE49-F238E27FC236}">
                <a16:creationId xmlns:a16="http://schemas.microsoft.com/office/drawing/2014/main" id="{014C1946-8BB4-8F43-8362-1057B3EE0A95}"/>
              </a:ext>
            </a:extLst>
          </p:cNvPr>
          <p:cNvSpPr/>
          <p:nvPr/>
        </p:nvSpPr>
        <p:spPr>
          <a:xfrm>
            <a:off x="4128294" y="1775264"/>
            <a:ext cx="1226760"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4128294" y="1744315"/>
            <a:ext cx="1182394" cy="35479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BERT</a:t>
            </a:r>
          </a:p>
        </p:txBody>
      </p:sp>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80" name="Content Placeholder 2">
            <a:extLst>
              <a:ext uri="{FF2B5EF4-FFF2-40B4-BE49-F238E27FC236}">
                <a16:creationId xmlns:a16="http://schemas.microsoft.com/office/drawing/2014/main" id="{7C959D5D-8ACA-4D47-BF6E-4A16377F8A32}"/>
              </a:ext>
            </a:extLst>
          </p:cNvPr>
          <p:cNvSpPr txBox="1">
            <a:spLocks/>
          </p:cNvSpPr>
          <p:nvPr/>
        </p:nvSpPr>
        <p:spPr>
          <a:xfrm>
            <a:off x="2271039" y="593146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The</a:t>
            </a:r>
          </a:p>
        </p:txBody>
      </p:sp>
      <p:sp>
        <p:nvSpPr>
          <p:cNvPr id="81" name="Right Arrow 80">
            <a:extLst>
              <a:ext uri="{FF2B5EF4-FFF2-40B4-BE49-F238E27FC236}">
                <a16:creationId xmlns:a16="http://schemas.microsoft.com/office/drawing/2014/main" id="{25BCBCB8-D427-164C-AD8B-020EBCCF0473}"/>
              </a:ext>
            </a:extLst>
          </p:cNvPr>
          <p:cNvSpPr/>
          <p:nvPr/>
        </p:nvSpPr>
        <p:spPr>
          <a:xfrm rot="16200000">
            <a:off x="1881309" y="1837520"/>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415EDEB-7366-934A-9F34-C71FAB7A13AE}"/>
              </a:ext>
            </a:extLst>
          </p:cNvPr>
          <p:cNvSpPr txBox="1">
            <a:spLocks/>
          </p:cNvSpPr>
          <p:nvPr/>
        </p:nvSpPr>
        <p:spPr>
          <a:xfrm>
            <a:off x="1073869" y="707903"/>
            <a:ext cx="124014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800" b="1" dirty="0">
                <a:solidFill>
                  <a:srgbClr val="C00000"/>
                </a:solidFill>
                <a:latin typeface="Avenir Light" panose="020B0402020203020204" pitchFamily="34" charset="77"/>
              </a:rPr>
              <a:t>brown</a:t>
            </a:r>
          </a:p>
          <a:p>
            <a:pPr marL="0" indent="0" algn="r">
              <a:lnSpc>
                <a:spcPct val="100000"/>
              </a:lnSpc>
              <a:spcBef>
                <a:spcPts val="0"/>
              </a:spcBef>
              <a:buNone/>
            </a:pPr>
            <a:r>
              <a:rPr lang="en-US" sz="1800" b="1" dirty="0">
                <a:solidFill>
                  <a:srgbClr val="C00000"/>
                </a:solidFill>
                <a:latin typeface="Avenir Light" panose="020B0402020203020204" pitchFamily="34" charset="77"/>
              </a:rPr>
              <a:t>lazy</a:t>
            </a:r>
          </a:p>
          <a:p>
            <a:pPr marL="0" indent="0" algn="r">
              <a:lnSpc>
                <a:spcPct val="100000"/>
              </a:lnSpc>
              <a:spcBef>
                <a:spcPts val="0"/>
              </a:spcBef>
              <a:buNone/>
            </a:pPr>
            <a:r>
              <a:rPr lang="en-US" sz="1800" b="1" dirty="0">
                <a:solidFill>
                  <a:srgbClr val="C00000"/>
                </a:solidFill>
                <a:latin typeface="Avenir Light" panose="020B0402020203020204" pitchFamily="34" charset="77"/>
              </a:rPr>
              <a:t>playful</a:t>
            </a:r>
          </a:p>
        </p:txBody>
      </p:sp>
      <p:sp>
        <p:nvSpPr>
          <p:cNvPr id="83" name="Content Placeholder 2">
            <a:extLst>
              <a:ext uri="{FF2B5EF4-FFF2-40B4-BE49-F238E27FC236}">
                <a16:creationId xmlns:a16="http://schemas.microsoft.com/office/drawing/2014/main" id="{2A6FE870-4E94-A141-B59B-39BB4D70BCF7}"/>
              </a:ext>
            </a:extLst>
          </p:cNvPr>
          <p:cNvSpPr txBox="1">
            <a:spLocks/>
          </p:cNvSpPr>
          <p:nvPr/>
        </p:nvSpPr>
        <p:spPr>
          <a:xfrm>
            <a:off x="2222500" y="731861"/>
            <a:ext cx="97745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a:latin typeface="Avenir Light" panose="020B0402020203020204" pitchFamily="34" charset="77"/>
              </a:rPr>
              <a:t>0.92</a:t>
            </a:r>
          </a:p>
          <a:p>
            <a:pPr marL="0" indent="0">
              <a:lnSpc>
                <a:spcPct val="100000"/>
              </a:lnSpc>
              <a:spcBef>
                <a:spcPts val="0"/>
              </a:spcBef>
              <a:buNone/>
            </a:pPr>
            <a:r>
              <a:rPr lang="en-US" sz="1800" b="1" dirty="0">
                <a:latin typeface="Avenir Light" panose="020B0402020203020204" pitchFamily="34" charset="77"/>
              </a:rPr>
              <a:t>0.05</a:t>
            </a:r>
          </a:p>
          <a:p>
            <a:pPr marL="0" indent="0">
              <a:lnSpc>
                <a:spcPct val="100000"/>
              </a:lnSpc>
              <a:spcBef>
                <a:spcPts val="0"/>
              </a:spcBef>
              <a:buNone/>
            </a:pPr>
            <a:r>
              <a:rPr lang="en-US" sz="1800" b="1" dirty="0">
                <a:latin typeface="Avenir Light" panose="020B0402020203020204" pitchFamily="34" charset="77"/>
              </a:rPr>
              <a:t>0.03</a:t>
            </a:r>
          </a:p>
        </p:txBody>
      </p:sp>
      <p:sp>
        <p:nvSpPr>
          <p:cNvPr id="84" name="Slide Number Placeholder 9">
            <a:extLst>
              <a:ext uri="{FF2B5EF4-FFF2-40B4-BE49-F238E27FC236}">
                <a16:creationId xmlns:a16="http://schemas.microsoft.com/office/drawing/2014/main" id="{B0339270-9DEB-F445-BF0A-AE9F2D521FA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77</a:t>
            </a:fld>
            <a:endParaRPr lang="en-US" dirty="0"/>
          </a:p>
        </p:txBody>
      </p:sp>
    </p:spTree>
    <p:extLst>
      <p:ext uri="{BB962C8B-B14F-4D97-AF65-F5344CB8AC3E}">
        <p14:creationId xmlns:p14="http://schemas.microsoft.com/office/powerpoint/2010/main" val="96634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1719005" y="2118764"/>
            <a:ext cx="3623314"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1894760" y="496694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1919815" y="5680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1543177" y="5966984"/>
            <a:ext cx="96663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&lt;CLS&gt;</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360620" y="59453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strike="sngStrike"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321374" y="593653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2" name="Rectangle 1">
            <a:extLst>
              <a:ext uri="{FF2B5EF4-FFF2-40B4-BE49-F238E27FC236}">
                <a16:creationId xmlns:a16="http://schemas.microsoft.com/office/drawing/2014/main" id="{198B392D-4AC9-A74E-8147-A1C5EDB083C1}"/>
              </a:ext>
            </a:extLst>
          </p:cNvPr>
          <p:cNvSpPr/>
          <p:nvPr/>
        </p:nvSpPr>
        <p:spPr>
          <a:xfrm>
            <a:off x="1901719" y="63137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677184" y="630205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1600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479799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676780" y="566575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42508" y="5638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4838645" y="56587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5822604" y="841947"/>
            <a:ext cx="5910056" cy="523220"/>
          </a:xfrm>
          <a:prstGeom prst="rect">
            <a:avLst/>
          </a:prstGeom>
        </p:spPr>
        <p:txBody>
          <a:bodyPr wrap="square">
            <a:spAutoFit/>
          </a:bodyPr>
          <a:lstStyle/>
          <a:p>
            <a:r>
              <a:rPr lang="en-US" sz="2800" dirty="0">
                <a:solidFill>
                  <a:srgbClr val="C00000"/>
                </a:solidFill>
                <a:latin typeface="Avenir Book" panose="02000503020000020003" pitchFamily="2" charset="0"/>
              </a:rPr>
              <a:t>BERT</a:t>
            </a:r>
            <a:r>
              <a:rPr lang="en-US" sz="2800" dirty="0">
                <a:latin typeface="Avenir Book" panose="02000503020000020003" pitchFamily="2" charset="0"/>
              </a:rPr>
              <a:t> has 2 training objectives:</a:t>
            </a:r>
          </a:p>
        </p:txBody>
      </p:sp>
      <p:sp>
        <p:nvSpPr>
          <p:cNvPr id="308" name="Rectangle 307">
            <a:extLst>
              <a:ext uri="{FF2B5EF4-FFF2-40B4-BE49-F238E27FC236}">
                <a16:creationId xmlns:a16="http://schemas.microsoft.com/office/drawing/2014/main" id="{6D5489AF-7E88-3F45-8ED8-5F600AB56182}"/>
              </a:ext>
            </a:extLst>
          </p:cNvPr>
          <p:cNvSpPr/>
          <p:nvPr/>
        </p:nvSpPr>
        <p:spPr>
          <a:xfrm>
            <a:off x="2615771" y="499934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2615771" y="502820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1903744" y="392031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1928799" y="4633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2685764" y="461912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3751492" y="4591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4847629" y="46120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2624755" y="395271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2624755" y="398157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1894760" y="226646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1919815" y="2979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2676780" y="29652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3742508" y="2937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4838645" y="29582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2615771" y="229886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2615771" y="232773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2595123" y="341125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3283012" y="3401147"/>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3961825" y="340491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5822605" y="2029110"/>
            <a:ext cx="5581996" cy="1954381"/>
          </a:xfrm>
          <a:prstGeom prst="rect">
            <a:avLst/>
          </a:prstGeom>
        </p:spPr>
        <p:txBody>
          <a:bodyPr wrap="square">
            <a:spAutoFit/>
          </a:bodyPr>
          <a:lstStyle/>
          <a:p>
            <a:pPr>
              <a:spcBef>
                <a:spcPts val="3000"/>
              </a:spcBef>
            </a:pPr>
            <a:r>
              <a:rPr lang="en-US" sz="2400" b="1" dirty="0">
                <a:highlight>
                  <a:srgbClr val="FFFF00"/>
                </a:highlight>
                <a:latin typeface="Avenir Book" panose="02000503020000020003" pitchFamily="2" charset="0"/>
              </a:rPr>
              <a:t>2. </a:t>
            </a:r>
            <a:r>
              <a:rPr lang="en-US" sz="2400" dirty="0">
                <a:latin typeface="Avenir Book" panose="02000503020000020003" pitchFamily="2" charset="0"/>
              </a:rPr>
              <a:t>Two sentences are fed in at a time. Predict the if the </a:t>
            </a:r>
            <a:r>
              <a:rPr lang="en-US" sz="2400" u="sng" dirty="0">
                <a:latin typeface="Avenir Book" panose="02000503020000020003" pitchFamily="2" charset="0"/>
              </a:rPr>
              <a:t>second sentence</a:t>
            </a:r>
            <a:r>
              <a:rPr lang="en-US" sz="2400" dirty="0">
                <a:latin typeface="Avenir Book" panose="02000503020000020003" pitchFamily="2" charset="0"/>
              </a:rPr>
              <a:t> of input truly follows the </a:t>
            </a:r>
            <a:r>
              <a:rPr lang="en-US" sz="2400" u="sng" dirty="0">
                <a:latin typeface="Avenir Book" panose="02000503020000020003" pitchFamily="2" charset="0"/>
              </a:rPr>
              <a:t>first</a:t>
            </a:r>
            <a:r>
              <a:rPr lang="en-US" sz="2400" dirty="0">
                <a:latin typeface="Avenir Book" panose="02000503020000020003" pitchFamily="2" charset="0"/>
              </a:rPr>
              <a:t> one or not.</a:t>
            </a:r>
          </a:p>
          <a:p>
            <a:pPr>
              <a:spcBef>
                <a:spcPts val="3000"/>
              </a:spcBef>
            </a:pPr>
            <a:endParaRPr lang="en-US" sz="2400" dirty="0">
              <a:latin typeface="Avenir Book" panose="02000503020000020003" pitchFamily="2" charset="0"/>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4128294" y="1775264"/>
            <a:ext cx="1226760"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4128294" y="1744315"/>
            <a:ext cx="1182394" cy="35479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BERT</a:t>
            </a:r>
          </a:p>
        </p:txBody>
      </p:sp>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80" name="Content Placeholder 2">
            <a:extLst>
              <a:ext uri="{FF2B5EF4-FFF2-40B4-BE49-F238E27FC236}">
                <a16:creationId xmlns:a16="http://schemas.microsoft.com/office/drawing/2014/main" id="{7C959D5D-8ACA-4D47-BF6E-4A16377F8A32}"/>
              </a:ext>
            </a:extLst>
          </p:cNvPr>
          <p:cNvSpPr txBox="1">
            <a:spLocks/>
          </p:cNvSpPr>
          <p:nvPr/>
        </p:nvSpPr>
        <p:spPr>
          <a:xfrm>
            <a:off x="2271039" y="593146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The</a:t>
            </a:r>
          </a:p>
        </p:txBody>
      </p:sp>
      <p:sp>
        <p:nvSpPr>
          <p:cNvPr id="81" name="Right Arrow 80">
            <a:extLst>
              <a:ext uri="{FF2B5EF4-FFF2-40B4-BE49-F238E27FC236}">
                <a16:creationId xmlns:a16="http://schemas.microsoft.com/office/drawing/2014/main" id="{25BCBCB8-D427-164C-AD8B-020EBCCF0473}"/>
              </a:ext>
            </a:extLst>
          </p:cNvPr>
          <p:cNvSpPr/>
          <p:nvPr/>
        </p:nvSpPr>
        <p:spPr>
          <a:xfrm rot="16200000">
            <a:off x="1881309" y="1837520"/>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415EDEB-7366-934A-9F34-C71FAB7A13AE}"/>
              </a:ext>
            </a:extLst>
          </p:cNvPr>
          <p:cNvSpPr txBox="1">
            <a:spLocks/>
          </p:cNvSpPr>
          <p:nvPr/>
        </p:nvSpPr>
        <p:spPr>
          <a:xfrm>
            <a:off x="1073869" y="707903"/>
            <a:ext cx="124014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800" b="1" dirty="0">
                <a:solidFill>
                  <a:srgbClr val="C00000"/>
                </a:solidFill>
                <a:latin typeface="Avenir Light" panose="020B0402020203020204" pitchFamily="34" charset="77"/>
              </a:rPr>
              <a:t>brown</a:t>
            </a:r>
          </a:p>
          <a:p>
            <a:pPr marL="0" indent="0" algn="r">
              <a:lnSpc>
                <a:spcPct val="100000"/>
              </a:lnSpc>
              <a:spcBef>
                <a:spcPts val="0"/>
              </a:spcBef>
              <a:buNone/>
            </a:pPr>
            <a:r>
              <a:rPr lang="en-US" sz="1800" b="1" dirty="0">
                <a:solidFill>
                  <a:srgbClr val="C00000"/>
                </a:solidFill>
                <a:latin typeface="Avenir Light" panose="020B0402020203020204" pitchFamily="34" charset="77"/>
              </a:rPr>
              <a:t>lazy</a:t>
            </a:r>
          </a:p>
          <a:p>
            <a:pPr marL="0" indent="0" algn="r">
              <a:lnSpc>
                <a:spcPct val="100000"/>
              </a:lnSpc>
              <a:spcBef>
                <a:spcPts val="0"/>
              </a:spcBef>
              <a:buNone/>
            </a:pPr>
            <a:r>
              <a:rPr lang="en-US" sz="1800" b="1" dirty="0">
                <a:solidFill>
                  <a:srgbClr val="C00000"/>
                </a:solidFill>
                <a:latin typeface="Avenir Light" panose="020B0402020203020204" pitchFamily="34" charset="77"/>
              </a:rPr>
              <a:t>playful</a:t>
            </a:r>
          </a:p>
        </p:txBody>
      </p:sp>
      <p:sp>
        <p:nvSpPr>
          <p:cNvPr id="83" name="Content Placeholder 2">
            <a:extLst>
              <a:ext uri="{FF2B5EF4-FFF2-40B4-BE49-F238E27FC236}">
                <a16:creationId xmlns:a16="http://schemas.microsoft.com/office/drawing/2014/main" id="{2A6FE870-4E94-A141-B59B-39BB4D70BCF7}"/>
              </a:ext>
            </a:extLst>
          </p:cNvPr>
          <p:cNvSpPr txBox="1">
            <a:spLocks/>
          </p:cNvSpPr>
          <p:nvPr/>
        </p:nvSpPr>
        <p:spPr>
          <a:xfrm>
            <a:off x="2222500" y="731861"/>
            <a:ext cx="97745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a:latin typeface="Avenir Light" panose="020B0402020203020204" pitchFamily="34" charset="77"/>
              </a:rPr>
              <a:t>0.92</a:t>
            </a:r>
          </a:p>
          <a:p>
            <a:pPr marL="0" indent="0">
              <a:lnSpc>
                <a:spcPct val="100000"/>
              </a:lnSpc>
              <a:spcBef>
                <a:spcPts val="0"/>
              </a:spcBef>
              <a:buNone/>
            </a:pPr>
            <a:r>
              <a:rPr lang="en-US" sz="1800" b="1" dirty="0">
                <a:latin typeface="Avenir Light" panose="020B0402020203020204" pitchFamily="34" charset="77"/>
              </a:rPr>
              <a:t>0.05</a:t>
            </a:r>
          </a:p>
          <a:p>
            <a:pPr marL="0" indent="0">
              <a:lnSpc>
                <a:spcPct val="100000"/>
              </a:lnSpc>
              <a:spcBef>
                <a:spcPts val="0"/>
              </a:spcBef>
              <a:buNone/>
            </a:pPr>
            <a:r>
              <a:rPr lang="en-US" sz="1800" b="1" dirty="0">
                <a:latin typeface="Avenir Light" panose="020B0402020203020204" pitchFamily="34" charset="77"/>
              </a:rPr>
              <a:t>0.03</a:t>
            </a:r>
          </a:p>
        </p:txBody>
      </p:sp>
      <p:sp>
        <p:nvSpPr>
          <p:cNvPr id="46" name="Slide Number Placeholder 9">
            <a:extLst>
              <a:ext uri="{FF2B5EF4-FFF2-40B4-BE49-F238E27FC236}">
                <a16:creationId xmlns:a16="http://schemas.microsoft.com/office/drawing/2014/main" id="{86777615-1309-3C4E-A398-FA264B7D013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78</a:t>
            </a:fld>
            <a:endParaRPr lang="en-US" dirty="0"/>
          </a:p>
        </p:txBody>
      </p:sp>
    </p:spTree>
    <p:extLst>
      <p:ext uri="{BB962C8B-B14F-4D97-AF65-F5344CB8AC3E}">
        <p14:creationId xmlns:p14="http://schemas.microsoft.com/office/powerpoint/2010/main" val="641752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pic>
        <p:nvPicPr>
          <p:cNvPr id="5" name="Picture 4">
            <a:extLst>
              <a:ext uri="{FF2B5EF4-FFF2-40B4-BE49-F238E27FC236}">
                <a16:creationId xmlns:a16="http://schemas.microsoft.com/office/drawing/2014/main" id="{675EC73E-3C45-B54A-9AEB-D57ED9975353}"/>
              </a:ext>
            </a:extLst>
          </p:cNvPr>
          <p:cNvPicPr>
            <a:picLocks noChangeAspect="1"/>
          </p:cNvPicPr>
          <p:nvPr/>
        </p:nvPicPr>
        <p:blipFill>
          <a:blip r:embed="rId3"/>
          <a:stretch>
            <a:fillRect/>
          </a:stretch>
        </p:blipFill>
        <p:spPr>
          <a:xfrm>
            <a:off x="416086" y="1236814"/>
            <a:ext cx="11560064" cy="4740238"/>
          </a:xfrm>
          <a:prstGeom prst="rect">
            <a:avLst/>
          </a:prstGeom>
        </p:spPr>
      </p:pic>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Source</a:t>
            </a:r>
            <a:r>
              <a:rPr lang="en-US" sz="1400" dirty="0"/>
              <a:t>: original BERT paper: https://</a:t>
            </a:r>
            <a:r>
              <a:rPr lang="en-US" sz="1400" dirty="0" err="1"/>
              <a:t>arxiv.org</a:t>
            </a:r>
            <a:r>
              <a:rPr lang="en-US" sz="1400" dirty="0"/>
              <a:t>/pdf/1810.04805.pdf</a:t>
            </a: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6362700" y="1236814"/>
            <a:ext cx="5298914" cy="3416320"/>
          </a:xfrm>
          <a:prstGeom prst="rect">
            <a:avLst/>
          </a:prstGeom>
        </p:spPr>
        <p:txBody>
          <a:bodyPr wrap="square">
            <a:spAutoFit/>
          </a:bodyPr>
          <a:lstStyle/>
          <a:p>
            <a:r>
              <a:rPr lang="en-US" sz="2400" dirty="0">
                <a:latin typeface="Avenir Book" panose="02000503020000020003" pitchFamily="2" charset="0"/>
              </a:rPr>
              <a:t>Every two sentences are separated by a </a:t>
            </a:r>
            <a:r>
              <a:rPr lang="en-US" sz="2400" b="1" dirty="0">
                <a:solidFill>
                  <a:srgbClr val="7030A0"/>
                </a:solidFill>
                <a:latin typeface="Avenir Book" panose="02000503020000020003" pitchFamily="2" charset="0"/>
              </a:rPr>
              <a:t>&lt;SEP&gt; </a:t>
            </a:r>
            <a:r>
              <a:rPr lang="en-US" sz="2400" dirty="0">
                <a:latin typeface="Avenir Book" panose="02000503020000020003" pitchFamily="2" charset="0"/>
              </a:rPr>
              <a:t>token.</a:t>
            </a:r>
          </a:p>
          <a:p>
            <a:endParaRPr lang="en-US" sz="2400" dirty="0">
              <a:latin typeface="Avenir Book" panose="02000503020000020003" pitchFamily="2" charset="0"/>
            </a:endParaRPr>
          </a:p>
          <a:p>
            <a:r>
              <a:rPr lang="en-US" sz="2400" dirty="0">
                <a:latin typeface="Avenir Book" panose="02000503020000020003" pitchFamily="2" charset="0"/>
              </a:rPr>
              <a:t>50% of the time, the 2</a:t>
            </a:r>
            <a:r>
              <a:rPr lang="en-US" sz="2400" baseline="30000" dirty="0">
                <a:latin typeface="Avenir Book" panose="02000503020000020003" pitchFamily="2" charset="0"/>
              </a:rPr>
              <a:t>nd</a:t>
            </a:r>
            <a:r>
              <a:rPr lang="en-US" sz="2400" dirty="0">
                <a:latin typeface="Avenir Book" panose="02000503020000020003" pitchFamily="2" charset="0"/>
              </a:rPr>
              <a:t> sentence is a </a:t>
            </a:r>
            <a:r>
              <a:rPr lang="en-US" sz="2400" dirty="0">
                <a:solidFill>
                  <a:srgbClr val="C00000"/>
                </a:solidFill>
                <a:latin typeface="Avenir Book" panose="02000503020000020003" pitchFamily="2" charset="0"/>
              </a:rPr>
              <a:t>randomly selected sentence </a:t>
            </a:r>
            <a:r>
              <a:rPr lang="en-US" sz="2400" dirty="0">
                <a:latin typeface="Avenir Book" panose="02000503020000020003" pitchFamily="2" charset="0"/>
              </a:rPr>
              <a:t>from the corpus.</a:t>
            </a:r>
          </a:p>
          <a:p>
            <a:endParaRPr lang="en-US" sz="2400" dirty="0">
              <a:latin typeface="Avenir Book" panose="02000503020000020003" pitchFamily="2" charset="0"/>
            </a:endParaRPr>
          </a:p>
          <a:p>
            <a:r>
              <a:rPr lang="en-US" sz="2400" dirty="0">
                <a:latin typeface="Avenir Book" panose="02000503020000020003" pitchFamily="2" charset="0"/>
              </a:rPr>
              <a:t>50% of the time, it </a:t>
            </a:r>
            <a:r>
              <a:rPr lang="en-US" sz="2400" dirty="0">
                <a:solidFill>
                  <a:srgbClr val="C00000"/>
                </a:solidFill>
                <a:latin typeface="Avenir Book" panose="02000503020000020003" pitchFamily="2" charset="0"/>
              </a:rPr>
              <a:t>truly follows the first sentence</a:t>
            </a:r>
            <a:r>
              <a:rPr lang="en-US" sz="2400" dirty="0">
                <a:latin typeface="Avenir Book" panose="02000503020000020003" pitchFamily="2" charset="0"/>
              </a:rPr>
              <a:t> in the corpus.</a:t>
            </a:r>
            <a:endParaRPr lang="en-US" sz="2400" dirty="0"/>
          </a:p>
        </p:txBody>
      </p:sp>
      <p:sp>
        <p:nvSpPr>
          <p:cNvPr id="50" name="Slide Number Placeholder 9">
            <a:extLst>
              <a:ext uri="{FF2B5EF4-FFF2-40B4-BE49-F238E27FC236}">
                <a16:creationId xmlns:a16="http://schemas.microsoft.com/office/drawing/2014/main" id="{24BA0C34-593C-4D46-8498-4DE0F796C1C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79</a:t>
            </a:fld>
            <a:endParaRPr lang="en-US" dirty="0"/>
          </a:p>
        </p:txBody>
      </p:sp>
    </p:spTree>
    <p:extLst>
      <p:ext uri="{BB962C8B-B14F-4D97-AF65-F5344CB8AC3E}">
        <p14:creationId xmlns:p14="http://schemas.microsoft.com/office/powerpoint/2010/main" val="66183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ounded Rectangle 246">
            <a:extLst>
              <a:ext uri="{FF2B5EF4-FFF2-40B4-BE49-F238E27FC236}">
                <a16:creationId xmlns:a16="http://schemas.microsoft.com/office/drawing/2014/main" id="{5CB98960-47A1-BF46-9731-609DF3CB70EA}"/>
              </a:ext>
            </a:extLst>
          </p:cNvPr>
          <p:cNvSpPr/>
          <p:nvPr/>
        </p:nvSpPr>
        <p:spPr>
          <a:xfrm>
            <a:off x="6332547" y="4123765"/>
            <a:ext cx="5533284" cy="433040"/>
          </a:xfrm>
          <a:prstGeom prst="roundRect">
            <a:avLst>
              <a:gd name="adj" fmla="val 26310"/>
            </a:avLst>
          </a:prstGeom>
          <a:solidFill>
            <a:srgbClr val="FFFBCE"/>
          </a:solidFill>
          <a:ln w="508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14944" y="107013"/>
            <a:ext cx="8880765" cy="908868"/>
          </a:xfrm>
        </p:spPr>
        <p:txBody>
          <a:bodyPr>
            <a:noAutofit/>
          </a:bodyPr>
          <a:lstStyle/>
          <a:p>
            <a:pPr marL="0" indent="0" algn="ctr">
              <a:lnSpc>
                <a:spcPct val="150000"/>
              </a:lnSpc>
              <a:buNone/>
            </a:pPr>
            <a:r>
              <a:rPr lang="en-US" dirty="0">
                <a:latin typeface="Avenir Light" panose="020B0402020203020204" pitchFamily="34" charset="77"/>
              </a:rPr>
              <a:t>Next, we learned about </a:t>
            </a:r>
            <a:r>
              <a:rPr lang="en-US" b="1" dirty="0">
                <a:latin typeface="Avenir Black" panose="02000503020000020003" pitchFamily="2" charset="0"/>
              </a:rPr>
              <a:t>word embeddings</a:t>
            </a:r>
            <a:endParaRPr lang="en-US" b="1" u="sng" dirty="0">
              <a:latin typeface="Avenir Black" panose="02000503020000020003" pitchFamily="2" charset="0"/>
            </a:endParaRP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8</a:t>
            </a:fld>
            <a:endParaRPr lang="en-US"/>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75980F8-BF6E-BA48-BBE0-D200B8EA13C9}"/>
              </a:ext>
            </a:extLst>
          </p:cNvPr>
          <p:cNvSpPr txBox="1">
            <a:spLocks/>
          </p:cNvSpPr>
          <p:nvPr/>
        </p:nvSpPr>
        <p:spPr>
          <a:xfrm>
            <a:off x="476909" y="1731816"/>
            <a:ext cx="4621564" cy="858983"/>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latin typeface="Avenir Light" panose="020B0402020203020204" pitchFamily="34" charset="77"/>
              </a:rPr>
              <a:t>a single, </a:t>
            </a:r>
            <a:r>
              <a:rPr lang="en-US" sz="2000" b="1" dirty="0">
                <a:solidFill>
                  <a:srgbClr val="C00000"/>
                </a:solidFill>
                <a:latin typeface="Avenir Light" panose="020B0402020203020204" pitchFamily="34" charset="77"/>
              </a:rPr>
              <a:t>global word embedding</a:t>
            </a:r>
            <a:r>
              <a:rPr lang="en-US" sz="2000" b="1" dirty="0">
                <a:latin typeface="Avenir Light" panose="020B0402020203020204" pitchFamily="34" charset="77"/>
              </a:rPr>
              <a:t> for each word, independent of its context.</a:t>
            </a:r>
          </a:p>
        </p:txBody>
      </p:sp>
      <p:grpSp>
        <p:nvGrpSpPr>
          <p:cNvPr id="6" name="Group 5">
            <a:extLst>
              <a:ext uri="{FF2B5EF4-FFF2-40B4-BE49-F238E27FC236}">
                <a16:creationId xmlns:a16="http://schemas.microsoft.com/office/drawing/2014/main" id="{4951924A-DE31-5D48-B3AA-3673C178877E}"/>
              </a:ext>
            </a:extLst>
          </p:cNvPr>
          <p:cNvGrpSpPr/>
          <p:nvPr/>
        </p:nvGrpSpPr>
        <p:grpSpPr>
          <a:xfrm>
            <a:off x="532325" y="1220384"/>
            <a:ext cx="2222995" cy="575625"/>
            <a:chOff x="476909" y="1167486"/>
            <a:chExt cx="2222995" cy="575625"/>
          </a:xfrm>
        </p:grpSpPr>
        <p:sp>
          <p:nvSpPr>
            <p:cNvPr id="18" name="Rectangle 17">
              <a:extLst>
                <a:ext uri="{FF2B5EF4-FFF2-40B4-BE49-F238E27FC236}">
                  <a16:creationId xmlns:a16="http://schemas.microsoft.com/office/drawing/2014/main" id="{C515BE8A-2F77-F34B-8342-4D55C4734405}"/>
                </a:ext>
              </a:extLst>
            </p:cNvPr>
            <p:cNvSpPr/>
            <p:nvPr/>
          </p:nvSpPr>
          <p:spPr>
            <a:xfrm>
              <a:off x="476909" y="1167486"/>
              <a:ext cx="2222995"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9217ED-DCAC-5140-B5D2-BC1F1A84B85F}"/>
                </a:ext>
              </a:extLst>
            </p:cNvPr>
            <p:cNvSpPr/>
            <p:nvPr/>
          </p:nvSpPr>
          <p:spPr>
            <a:xfrm>
              <a:off x="476909" y="1224465"/>
              <a:ext cx="2222995"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TYPE-BASED</a:t>
              </a:r>
              <a:endParaRPr lang="en-US" sz="2400" dirty="0">
                <a:solidFill>
                  <a:schemeClr val="bg1"/>
                </a:solidFill>
              </a:endParaRPr>
            </a:p>
          </p:txBody>
        </p:sp>
      </p:grpSp>
      <p:grpSp>
        <p:nvGrpSpPr>
          <p:cNvPr id="5" name="Group 4">
            <a:extLst>
              <a:ext uri="{FF2B5EF4-FFF2-40B4-BE49-F238E27FC236}">
                <a16:creationId xmlns:a16="http://schemas.microsoft.com/office/drawing/2014/main" id="{2E343278-B6BF-E548-A996-52AD47F59908}"/>
              </a:ext>
            </a:extLst>
          </p:cNvPr>
          <p:cNvGrpSpPr/>
          <p:nvPr/>
        </p:nvGrpSpPr>
        <p:grpSpPr>
          <a:xfrm>
            <a:off x="7093529" y="1224465"/>
            <a:ext cx="2563091" cy="575625"/>
            <a:chOff x="8229600" y="1224465"/>
            <a:chExt cx="2563091" cy="575625"/>
          </a:xfrm>
        </p:grpSpPr>
        <p:sp>
          <p:nvSpPr>
            <p:cNvPr id="19" name="Rectangle 18">
              <a:extLst>
                <a:ext uri="{FF2B5EF4-FFF2-40B4-BE49-F238E27FC236}">
                  <a16:creationId xmlns:a16="http://schemas.microsoft.com/office/drawing/2014/main" id="{9A5D80FD-DDB0-1643-859F-B51FB5FD1F73}"/>
                </a:ext>
              </a:extLst>
            </p:cNvPr>
            <p:cNvSpPr/>
            <p:nvPr/>
          </p:nvSpPr>
          <p:spPr>
            <a:xfrm>
              <a:off x="8229600" y="1224465"/>
              <a:ext cx="2563091"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4CEBC4-2BDC-2945-9B30-40CD32EC606B}"/>
                </a:ext>
              </a:extLst>
            </p:cNvPr>
            <p:cNvSpPr/>
            <p:nvPr/>
          </p:nvSpPr>
          <p:spPr>
            <a:xfrm>
              <a:off x="8342249" y="1281446"/>
              <a:ext cx="2353460"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TOKEN-BASED</a:t>
              </a:r>
              <a:endParaRPr lang="en-US" sz="2400" dirty="0">
                <a:solidFill>
                  <a:schemeClr val="bg1"/>
                </a:solidFill>
              </a:endParaRPr>
            </a:p>
          </p:txBody>
        </p:sp>
      </p:grpSp>
      <p:sp>
        <p:nvSpPr>
          <p:cNvPr id="22" name="Content Placeholder 2">
            <a:extLst>
              <a:ext uri="{FF2B5EF4-FFF2-40B4-BE49-F238E27FC236}">
                <a16:creationId xmlns:a16="http://schemas.microsoft.com/office/drawing/2014/main" id="{2013F40F-9F77-E743-BB9E-FBEAD71E63A0}"/>
              </a:ext>
            </a:extLst>
          </p:cNvPr>
          <p:cNvSpPr txBox="1">
            <a:spLocks/>
          </p:cNvSpPr>
          <p:nvPr/>
        </p:nvSpPr>
        <p:spPr>
          <a:xfrm>
            <a:off x="7022584" y="1800090"/>
            <a:ext cx="4621564" cy="1192491"/>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contextualized embeddings </a:t>
            </a:r>
            <a:r>
              <a:rPr lang="en-US" sz="2000" b="1" dirty="0">
                <a:latin typeface="Avenir Light" panose="020B0402020203020204" pitchFamily="34" charset="77"/>
              </a:rPr>
              <a:t>are distinct for every occurrence of a word, completely dependent on its context</a:t>
            </a:r>
          </a:p>
        </p:txBody>
      </p:sp>
      <p:grpSp>
        <p:nvGrpSpPr>
          <p:cNvPr id="25" name="Group 24">
            <a:extLst>
              <a:ext uri="{FF2B5EF4-FFF2-40B4-BE49-F238E27FC236}">
                <a16:creationId xmlns:a16="http://schemas.microsoft.com/office/drawing/2014/main" id="{89FEA698-5D4C-444A-8371-707E3F382BF7}"/>
              </a:ext>
            </a:extLst>
          </p:cNvPr>
          <p:cNvGrpSpPr/>
          <p:nvPr/>
        </p:nvGrpSpPr>
        <p:grpSpPr>
          <a:xfrm>
            <a:off x="1876511" y="4764807"/>
            <a:ext cx="863851" cy="212665"/>
            <a:chOff x="2297660" y="4140835"/>
            <a:chExt cx="1364224" cy="311369"/>
          </a:xfrm>
        </p:grpSpPr>
        <p:sp>
          <p:nvSpPr>
            <p:cNvPr id="26" name="Rounded Rectangle 25">
              <a:extLst>
                <a:ext uri="{FF2B5EF4-FFF2-40B4-BE49-F238E27FC236}">
                  <a16:creationId xmlns:a16="http://schemas.microsoft.com/office/drawing/2014/main" id="{A820EB02-A9E7-DB45-981D-0EE4B421EA5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93F63F-C8E8-3A47-891F-A770DC076FF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F03F35-0948-1940-B4DE-25FB608E51B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53E23B-3CAE-FE45-B60D-E47F10CB59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01449B-D429-5242-9473-A21DBCE7337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F47F15-CAFA-4A4A-907A-C2CD1A8EABD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9073739-D3F0-384A-B661-31AFF9615FDC}"/>
              </a:ext>
            </a:extLst>
          </p:cNvPr>
          <p:cNvGrpSpPr/>
          <p:nvPr/>
        </p:nvGrpSpPr>
        <p:grpSpPr>
          <a:xfrm>
            <a:off x="1876511" y="4087311"/>
            <a:ext cx="863851" cy="212665"/>
            <a:chOff x="2297660" y="4140835"/>
            <a:chExt cx="1364224" cy="311369"/>
          </a:xfrm>
        </p:grpSpPr>
        <p:sp>
          <p:nvSpPr>
            <p:cNvPr id="41" name="Rounded Rectangle 40">
              <a:extLst>
                <a:ext uri="{FF2B5EF4-FFF2-40B4-BE49-F238E27FC236}">
                  <a16:creationId xmlns:a16="http://schemas.microsoft.com/office/drawing/2014/main" id="{BD383530-06E0-3640-8BF6-3E6B3188CD2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150C5EA-0138-1341-93B4-3A9214FB8A3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CB760AC-B903-034E-8383-B523734FA3E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7036D1C-5565-4342-A2CD-89D45E9A3B2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46A69B-6FBE-7A4B-9AD7-0027A870A23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FB70068-778A-1E40-83ED-2DCF6DE9B54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F8BB3F3-EB6E-6049-856D-1F3D6C80FC35}"/>
              </a:ext>
            </a:extLst>
          </p:cNvPr>
          <p:cNvGrpSpPr/>
          <p:nvPr/>
        </p:nvGrpSpPr>
        <p:grpSpPr>
          <a:xfrm>
            <a:off x="397067" y="3427353"/>
            <a:ext cx="863851" cy="212665"/>
            <a:chOff x="2297660" y="4140835"/>
            <a:chExt cx="1364224" cy="311369"/>
          </a:xfrm>
        </p:grpSpPr>
        <p:sp>
          <p:nvSpPr>
            <p:cNvPr id="48" name="Rounded Rectangle 47">
              <a:extLst>
                <a:ext uri="{FF2B5EF4-FFF2-40B4-BE49-F238E27FC236}">
                  <a16:creationId xmlns:a16="http://schemas.microsoft.com/office/drawing/2014/main" id="{3459E7BD-DB66-E548-8CFF-2C1C7FF63D7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1F1E5F4-5585-014E-B5A1-1DEC9C8EDA6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17E53A4-C2F8-924A-8CB0-4AD726EA33D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BBD7B48-261A-874B-A66B-02BC177701B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770612-FDB5-A948-8A92-0DDFB23596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870061-7A23-3B4A-990E-E4815FC59AE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AA87D290-7EC9-E94D-965F-415D4F027CDD}"/>
              </a:ext>
            </a:extLst>
          </p:cNvPr>
          <p:cNvGrpSpPr/>
          <p:nvPr/>
        </p:nvGrpSpPr>
        <p:grpSpPr>
          <a:xfrm>
            <a:off x="1364744" y="3420928"/>
            <a:ext cx="863851" cy="212665"/>
            <a:chOff x="2297660" y="4140835"/>
            <a:chExt cx="1364224" cy="311369"/>
          </a:xfrm>
        </p:grpSpPr>
        <p:sp>
          <p:nvSpPr>
            <p:cNvPr id="55" name="Rounded Rectangle 54">
              <a:extLst>
                <a:ext uri="{FF2B5EF4-FFF2-40B4-BE49-F238E27FC236}">
                  <a16:creationId xmlns:a16="http://schemas.microsoft.com/office/drawing/2014/main" id="{3B589AAE-A9E1-A249-A7BA-BBB995B138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6D4D6B-7831-0F4D-9B72-980B154A8E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49F43EC-2002-A74C-898A-12977FBBD1E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A4C51F2-6081-9A4C-99A1-CE454DD32E3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384BDF5-2DF0-2845-8A10-7C2E434D06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D8FFC31-E15C-B54C-B5EE-73CDA548843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F8AF47C-B460-2D43-9738-6E66743CCB5B}"/>
              </a:ext>
            </a:extLst>
          </p:cNvPr>
          <p:cNvGrpSpPr/>
          <p:nvPr/>
        </p:nvGrpSpPr>
        <p:grpSpPr>
          <a:xfrm>
            <a:off x="2336944" y="3427353"/>
            <a:ext cx="863851" cy="212665"/>
            <a:chOff x="2297660" y="4140835"/>
            <a:chExt cx="1364224" cy="311369"/>
          </a:xfrm>
        </p:grpSpPr>
        <p:sp>
          <p:nvSpPr>
            <p:cNvPr id="69" name="Rounded Rectangle 68">
              <a:extLst>
                <a:ext uri="{FF2B5EF4-FFF2-40B4-BE49-F238E27FC236}">
                  <a16:creationId xmlns:a16="http://schemas.microsoft.com/office/drawing/2014/main" id="{0A4617A6-1F30-1240-A402-905013117A7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B1A5C7A-9FEB-A043-AB27-1689CDEDFB5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CB4C405-FC31-D44E-A7D0-4E46C37DF7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7080AB1-C0E1-BE4E-A99F-73DC6B463A7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C6A88C9-0D7E-BC44-9C8F-21BA589764D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87A9193-2CED-894C-9011-808FBB6F896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1B940442-93B4-C34F-920E-4869CBC4F588}"/>
              </a:ext>
            </a:extLst>
          </p:cNvPr>
          <p:cNvGrpSpPr/>
          <p:nvPr/>
        </p:nvGrpSpPr>
        <p:grpSpPr>
          <a:xfrm>
            <a:off x="3304621" y="3420928"/>
            <a:ext cx="863851" cy="212665"/>
            <a:chOff x="2297660" y="4140835"/>
            <a:chExt cx="1364224" cy="311369"/>
          </a:xfrm>
        </p:grpSpPr>
        <p:sp>
          <p:nvSpPr>
            <p:cNvPr id="76" name="Rounded Rectangle 75">
              <a:extLst>
                <a:ext uri="{FF2B5EF4-FFF2-40B4-BE49-F238E27FC236}">
                  <a16:creationId xmlns:a16="http://schemas.microsoft.com/office/drawing/2014/main" id="{39973FBA-8138-2241-B822-74D79743C7F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1E09C1-5173-434B-8FC2-E9300DA5A6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98EB57F-F81E-5E4A-B122-D4B372F438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C56E3E5-D9BF-BC4E-A9DF-F147FEEBC9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EDE23A2-6B90-9744-86EC-6B7D9E61531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197F1F9-AD3F-B34E-9F37-83C26CF95EA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Content Placeholder 2">
            <a:extLst>
              <a:ext uri="{FF2B5EF4-FFF2-40B4-BE49-F238E27FC236}">
                <a16:creationId xmlns:a16="http://schemas.microsoft.com/office/drawing/2014/main" id="{929AF738-F32B-774B-AC0D-55097B6DA7D7}"/>
              </a:ext>
            </a:extLst>
          </p:cNvPr>
          <p:cNvSpPr txBox="1">
            <a:spLocks/>
          </p:cNvSpPr>
          <p:nvPr/>
        </p:nvSpPr>
        <p:spPr>
          <a:xfrm>
            <a:off x="476909" y="5923309"/>
            <a:ext cx="3919825"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word2vec (skip-gram)</a:t>
            </a:r>
            <a:endParaRPr lang="en-US" dirty="0">
              <a:latin typeface="Avenir Black" panose="02000503020000020003" pitchFamily="2" charset="0"/>
            </a:endParaRPr>
          </a:p>
        </p:txBody>
      </p:sp>
      <p:sp>
        <p:nvSpPr>
          <p:cNvPr id="83" name="Content Placeholder 2">
            <a:extLst>
              <a:ext uri="{FF2B5EF4-FFF2-40B4-BE49-F238E27FC236}">
                <a16:creationId xmlns:a16="http://schemas.microsoft.com/office/drawing/2014/main" id="{5F5218C9-7F93-1448-9A6C-5768B221622D}"/>
              </a:ext>
            </a:extLst>
          </p:cNvPr>
          <p:cNvSpPr txBox="1">
            <a:spLocks/>
          </p:cNvSpPr>
          <p:nvPr/>
        </p:nvSpPr>
        <p:spPr>
          <a:xfrm>
            <a:off x="7318943" y="5935811"/>
            <a:ext cx="3559878"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Bidirectional LSTM</a:t>
            </a:r>
            <a:endParaRPr lang="en-US" dirty="0">
              <a:latin typeface="Avenir Black" panose="02000503020000020003" pitchFamily="2" charset="0"/>
            </a:endParaRPr>
          </a:p>
        </p:txBody>
      </p:sp>
      <p:sp>
        <p:nvSpPr>
          <p:cNvPr id="84" name="Content Placeholder 2">
            <a:extLst>
              <a:ext uri="{FF2B5EF4-FFF2-40B4-BE49-F238E27FC236}">
                <a16:creationId xmlns:a16="http://schemas.microsoft.com/office/drawing/2014/main" id="{C963F286-A015-2149-9A1F-0E973D5F7C4B}"/>
              </a:ext>
            </a:extLst>
          </p:cNvPr>
          <p:cNvSpPr txBox="1">
            <a:spLocks/>
          </p:cNvSpPr>
          <p:nvPr/>
        </p:nvSpPr>
        <p:spPr>
          <a:xfrm>
            <a:off x="1874331" y="5009263"/>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85" name="Content Placeholder 2">
            <a:extLst>
              <a:ext uri="{FF2B5EF4-FFF2-40B4-BE49-F238E27FC236}">
                <a16:creationId xmlns:a16="http://schemas.microsoft.com/office/drawing/2014/main" id="{214EA056-A665-B542-A5C5-D8FCA57662A4}"/>
              </a:ext>
            </a:extLst>
          </p:cNvPr>
          <p:cNvSpPr txBox="1">
            <a:spLocks/>
          </p:cNvSpPr>
          <p:nvPr/>
        </p:nvSpPr>
        <p:spPr>
          <a:xfrm>
            <a:off x="397067" y="3081689"/>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she</a:t>
            </a:r>
            <a:endParaRPr lang="en-US" sz="1600" dirty="0">
              <a:solidFill>
                <a:srgbClr val="7030A0"/>
              </a:solidFill>
              <a:latin typeface="Avenir Black" panose="02000503020000020003" pitchFamily="2" charset="0"/>
            </a:endParaRPr>
          </a:p>
        </p:txBody>
      </p:sp>
      <p:sp>
        <p:nvSpPr>
          <p:cNvPr id="86" name="Content Placeholder 2">
            <a:extLst>
              <a:ext uri="{FF2B5EF4-FFF2-40B4-BE49-F238E27FC236}">
                <a16:creationId xmlns:a16="http://schemas.microsoft.com/office/drawing/2014/main" id="{89DD3C37-07EB-B34B-8ACC-7D155E184410}"/>
              </a:ext>
            </a:extLst>
          </p:cNvPr>
          <p:cNvSpPr txBox="1">
            <a:spLocks/>
          </p:cNvSpPr>
          <p:nvPr/>
        </p:nvSpPr>
        <p:spPr>
          <a:xfrm>
            <a:off x="1362229"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87" name="Content Placeholder 2">
            <a:extLst>
              <a:ext uri="{FF2B5EF4-FFF2-40B4-BE49-F238E27FC236}">
                <a16:creationId xmlns:a16="http://schemas.microsoft.com/office/drawing/2014/main" id="{B4F33E14-C216-F544-9032-E6076EBFE65C}"/>
              </a:ext>
            </a:extLst>
          </p:cNvPr>
          <p:cNvSpPr txBox="1">
            <a:spLocks/>
          </p:cNvSpPr>
          <p:nvPr/>
        </p:nvSpPr>
        <p:spPr>
          <a:xfrm>
            <a:off x="2376206"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88" name="Content Placeholder 2">
            <a:extLst>
              <a:ext uri="{FF2B5EF4-FFF2-40B4-BE49-F238E27FC236}">
                <a16:creationId xmlns:a16="http://schemas.microsoft.com/office/drawing/2014/main" id="{98715BFD-8933-7447-B688-25D344B81CC1}"/>
              </a:ext>
            </a:extLst>
          </p:cNvPr>
          <p:cNvSpPr txBox="1">
            <a:spLocks/>
          </p:cNvSpPr>
          <p:nvPr/>
        </p:nvSpPr>
        <p:spPr>
          <a:xfrm>
            <a:off x="10838639" y="3079402"/>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sp>
        <p:nvSpPr>
          <p:cNvPr id="89" name="Right Arrow 88">
            <a:extLst>
              <a:ext uri="{FF2B5EF4-FFF2-40B4-BE49-F238E27FC236}">
                <a16:creationId xmlns:a16="http://schemas.microsoft.com/office/drawing/2014/main" id="{F4E18CF7-6BB7-634D-AD41-7962F1CC2513}"/>
              </a:ext>
            </a:extLst>
          </p:cNvPr>
          <p:cNvSpPr/>
          <p:nvPr/>
        </p:nvSpPr>
        <p:spPr>
          <a:xfrm rot="16200000">
            <a:off x="2132691" y="443806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60280D78-C436-7F47-A14B-5F6A7CD20348}"/>
              </a:ext>
            </a:extLst>
          </p:cNvPr>
          <p:cNvSpPr/>
          <p:nvPr/>
        </p:nvSpPr>
        <p:spPr>
          <a:xfrm rot="16200000">
            <a:off x="1955872" y="3765968"/>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58BF43CE-0CB5-294F-9DB4-2FEA1B3C2D3A}"/>
              </a:ext>
            </a:extLst>
          </p:cNvPr>
          <p:cNvSpPr/>
          <p:nvPr/>
        </p:nvSpPr>
        <p:spPr>
          <a:xfrm rot="16200000">
            <a:off x="2399308" y="377531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846F95D3-B34A-3C43-BDC6-F129CED16BF6}"/>
              </a:ext>
            </a:extLst>
          </p:cNvPr>
          <p:cNvSpPr/>
          <p:nvPr/>
        </p:nvSpPr>
        <p:spPr>
          <a:xfrm rot="19923922">
            <a:off x="2741114" y="3831517"/>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E5EF713A-3F38-AC47-830E-51F60F3A2C24}"/>
              </a:ext>
            </a:extLst>
          </p:cNvPr>
          <p:cNvSpPr/>
          <p:nvPr/>
        </p:nvSpPr>
        <p:spPr>
          <a:xfrm rot="12373781">
            <a:off x="1203895" y="3809922"/>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818744BE-3607-E648-8DC2-0F4B7261C295}"/>
              </a:ext>
            </a:extLst>
          </p:cNvPr>
          <p:cNvSpPr/>
          <p:nvPr/>
        </p:nvSpPr>
        <p:spPr>
          <a:xfrm>
            <a:off x="6540229" y="5015924"/>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840714-66BB-5140-A2AD-B83F342DAB03}"/>
              </a:ext>
            </a:extLst>
          </p:cNvPr>
          <p:cNvSpPr/>
          <p:nvPr/>
        </p:nvSpPr>
        <p:spPr>
          <a:xfrm>
            <a:off x="6607881"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40A0EB7-F352-5F46-B941-DD4EAF25273A}"/>
              </a:ext>
            </a:extLst>
          </p:cNvPr>
          <p:cNvSpPr/>
          <p:nvPr/>
        </p:nvSpPr>
        <p:spPr>
          <a:xfrm>
            <a:off x="6766875"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68A074E-6B5E-A941-AF60-9397DBF74D05}"/>
              </a:ext>
            </a:extLst>
          </p:cNvPr>
          <p:cNvSpPr/>
          <p:nvPr/>
        </p:nvSpPr>
        <p:spPr>
          <a:xfrm>
            <a:off x="6925869"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B05878A-1356-1949-99D4-16B7E5E2CF9B}"/>
              </a:ext>
            </a:extLst>
          </p:cNvPr>
          <p:cNvSpPr/>
          <p:nvPr/>
        </p:nvSpPr>
        <p:spPr>
          <a:xfrm>
            <a:off x="7088486" y="5054128"/>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E11F7839-3DBC-5244-AAF9-6BF12ECA93B3}"/>
              </a:ext>
            </a:extLst>
          </p:cNvPr>
          <p:cNvSpPr/>
          <p:nvPr/>
        </p:nvSpPr>
        <p:spPr>
          <a:xfrm>
            <a:off x="6607881"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07731083-73AD-944C-9D52-2D6B726A923D}"/>
              </a:ext>
            </a:extLst>
          </p:cNvPr>
          <p:cNvSpPr/>
          <p:nvPr/>
        </p:nvSpPr>
        <p:spPr>
          <a:xfrm>
            <a:off x="6766875"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6BE647C-AC4F-BE46-BC75-F73ECE4F5A41}"/>
              </a:ext>
            </a:extLst>
          </p:cNvPr>
          <p:cNvSpPr/>
          <p:nvPr/>
        </p:nvSpPr>
        <p:spPr>
          <a:xfrm>
            <a:off x="6925869"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630C8EE-E47D-D241-BAEF-2B007F086CE7}"/>
              </a:ext>
            </a:extLst>
          </p:cNvPr>
          <p:cNvSpPr/>
          <p:nvPr/>
        </p:nvSpPr>
        <p:spPr>
          <a:xfrm>
            <a:off x="7088486" y="3461899"/>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a:extLst>
              <a:ext uri="{FF2B5EF4-FFF2-40B4-BE49-F238E27FC236}">
                <a16:creationId xmlns:a16="http://schemas.microsoft.com/office/drawing/2014/main" id="{6A3E723C-0457-624C-83F8-460FD7031B0B}"/>
              </a:ext>
            </a:extLst>
          </p:cNvPr>
          <p:cNvSpPr/>
          <p:nvPr/>
        </p:nvSpPr>
        <p:spPr>
          <a:xfrm>
            <a:off x="6465236" y="4216006"/>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6F6ADA82-0FE8-4740-9F29-1F32425A70CB}"/>
              </a:ext>
            </a:extLst>
          </p:cNvPr>
          <p:cNvSpPr/>
          <p:nvPr/>
        </p:nvSpPr>
        <p:spPr>
          <a:xfrm>
            <a:off x="6519825"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AC9B007-16BF-2744-B0E6-F3507D530FDF}"/>
              </a:ext>
            </a:extLst>
          </p:cNvPr>
          <p:cNvSpPr/>
          <p:nvPr/>
        </p:nvSpPr>
        <p:spPr>
          <a:xfrm>
            <a:off x="6678819"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8EBCD9F-8EC2-C94D-B0CC-C7A305CDFD10}"/>
              </a:ext>
            </a:extLst>
          </p:cNvPr>
          <p:cNvSpPr/>
          <p:nvPr/>
        </p:nvSpPr>
        <p:spPr>
          <a:xfrm>
            <a:off x="6837814"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1B4D4A6-AEF0-CB40-B234-C8EE362D491C}"/>
              </a:ext>
            </a:extLst>
          </p:cNvPr>
          <p:cNvSpPr/>
          <p:nvPr/>
        </p:nvSpPr>
        <p:spPr>
          <a:xfrm>
            <a:off x="7000430" y="4252773"/>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89A7074-2519-ED45-A2BF-833884515208}"/>
              </a:ext>
            </a:extLst>
          </p:cNvPr>
          <p:cNvSpPr/>
          <p:nvPr/>
        </p:nvSpPr>
        <p:spPr>
          <a:xfrm>
            <a:off x="7167003" y="425434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A01C0F01-4CFA-E54D-8BBE-C98EED3ED553}"/>
              </a:ext>
            </a:extLst>
          </p:cNvPr>
          <p:cNvSpPr/>
          <p:nvPr/>
        </p:nvSpPr>
        <p:spPr>
          <a:xfrm>
            <a:off x="6552554" y="3429442"/>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ight Arrow 174">
            <a:extLst>
              <a:ext uri="{FF2B5EF4-FFF2-40B4-BE49-F238E27FC236}">
                <a16:creationId xmlns:a16="http://schemas.microsoft.com/office/drawing/2014/main" id="{2EDD1542-5B4F-8649-84A3-BEBE15E4D5D1}"/>
              </a:ext>
            </a:extLst>
          </p:cNvPr>
          <p:cNvSpPr/>
          <p:nvPr/>
        </p:nvSpPr>
        <p:spPr>
          <a:xfrm rot="16200000">
            <a:off x="6737225" y="3793922"/>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ight Arrow 175">
            <a:extLst>
              <a:ext uri="{FF2B5EF4-FFF2-40B4-BE49-F238E27FC236}">
                <a16:creationId xmlns:a16="http://schemas.microsoft.com/office/drawing/2014/main" id="{7A0CA06D-D5BA-2847-B172-09B414516A88}"/>
              </a:ext>
            </a:extLst>
          </p:cNvPr>
          <p:cNvSpPr/>
          <p:nvPr/>
        </p:nvSpPr>
        <p:spPr>
          <a:xfrm rot="16200000">
            <a:off x="6751145" y="460090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Content Placeholder 2">
                <a:extLst>
                  <a:ext uri="{FF2B5EF4-FFF2-40B4-BE49-F238E27FC236}">
                    <a16:creationId xmlns:a16="http://schemas.microsoft.com/office/drawing/2014/main" id="{9721653B-2ED2-DD4A-A4B3-86B3A8B0D191}"/>
                  </a:ext>
                </a:extLst>
              </p:cNvPr>
              <p:cNvSpPr txBox="1">
                <a:spLocks/>
              </p:cNvSpPr>
              <p:nvPr/>
            </p:nvSpPr>
            <p:spPr>
              <a:xfrm>
                <a:off x="6534925" y="4551753"/>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77" name="Content Placeholder 2">
                <a:extLst>
                  <a:ext uri="{FF2B5EF4-FFF2-40B4-BE49-F238E27FC236}">
                    <a16:creationId xmlns:a16="http://schemas.microsoft.com/office/drawing/2014/main" id="{9721653B-2ED2-DD4A-A4B3-86B3A8B0D191}"/>
                  </a:ext>
                </a:extLst>
              </p:cNvPr>
              <p:cNvSpPr txBox="1">
                <a:spLocks noRot="1" noChangeAspect="1" noMove="1" noResize="1" noEditPoints="1" noAdjustHandles="1" noChangeArrowheads="1" noChangeShapeType="1" noTextEdit="1"/>
              </p:cNvSpPr>
              <p:nvPr/>
            </p:nvSpPr>
            <p:spPr>
              <a:xfrm>
                <a:off x="6534925" y="4551753"/>
                <a:ext cx="452805" cy="3475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8" name="Content Placeholder 2">
                <a:extLst>
                  <a:ext uri="{FF2B5EF4-FFF2-40B4-BE49-F238E27FC236}">
                    <a16:creationId xmlns:a16="http://schemas.microsoft.com/office/drawing/2014/main" id="{83775E65-B5B0-2246-BB1F-D89DB4D24DCF}"/>
                  </a:ext>
                </a:extLst>
              </p:cNvPr>
              <p:cNvSpPr txBox="1">
                <a:spLocks/>
              </p:cNvSpPr>
              <p:nvPr/>
            </p:nvSpPr>
            <p:spPr>
              <a:xfrm>
                <a:off x="6540472" y="3763064"/>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78" name="Content Placeholder 2">
                <a:extLst>
                  <a:ext uri="{FF2B5EF4-FFF2-40B4-BE49-F238E27FC236}">
                    <a16:creationId xmlns:a16="http://schemas.microsoft.com/office/drawing/2014/main" id="{83775E65-B5B0-2246-BB1F-D89DB4D24DCF}"/>
                  </a:ext>
                </a:extLst>
              </p:cNvPr>
              <p:cNvSpPr txBox="1">
                <a:spLocks noRot="1" noChangeAspect="1" noMove="1" noResize="1" noEditPoints="1" noAdjustHandles="1" noChangeArrowheads="1" noChangeShapeType="1" noTextEdit="1"/>
              </p:cNvSpPr>
              <p:nvPr/>
            </p:nvSpPr>
            <p:spPr>
              <a:xfrm>
                <a:off x="6540472" y="3763064"/>
                <a:ext cx="452805" cy="347590"/>
              </a:xfrm>
              <a:prstGeom prst="rect">
                <a:avLst/>
              </a:prstGeom>
              <a:blipFill>
                <a:blip r:embed="rId4"/>
                <a:stretch>
                  <a:fillRect/>
                </a:stretch>
              </a:blipFill>
            </p:spPr>
            <p:txBody>
              <a:bodyPr/>
              <a:lstStyle/>
              <a:p>
                <a:r>
                  <a:rPr lang="en-US">
                    <a:noFill/>
                  </a:rPr>
                  <a:t> </a:t>
                </a:r>
              </a:p>
            </p:txBody>
          </p:sp>
        </mc:Fallback>
      </mc:AlternateContent>
      <p:sp>
        <p:nvSpPr>
          <p:cNvPr id="179" name="Rounded Rectangle 178">
            <a:extLst>
              <a:ext uri="{FF2B5EF4-FFF2-40B4-BE49-F238E27FC236}">
                <a16:creationId xmlns:a16="http://schemas.microsoft.com/office/drawing/2014/main" id="{F0D4E12C-2B35-EB48-A751-894A8454000B}"/>
              </a:ext>
            </a:extLst>
          </p:cNvPr>
          <p:cNvSpPr/>
          <p:nvPr/>
        </p:nvSpPr>
        <p:spPr>
          <a:xfrm>
            <a:off x="7949606" y="5034710"/>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F6A6439-F7F9-414E-9012-3D9AB6241956}"/>
              </a:ext>
            </a:extLst>
          </p:cNvPr>
          <p:cNvSpPr/>
          <p:nvPr/>
        </p:nvSpPr>
        <p:spPr>
          <a:xfrm>
            <a:off x="8017258"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0A504C6-52D2-E94E-91AF-F644C01C45C5}"/>
              </a:ext>
            </a:extLst>
          </p:cNvPr>
          <p:cNvSpPr/>
          <p:nvPr/>
        </p:nvSpPr>
        <p:spPr>
          <a:xfrm>
            <a:off x="8176252"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CF895D51-D95F-814A-ADE8-97F9195068E4}"/>
              </a:ext>
            </a:extLst>
          </p:cNvPr>
          <p:cNvSpPr/>
          <p:nvPr/>
        </p:nvSpPr>
        <p:spPr>
          <a:xfrm>
            <a:off x="8335247"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119A0E2-DC47-4649-9D81-FBF4C795CFF6}"/>
              </a:ext>
            </a:extLst>
          </p:cNvPr>
          <p:cNvSpPr/>
          <p:nvPr/>
        </p:nvSpPr>
        <p:spPr>
          <a:xfrm>
            <a:off x="8497863" y="507291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D0D07D8-0ACA-314F-881E-3CFB0EF4C358}"/>
              </a:ext>
            </a:extLst>
          </p:cNvPr>
          <p:cNvSpPr/>
          <p:nvPr/>
        </p:nvSpPr>
        <p:spPr>
          <a:xfrm>
            <a:off x="8017258"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054A152-A56D-0E43-BB33-71E78A701C8E}"/>
              </a:ext>
            </a:extLst>
          </p:cNvPr>
          <p:cNvSpPr/>
          <p:nvPr/>
        </p:nvSpPr>
        <p:spPr>
          <a:xfrm>
            <a:off x="8176252"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8176119-8D4A-DE4E-8C68-8CAAA8B18398}"/>
              </a:ext>
            </a:extLst>
          </p:cNvPr>
          <p:cNvSpPr/>
          <p:nvPr/>
        </p:nvSpPr>
        <p:spPr>
          <a:xfrm>
            <a:off x="8335247"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9932F9F-6F7D-6A47-968C-DB66332E838D}"/>
              </a:ext>
            </a:extLst>
          </p:cNvPr>
          <p:cNvSpPr/>
          <p:nvPr/>
        </p:nvSpPr>
        <p:spPr>
          <a:xfrm>
            <a:off x="8497863" y="348068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2E11B3AC-1EE5-1946-B68B-36ACB603E3E5}"/>
              </a:ext>
            </a:extLst>
          </p:cNvPr>
          <p:cNvSpPr/>
          <p:nvPr/>
        </p:nvSpPr>
        <p:spPr>
          <a:xfrm>
            <a:off x="7874613" y="4234793"/>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6391F4-FD86-B74F-A4DA-5054D53B43B7}"/>
              </a:ext>
            </a:extLst>
          </p:cNvPr>
          <p:cNvSpPr/>
          <p:nvPr/>
        </p:nvSpPr>
        <p:spPr>
          <a:xfrm>
            <a:off x="7929202"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06AD5F9-6DA9-A842-9CA3-AFBE0A5A3E62}"/>
              </a:ext>
            </a:extLst>
          </p:cNvPr>
          <p:cNvSpPr/>
          <p:nvPr/>
        </p:nvSpPr>
        <p:spPr>
          <a:xfrm>
            <a:off x="8088197"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6B6515-DFA6-2048-882E-1960D8DFC991}"/>
              </a:ext>
            </a:extLst>
          </p:cNvPr>
          <p:cNvSpPr/>
          <p:nvPr/>
        </p:nvSpPr>
        <p:spPr>
          <a:xfrm>
            <a:off x="8247191"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5BEB6C3-FDA3-E246-B862-E1F64843B627}"/>
              </a:ext>
            </a:extLst>
          </p:cNvPr>
          <p:cNvSpPr/>
          <p:nvPr/>
        </p:nvSpPr>
        <p:spPr>
          <a:xfrm>
            <a:off x="8409808" y="427155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10C4B33-6B8B-2F48-9FC9-9EE0644A0EBD}"/>
              </a:ext>
            </a:extLst>
          </p:cNvPr>
          <p:cNvSpPr/>
          <p:nvPr/>
        </p:nvSpPr>
        <p:spPr>
          <a:xfrm>
            <a:off x="8576380" y="4273136"/>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A3B88B2E-D90B-BA49-A90C-2AA440E8203D}"/>
              </a:ext>
            </a:extLst>
          </p:cNvPr>
          <p:cNvSpPr/>
          <p:nvPr/>
        </p:nvSpPr>
        <p:spPr>
          <a:xfrm>
            <a:off x="7961932" y="3448228"/>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BB0CBDF9-BA4F-1644-B6D4-78B72D8C7572}"/>
              </a:ext>
            </a:extLst>
          </p:cNvPr>
          <p:cNvSpPr/>
          <p:nvPr/>
        </p:nvSpPr>
        <p:spPr>
          <a:xfrm rot="16200000">
            <a:off x="8146602" y="3812708"/>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ight Arrow 195">
            <a:extLst>
              <a:ext uri="{FF2B5EF4-FFF2-40B4-BE49-F238E27FC236}">
                <a16:creationId xmlns:a16="http://schemas.microsoft.com/office/drawing/2014/main" id="{E85E8F82-4D15-3D46-85EB-D2F085608AFF}"/>
              </a:ext>
            </a:extLst>
          </p:cNvPr>
          <p:cNvSpPr/>
          <p:nvPr/>
        </p:nvSpPr>
        <p:spPr>
          <a:xfrm rot="16200000">
            <a:off x="8160522" y="4619687"/>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7" name="Content Placeholder 2">
                <a:extLst>
                  <a:ext uri="{FF2B5EF4-FFF2-40B4-BE49-F238E27FC236}">
                    <a16:creationId xmlns:a16="http://schemas.microsoft.com/office/drawing/2014/main" id="{6E365598-DF2A-4641-9CB6-8DCC75496109}"/>
                  </a:ext>
                </a:extLst>
              </p:cNvPr>
              <p:cNvSpPr txBox="1">
                <a:spLocks/>
              </p:cNvSpPr>
              <p:nvPr/>
            </p:nvSpPr>
            <p:spPr>
              <a:xfrm>
                <a:off x="7920774" y="4569600"/>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7" name="Content Placeholder 2">
                <a:extLst>
                  <a:ext uri="{FF2B5EF4-FFF2-40B4-BE49-F238E27FC236}">
                    <a16:creationId xmlns:a16="http://schemas.microsoft.com/office/drawing/2014/main" id="{6E365598-DF2A-4641-9CB6-8DCC75496109}"/>
                  </a:ext>
                </a:extLst>
              </p:cNvPr>
              <p:cNvSpPr txBox="1">
                <a:spLocks noRot="1" noChangeAspect="1" noMove="1" noResize="1" noEditPoints="1" noAdjustHandles="1" noChangeArrowheads="1" noChangeShapeType="1" noTextEdit="1"/>
              </p:cNvSpPr>
              <p:nvPr/>
            </p:nvSpPr>
            <p:spPr>
              <a:xfrm>
                <a:off x="7920774" y="4569600"/>
                <a:ext cx="452805" cy="3475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8" name="Content Placeholder 2">
                <a:extLst>
                  <a:ext uri="{FF2B5EF4-FFF2-40B4-BE49-F238E27FC236}">
                    <a16:creationId xmlns:a16="http://schemas.microsoft.com/office/drawing/2014/main" id="{DF4C2352-7089-E04E-8340-AC43EFD3FBF6}"/>
                  </a:ext>
                </a:extLst>
              </p:cNvPr>
              <p:cNvSpPr txBox="1">
                <a:spLocks/>
              </p:cNvSpPr>
              <p:nvPr/>
            </p:nvSpPr>
            <p:spPr>
              <a:xfrm>
                <a:off x="7936513" y="3781849"/>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8" name="Content Placeholder 2">
                <a:extLst>
                  <a:ext uri="{FF2B5EF4-FFF2-40B4-BE49-F238E27FC236}">
                    <a16:creationId xmlns:a16="http://schemas.microsoft.com/office/drawing/2014/main" id="{DF4C2352-7089-E04E-8340-AC43EFD3FBF6}"/>
                  </a:ext>
                </a:extLst>
              </p:cNvPr>
              <p:cNvSpPr txBox="1">
                <a:spLocks noRot="1" noChangeAspect="1" noMove="1" noResize="1" noEditPoints="1" noAdjustHandles="1" noChangeArrowheads="1" noChangeShapeType="1" noTextEdit="1"/>
              </p:cNvSpPr>
              <p:nvPr/>
            </p:nvSpPr>
            <p:spPr>
              <a:xfrm>
                <a:off x="7936513" y="3781849"/>
                <a:ext cx="452805" cy="347590"/>
              </a:xfrm>
              <a:prstGeom prst="rect">
                <a:avLst/>
              </a:prstGeom>
              <a:blipFill>
                <a:blip r:embed="rId6"/>
                <a:stretch>
                  <a:fillRect/>
                </a:stretch>
              </a:blipFill>
            </p:spPr>
            <p:txBody>
              <a:bodyPr/>
              <a:lstStyle/>
              <a:p>
                <a:r>
                  <a:rPr lang="en-US">
                    <a:noFill/>
                  </a:rPr>
                  <a:t> </a:t>
                </a:r>
              </a:p>
            </p:txBody>
          </p:sp>
        </mc:Fallback>
      </mc:AlternateContent>
      <p:sp>
        <p:nvSpPr>
          <p:cNvPr id="199" name="Rounded Rectangle 198">
            <a:extLst>
              <a:ext uri="{FF2B5EF4-FFF2-40B4-BE49-F238E27FC236}">
                <a16:creationId xmlns:a16="http://schemas.microsoft.com/office/drawing/2014/main" id="{BADB734C-26D1-BF4C-B070-43853B998342}"/>
              </a:ext>
            </a:extLst>
          </p:cNvPr>
          <p:cNvSpPr/>
          <p:nvPr/>
        </p:nvSpPr>
        <p:spPr>
          <a:xfrm>
            <a:off x="9418800" y="5046042"/>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51D495A-900A-1644-A954-3EE31D400859}"/>
              </a:ext>
            </a:extLst>
          </p:cNvPr>
          <p:cNvSpPr/>
          <p:nvPr/>
        </p:nvSpPr>
        <p:spPr>
          <a:xfrm>
            <a:off x="9486451"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5E8C41CF-60D7-314E-AA4E-FED4331C4274}"/>
              </a:ext>
            </a:extLst>
          </p:cNvPr>
          <p:cNvSpPr/>
          <p:nvPr/>
        </p:nvSpPr>
        <p:spPr>
          <a:xfrm>
            <a:off x="9645446"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B8D3CA-9318-2146-B841-96B108D5ADB8}"/>
              </a:ext>
            </a:extLst>
          </p:cNvPr>
          <p:cNvSpPr/>
          <p:nvPr/>
        </p:nvSpPr>
        <p:spPr>
          <a:xfrm>
            <a:off x="9804440"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051389FD-5860-AA48-8082-A8B315FD2B3F}"/>
              </a:ext>
            </a:extLst>
          </p:cNvPr>
          <p:cNvSpPr/>
          <p:nvPr/>
        </p:nvSpPr>
        <p:spPr>
          <a:xfrm>
            <a:off x="9967057" y="50842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5B39B74-78E0-A14D-B2ED-5E3F3F20F011}"/>
              </a:ext>
            </a:extLst>
          </p:cNvPr>
          <p:cNvSpPr/>
          <p:nvPr/>
        </p:nvSpPr>
        <p:spPr>
          <a:xfrm>
            <a:off x="9486451"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3710E1A-CC22-914B-9A47-4228AAC17D10}"/>
              </a:ext>
            </a:extLst>
          </p:cNvPr>
          <p:cNvSpPr/>
          <p:nvPr/>
        </p:nvSpPr>
        <p:spPr>
          <a:xfrm>
            <a:off x="9645446"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048B058-06BC-0046-AC7E-520D92DD0E9E}"/>
              </a:ext>
            </a:extLst>
          </p:cNvPr>
          <p:cNvSpPr/>
          <p:nvPr/>
        </p:nvSpPr>
        <p:spPr>
          <a:xfrm>
            <a:off x="9804440"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7A49458-5D7E-4040-AE42-3668555E9F34}"/>
              </a:ext>
            </a:extLst>
          </p:cNvPr>
          <p:cNvSpPr/>
          <p:nvPr/>
        </p:nvSpPr>
        <p:spPr>
          <a:xfrm>
            <a:off x="9967057" y="349201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a:extLst>
              <a:ext uri="{FF2B5EF4-FFF2-40B4-BE49-F238E27FC236}">
                <a16:creationId xmlns:a16="http://schemas.microsoft.com/office/drawing/2014/main" id="{9697C310-E194-9A4A-BFF8-5907433570B7}"/>
              </a:ext>
            </a:extLst>
          </p:cNvPr>
          <p:cNvSpPr/>
          <p:nvPr/>
        </p:nvSpPr>
        <p:spPr>
          <a:xfrm>
            <a:off x="9343807" y="4246125"/>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C30C8DD-C21B-3B4F-B850-FB703F1F1A58}"/>
              </a:ext>
            </a:extLst>
          </p:cNvPr>
          <p:cNvSpPr/>
          <p:nvPr/>
        </p:nvSpPr>
        <p:spPr>
          <a:xfrm>
            <a:off x="9398396"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8F8B2D5-88E4-D04A-9DFD-AD87CBFAF9FC}"/>
              </a:ext>
            </a:extLst>
          </p:cNvPr>
          <p:cNvSpPr/>
          <p:nvPr/>
        </p:nvSpPr>
        <p:spPr>
          <a:xfrm>
            <a:off x="9557390"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F94B53F-38ED-3746-9305-6B91B48486E6}"/>
              </a:ext>
            </a:extLst>
          </p:cNvPr>
          <p:cNvSpPr/>
          <p:nvPr/>
        </p:nvSpPr>
        <p:spPr>
          <a:xfrm>
            <a:off x="9716385"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746B5F4-C80C-544B-99C9-5678E559E789}"/>
              </a:ext>
            </a:extLst>
          </p:cNvPr>
          <p:cNvSpPr/>
          <p:nvPr/>
        </p:nvSpPr>
        <p:spPr>
          <a:xfrm>
            <a:off x="9879001" y="42828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992F1AC-6E7E-464C-BF53-4150D0FD7958}"/>
              </a:ext>
            </a:extLst>
          </p:cNvPr>
          <p:cNvSpPr/>
          <p:nvPr/>
        </p:nvSpPr>
        <p:spPr>
          <a:xfrm>
            <a:off x="10045574" y="4284468"/>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a:extLst>
              <a:ext uri="{FF2B5EF4-FFF2-40B4-BE49-F238E27FC236}">
                <a16:creationId xmlns:a16="http://schemas.microsoft.com/office/drawing/2014/main" id="{E59071B2-E913-1748-A782-A56ED061BA46}"/>
              </a:ext>
            </a:extLst>
          </p:cNvPr>
          <p:cNvSpPr/>
          <p:nvPr/>
        </p:nvSpPr>
        <p:spPr>
          <a:xfrm>
            <a:off x="9431125" y="3459561"/>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FDA37A7C-65A0-DD47-A421-4219EDB2B9A9}"/>
              </a:ext>
            </a:extLst>
          </p:cNvPr>
          <p:cNvSpPr/>
          <p:nvPr/>
        </p:nvSpPr>
        <p:spPr>
          <a:xfrm rot="16200000">
            <a:off x="9615796" y="382404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ight Arrow 215">
            <a:extLst>
              <a:ext uri="{FF2B5EF4-FFF2-40B4-BE49-F238E27FC236}">
                <a16:creationId xmlns:a16="http://schemas.microsoft.com/office/drawing/2014/main" id="{EFE816F0-29C7-E944-99AF-EC281D7C7766}"/>
              </a:ext>
            </a:extLst>
          </p:cNvPr>
          <p:cNvSpPr/>
          <p:nvPr/>
        </p:nvSpPr>
        <p:spPr>
          <a:xfrm rot="16200000">
            <a:off x="9629716" y="4631019"/>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7" name="Content Placeholder 2">
                <a:extLst>
                  <a:ext uri="{FF2B5EF4-FFF2-40B4-BE49-F238E27FC236}">
                    <a16:creationId xmlns:a16="http://schemas.microsoft.com/office/drawing/2014/main" id="{F84736C2-73DC-BB47-B902-4F3E6C567AB5}"/>
                  </a:ext>
                </a:extLst>
              </p:cNvPr>
              <p:cNvSpPr txBox="1">
                <a:spLocks/>
              </p:cNvSpPr>
              <p:nvPr/>
            </p:nvSpPr>
            <p:spPr>
              <a:xfrm>
                <a:off x="9388220" y="459481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17" name="Content Placeholder 2">
                <a:extLst>
                  <a:ext uri="{FF2B5EF4-FFF2-40B4-BE49-F238E27FC236}">
                    <a16:creationId xmlns:a16="http://schemas.microsoft.com/office/drawing/2014/main" id="{F84736C2-73DC-BB47-B902-4F3E6C567AB5}"/>
                  </a:ext>
                </a:extLst>
              </p:cNvPr>
              <p:cNvSpPr txBox="1">
                <a:spLocks noRot="1" noChangeAspect="1" noMove="1" noResize="1" noEditPoints="1" noAdjustHandles="1" noChangeArrowheads="1" noChangeShapeType="1" noTextEdit="1"/>
              </p:cNvSpPr>
              <p:nvPr/>
            </p:nvSpPr>
            <p:spPr>
              <a:xfrm>
                <a:off x="9388220" y="4594811"/>
                <a:ext cx="452805" cy="3475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8" name="Content Placeholder 2">
                <a:extLst>
                  <a:ext uri="{FF2B5EF4-FFF2-40B4-BE49-F238E27FC236}">
                    <a16:creationId xmlns:a16="http://schemas.microsoft.com/office/drawing/2014/main" id="{FBB0318A-8875-6D40-8F17-412BFDB48827}"/>
                  </a:ext>
                </a:extLst>
              </p:cNvPr>
              <p:cNvSpPr txBox="1">
                <a:spLocks/>
              </p:cNvSpPr>
              <p:nvPr/>
            </p:nvSpPr>
            <p:spPr>
              <a:xfrm>
                <a:off x="9406900" y="379276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18" name="Content Placeholder 2">
                <a:extLst>
                  <a:ext uri="{FF2B5EF4-FFF2-40B4-BE49-F238E27FC236}">
                    <a16:creationId xmlns:a16="http://schemas.microsoft.com/office/drawing/2014/main" id="{FBB0318A-8875-6D40-8F17-412BFDB48827}"/>
                  </a:ext>
                </a:extLst>
              </p:cNvPr>
              <p:cNvSpPr txBox="1">
                <a:spLocks noRot="1" noChangeAspect="1" noMove="1" noResize="1" noEditPoints="1" noAdjustHandles="1" noChangeArrowheads="1" noChangeShapeType="1" noTextEdit="1"/>
              </p:cNvSpPr>
              <p:nvPr/>
            </p:nvSpPr>
            <p:spPr>
              <a:xfrm>
                <a:off x="9406900" y="3792761"/>
                <a:ext cx="452805" cy="347590"/>
              </a:xfrm>
              <a:prstGeom prst="rect">
                <a:avLst/>
              </a:prstGeom>
              <a:blipFill>
                <a:blip r:embed="rId8"/>
                <a:stretch>
                  <a:fillRect/>
                </a:stretch>
              </a:blipFill>
            </p:spPr>
            <p:txBody>
              <a:bodyPr/>
              <a:lstStyle/>
              <a:p>
                <a:r>
                  <a:rPr lang="en-US">
                    <a:noFill/>
                  </a:rPr>
                  <a:t> </a:t>
                </a:r>
              </a:p>
            </p:txBody>
          </p:sp>
        </mc:Fallback>
      </mc:AlternateContent>
      <p:sp>
        <p:nvSpPr>
          <p:cNvPr id="219" name="Rounded Rectangle 218">
            <a:extLst>
              <a:ext uri="{FF2B5EF4-FFF2-40B4-BE49-F238E27FC236}">
                <a16:creationId xmlns:a16="http://schemas.microsoft.com/office/drawing/2014/main" id="{D8129318-3903-C641-9C55-C87E84B2761A}"/>
              </a:ext>
            </a:extLst>
          </p:cNvPr>
          <p:cNvSpPr/>
          <p:nvPr/>
        </p:nvSpPr>
        <p:spPr>
          <a:xfrm>
            <a:off x="10904420" y="5052242"/>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C666992-EE0A-474F-9851-8B8DDE2E1950}"/>
              </a:ext>
            </a:extLst>
          </p:cNvPr>
          <p:cNvSpPr/>
          <p:nvPr/>
        </p:nvSpPr>
        <p:spPr>
          <a:xfrm>
            <a:off x="10972071"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9F5714C-3238-9745-A73D-C831761E48ED}"/>
              </a:ext>
            </a:extLst>
          </p:cNvPr>
          <p:cNvSpPr/>
          <p:nvPr/>
        </p:nvSpPr>
        <p:spPr>
          <a:xfrm>
            <a:off x="11131065"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E8EA4D5-F121-2D4F-8A60-50AAE728AE52}"/>
              </a:ext>
            </a:extLst>
          </p:cNvPr>
          <p:cNvSpPr/>
          <p:nvPr/>
        </p:nvSpPr>
        <p:spPr>
          <a:xfrm>
            <a:off x="11290060"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B0E52C45-590C-0C4C-AE93-8CFE7AF89EBC}"/>
              </a:ext>
            </a:extLst>
          </p:cNvPr>
          <p:cNvSpPr/>
          <p:nvPr/>
        </p:nvSpPr>
        <p:spPr>
          <a:xfrm>
            <a:off x="11452676" y="5090447"/>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CFEBDE3C-FDF1-2A4D-92C5-D9B17AE7F004}"/>
              </a:ext>
            </a:extLst>
          </p:cNvPr>
          <p:cNvSpPr/>
          <p:nvPr/>
        </p:nvSpPr>
        <p:spPr>
          <a:xfrm>
            <a:off x="10958016"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84C52803-6EBF-D04D-9A3D-3E08F82E374E}"/>
              </a:ext>
            </a:extLst>
          </p:cNvPr>
          <p:cNvSpPr/>
          <p:nvPr/>
        </p:nvSpPr>
        <p:spPr>
          <a:xfrm>
            <a:off x="11117010"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018785-1E1A-EF46-B8DD-2C4F4C8F23D4}"/>
              </a:ext>
            </a:extLst>
          </p:cNvPr>
          <p:cNvSpPr/>
          <p:nvPr/>
        </p:nvSpPr>
        <p:spPr>
          <a:xfrm>
            <a:off x="11276005"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72E483FE-B59C-5B42-B326-7972DEFFA5E2}"/>
              </a:ext>
            </a:extLst>
          </p:cNvPr>
          <p:cNvSpPr/>
          <p:nvPr/>
        </p:nvSpPr>
        <p:spPr>
          <a:xfrm>
            <a:off x="11438621" y="3460978"/>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a:extLst>
              <a:ext uri="{FF2B5EF4-FFF2-40B4-BE49-F238E27FC236}">
                <a16:creationId xmlns:a16="http://schemas.microsoft.com/office/drawing/2014/main" id="{7C37CE1F-3231-2445-BE09-B3DBF274548B}"/>
              </a:ext>
            </a:extLst>
          </p:cNvPr>
          <p:cNvSpPr/>
          <p:nvPr/>
        </p:nvSpPr>
        <p:spPr>
          <a:xfrm>
            <a:off x="10829427" y="4252325"/>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DCA9D2A-C3E5-EB4D-8853-A11725C0A16A}"/>
              </a:ext>
            </a:extLst>
          </p:cNvPr>
          <p:cNvSpPr/>
          <p:nvPr/>
        </p:nvSpPr>
        <p:spPr>
          <a:xfrm>
            <a:off x="10884015"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7366A52-F09F-D149-9CFC-8C8FA5CAFEF1}"/>
              </a:ext>
            </a:extLst>
          </p:cNvPr>
          <p:cNvSpPr/>
          <p:nvPr/>
        </p:nvSpPr>
        <p:spPr>
          <a:xfrm>
            <a:off x="11043010"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521E6CE-078D-DA44-B266-8D313AE2C87C}"/>
              </a:ext>
            </a:extLst>
          </p:cNvPr>
          <p:cNvSpPr/>
          <p:nvPr/>
        </p:nvSpPr>
        <p:spPr>
          <a:xfrm>
            <a:off x="11202004"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514A46A0-4AC9-7540-9B7F-801A1752CC95}"/>
              </a:ext>
            </a:extLst>
          </p:cNvPr>
          <p:cNvSpPr/>
          <p:nvPr/>
        </p:nvSpPr>
        <p:spPr>
          <a:xfrm>
            <a:off x="11364621" y="4289091"/>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1F638708-F429-1B41-9FA6-6B595BC8B147}"/>
              </a:ext>
            </a:extLst>
          </p:cNvPr>
          <p:cNvSpPr/>
          <p:nvPr/>
        </p:nvSpPr>
        <p:spPr>
          <a:xfrm>
            <a:off x="11531193" y="4290667"/>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D6451427-6CFB-C14B-BC6F-5F9C1A68B217}"/>
              </a:ext>
            </a:extLst>
          </p:cNvPr>
          <p:cNvSpPr/>
          <p:nvPr/>
        </p:nvSpPr>
        <p:spPr>
          <a:xfrm>
            <a:off x="10902690" y="3428521"/>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ight Arrow 234">
            <a:extLst>
              <a:ext uri="{FF2B5EF4-FFF2-40B4-BE49-F238E27FC236}">
                <a16:creationId xmlns:a16="http://schemas.microsoft.com/office/drawing/2014/main" id="{4C2C1A39-1E06-F943-94C9-370844E74F6C}"/>
              </a:ext>
            </a:extLst>
          </p:cNvPr>
          <p:cNvSpPr/>
          <p:nvPr/>
        </p:nvSpPr>
        <p:spPr>
          <a:xfrm rot="16200000">
            <a:off x="11101415" y="3830240"/>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Arrow 235">
            <a:extLst>
              <a:ext uri="{FF2B5EF4-FFF2-40B4-BE49-F238E27FC236}">
                <a16:creationId xmlns:a16="http://schemas.microsoft.com/office/drawing/2014/main" id="{D90E792D-B7FA-354F-96A1-25A694D01F74}"/>
              </a:ext>
            </a:extLst>
          </p:cNvPr>
          <p:cNvSpPr/>
          <p:nvPr/>
        </p:nvSpPr>
        <p:spPr>
          <a:xfrm rot="16200000">
            <a:off x="11115335" y="4637219"/>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7" name="Content Placeholder 2">
                <a:extLst>
                  <a:ext uri="{FF2B5EF4-FFF2-40B4-BE49-F238E27FC236}">
                    <a16:creationId xmlns:a16="http://schemas.microsoft.com/office/drawing/2014/main" id="{36062201-79DE-1342-B400-061D254492EB}"/>
                  </a:ext>
                </a:extLst>
              </p:cNvPr>
              <p:cNvSpPr txBox="1">
                <a:spLocks/>
              </p:cNvSpPr>
              <p:nvPr/>
            </p:nvSpPr>
            <p:spPr>
              <a:xfrm>
                <a:off x="10861531" y="4601133"/>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37" name="Content Placeholder 2">
                <a:extLst>
                  <a:ext uri="{FF2B5EF4-FFF2-40B4-BE49-F238E27FC236}">
                    <a16:creationId xmlns:a16="http://schemas.microsoft.com/office/drawing/2014/main" id="{36062201-79DE-1342-B400-061D254492EB}"/>
                  </a:ext>
                </a:extLst>
              </p:cNvPr>
              <p:cNvSpPr txBox="1">
                <a:spLocks noRot="1" noChangeAspect="1" noMove="1" noResize="1" noEditPoints="1" noAdjustHandles="1" noChangeArrowheads="1" noChangeShapeType="1" noTextEdit="1"/>
              </p:cNvSpPr>
              <p:nvPr/>
            </p:nvSpPr>
            <p:spPr>
              <a:xfrm>
                <a:off x="10861531" y="4601133"/>
                <a:ext cx="452805" cy="34759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8" name="Content Placeholder 2">
                <a:extLst>
                  <a:ext uri="{FF2B5EF4-FFF2-40B4-BE49-F238E27FC236}">
                    <a16:creationId xmlns:a16="http://schemas.microsoft.com/office/drawing/2014/main" id="{2B1FDACF-0E5A-D24F-9BA8-2895E424DB0F}"/>
                  </a:ext>
                </a:extLst>
              </p:cNvPr>
              <p:cNvSpPr txBox="1">
                <a:spLocks/>
              </p:cNvSpPr>
              <p:nvPr/>
            </p:nvSpPr>
            <p:spPr>
              <a:xfrm>
                <a:off x="10864225" y="3799381"/>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38" name="Content Placeholder 2">
                <a:extLst>
                  <a:ext uri="{FF2B5EF4-FFF2-40B4-BE49-F238E27FC236}">
                    <a16:creationId xmlns:a16="http://schemas.microsoft.com/office/drawing/2014/main" id="{2B1FDACF-0E5A-D24F-9BA8-2895E424DB0F}"/>
                  </a:ext>
                </a:extLst>
              </p:cNvPr>
              <p:cNvSpPr txBox="1">
                <a:spLocks noRot="1" noChangeAspect="1" noMove="1" noResize="1" noEditPoints="1" noAdjustHandles="1" noChangeArrowheads="1" noChangeShapeType="1" noTextEdit="1"/>
              </p:cNvSpPr>
              <p:nvPr/>
            </p:nvSpPr>
            <p:spPr>
              <a:xfrm>
                <a:off x="10864225" y="3799381"/>
                <a:ext cx="452805" cy="347590"/>
              </a:xfrm>
              <a:prstGeom prst="rect">
                <a:avLst/>
              </a:prstGeom>
              <a:blipFill>
                <a:blip r:embed="rId10"/>
                <a:stretch>
                  <a:fillRect/>
                </a:stretch>
              </a:blipFill>
            </p:spPr>
            <p:txBody>
              <a:bodyPr/>
              <a:lstStyle/>
              <a:p>
                <a:r>
                  <a:rPr lang="en-US">
                    <a:noFill/>
                  </a:rPr>
                  <a:t> </a:t>
                </a:r>
              </a:p>
            </p:txBody>
          </p:sp>
        </mc:Fallback>
      </mc:AlternateContent>
      <p:sp>
        <p:nvSpPr>
          <p:cNvPr id="239" name="Right Arrow 238">
            <a:extLst>
              <a:ext uri="{FF2B5EF4-FFF2-40B4-BE49-F238E27FC236}">
                <a16:creationId xmlns:a16="http://schemas.microsoft.com/office/drawing/2014/main" id="{2AF5D905-48A2-324A-9432-9FB306A771E1}"/>
              </a:ext>
            </a:extLst>
          </p:cNvPr>
          <p:cNvSpPr/>
          <p:nvPr/>
        </p:nvSpPr>
        <p:spPr>
          <a:xfrm>
            <a:off x="7438139" y="4209190"/>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0" name="Content Placeholder 2">
                <a:extLst>
                  <a:ext uri="{FF2B5EF4-FFF2-40B4-BE49-F238E27FC236}">
                    <a16:creationId xmlns:a16="http://schemas.microsoft.com/office/drawing/2014/main" id="{C8C2ECDE-9346-A04C-85EC-9B60B929C106}"/>
                  </a:ext>
                </a:extLst>
              </p:cNvPr>
              <p:cNvSpPr txBox="1">
                <a:spLocks/>
              </p:cNvSpPr>
              <p:nvPr/>
            </p:nvSpPr>
            <p:spPr>
              <a:xfrm>
                <a:off x="7351694" y="3891277"/>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0" name="Content Placeholder 2">
                <a:extLst>
                  <a:ext uri="{FF2B5EF4-FFF2-40B4-BE49-F238E27FC236}">
                    <a16:creationId xmlns:a16="http://schemas.microsoft.com/office/drawing/2014/main" id="{C8C2ECDE-9346-A04C-85EC-9B60B929C106}"/>
                  </a:ext>
                </a:extLst>
              </p:cNvPr>
              <p:cNvSpPr txBox="1">
                <a:spLocks noRot="1" noChangeAspect="1" noMove="1" noResize="1" noEditPoints="1" noAdjustHandles="1" noChangeArrowheads="1" noChangeShapeType="1" noTextEdit="1"/>
              </p:cNvSpPr>
              <p:nvPr/>
            </p:nvSpPr>
            <p:spPr>
              <a:xfrm>
                <a:off x="7351694" y="3891277"/>
                <a:ext cx="452805" cy="347590"/>
              </a:xfrm>
              <a:prstGeom prst="rect">
                <a:avLst/>
              </a:prstGeom>
              <a:blipFill>
                <a:blip r:embed="rId11"/>
                <a:stretch>
                  <a:fillRect/>
                </a:stretch>
              </a:blipFill>
            </p:spPr>
            <p:txBody>
              <a:bodyPr/>
              <a:lstStyle/>
              <a:p>
                <a:r>
                  <a:rPr lang="en-US">
                    <a:noFill/>
                  </a:rPr>
                  <a:t> </a:t>
                </a:r>
              </a:p>
            </p:txBody>
          </p:sp>
        </mc:Fallback>
      </mc:AlternateContent>
      <p:sp>
        <p:nvSpPr>
          <p:cNvPr id="241" name="Right Arrow 240">
            <a:extLst>
              <a:ext uri="{FF2B5EF4-FFF2-40B4-BE49-F238E27FC236}">
                <a16:creationId xmlns:a16="http://schemas.microsoft.com/office/drawing/2014/main" id="{4626BC24-5F20-EE41-B1C6-E88A0F9804DC}"/>
              </a:ext>
            </a:extLst>
          </p:cNvPr>
          <p:cNvSpPr/>
          <p:nvPr/>
        </p:nvSpPr>
        <p:spPr>
          <a:xfrm>
            <a:off x="8857622" y="4237629"/>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2" name="Content Placeholder 2">
                <a:extLst>
                  <a:ext uri="{FF2B5EF4-FFF2-40B4-BE49-F238E27FC236}">
                    <a16:creationId xmlns:a16="http://schemas.microsoft.com/office/drawing/2014/main" id="{6418F62F-187A-E349-AE9A-6E33A2819DCD}"/>
                  </a:ext>
                </a:extLst>
              </p:cNvPr>
              <p:cNvSpPr txBox="1">
                <a:spLocks/>
              </p:cNvSpPr>
              <p:nvPr/>
            </p:nvSpPr>
            <p:spPr>
              <a:xfrm>
                <a:off x="8771176" y="3919716"/>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2" name="Content Placeholder 2">
                <a:extLst>
                  <a:ext uri="{FF2B5EF4-FFF2-40B4-BE49-F238E27FC236}">
                    <a16:creationId xmlns:a16="http://schemas.microsoft.com/office/drawing/2014/main" id="{6418F62F-187A-E349-AE9A-6E33A2819DCD}"/>
                  </a:ext>
                </a:extLst>
              </p:cNvPr>
              <p:cNvSpPr txBox="1">
                <a:spLocks noRot="1" noChangeAspect="1" noMove="1" noResize="1" noEditPoints="1" noAdjustHandles="1" noChangeArrowheads="1" noChangeShapeType="1" noTextEdit="1"/>
              </p:cNvSpPr>
              <p:nvPr/>
            </p:nvSpPr>
            <p:spPr>
              <a:xfrm>
                <a:off x="8771176" y="3919716"/>
                <a:ext cx="452805" cy="347590"/>
              </a:xfrm>
              <a:prstGeom prst="rect">
                <a:avLst/>
              </a:prstGeom>
              <a:blipFill>
                <a:blip r:embed="rId12"/>
                <a:stretch>
                  <a:fillRect/>
                </a:stretch>
              </a:blipFill>
            </p:spPr>
            <p:txBody>
              <a:bodyPr/>
              <a:lstStyle/>
              <a:p>
                <a:r>
                  <a:rPr lang="en-US">
                    <a:noFill/>
                  </a:rPr>
                  <a:t> </a:t>
                </a:r>
              </a:p>
            </p:txBody>
          </p:sp>
        </mc:Fallback>
      </mc:AlternateContent>
      <p:sp>
        <p:nvSpPr>
          <p:cNvPr id="243" name="Right Arrow 242">
            <a:extLst>
              <a:ext uri="{FF2B5EF4-FFF2-40B4-BE49-F238E27FC236}">
                <a16:creationId xmlns:a16="http://schemas.microsoft.com/office/drawing/2014/main" id="{010049EC-23AA-CB4E-9D5E-A71536C6B83F}"/>
              </a:ext>
            </a:extLst>
          </p:cNvPr>
          <p:cNvSpPr/>
          <p:nvPr/>
        </p:nvSpPr>
        <p:spPr>
          <a:xfrm>
            <a:off x="10334564" y="4252325"/>
            <a:ext cx="366360" cy="22741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4" name="Content Placeholder 2">
                <a:extLst>
                  <a:ext uri="{FF2B5EF4-FFF2-40B4-BE49-F238E27FC236}">
                    <a16:creationId xmlns:a16="http://schemas.microsoft.com/office/drawing/2014/main" id="{CD5F2B67-CCAB-7048-935B-62EB18E722A9}"/>
                  </a:ext>
                </a:extLst>
              </p:cNvPr>
              <p:cNvSpPr txBox="1">
                <a:spLocks/>
              </p:cNvSpPr>
              <p:nvPr/>
            </p:nvSpPr>
            <p:spPr>
              <a:xfrm>
                <a:off x="10248118" y="3934412"/>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4" name="Content Placeholder 2">
                <a:extLst>
                  <a:ext uri="{FF2B5EF4-FFF2-40B4-BE49-F238E27FC236}">
                    <a16:creationId xmlns:a16="http://schemas.microsoft.com/office/drawing/2014/main" id="{CD5F2B67-CCAB-7048-935B-62EB18E722A9}"/>
                  </a:ext>
                </a:extLst>
              </p:cNvPr>
              <p:cNvSpPr txBox="1">
                <a:spLocks noRot="1" noChangeAspect="1" noMove="1" noResize="1" noEditPoints="1" noAdjustHandles="1" noChangeArrowheads="1" noChangeShapeType="1" noTextEdit="1"/>
              </p:cNvSpPr>
              <p:nvPr/>
            </p:nvSpPr>
            <p:spPr>
              <a:xfrm>
                <a:off x="10248118" y="3934412"/>
                <a:ext cx="452805" cy="347590"/>
              </a:xfrm>
              <a:prstGeom prst="rect">
                <a:avLst/>
              </a:prstGeom>
              <a:blipFill>
                <a:blip r:embed="rId13"/>
                <a:stretch>
                  <a:fillRect/>
                </a:stretch>
              </a:blipFill>
            </p:spPr>
            <p:txBody>
              <a:bodyPr/>
              <a:lstStyle/>
              <a:p>
                <a:r>
                  <a:rPr lang="en-US">
                    <a:noFill/>
                  </a:rPr>
                  <a:t> </a:t>
                </a:r>
              </a:p>
            </p:txBody>
          </p:sp>
        </mc:Fallback>
      </mc:AlternateContent>
      <p:sp>
        <p:nvSpPr>
          <p:cNvPr id="253" name="Content Placeholder 2">
            <a:extLst>
              <a:ext uri="{FF2B5EF4-FFF2-40B4-BE49-F238E27FC236}">
                <a16:creationId xmlns:a16="http://schemas.microsoft.com/office/drawing/2014/main" id="{8B579D0D-7098-0E47-8BA5-068E373EB884}"/>
              </a:ext>
            </a:extLst>
          </p:cNvPr>
          <p:cNvSpPr txBox="1">
            <a:spLocks/>
          </p:cNvSpPr>
          <p:nvPr/>
        </p:nvSpPr>
        <p:spPr>
          <a:xfrm>
            <a:off x="6484068" y="5300472"/>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she</a:t>
            </a:r>
            <a:endParaRPr lang="en-US" sz="1600" dirty="0">
              <a:solidFill>
                <a:srgbClr val="C00000"/>
              </a:solidFill>
              <a:latin typeface="Avenir Black" panose="02000503020000020003" pitchFamily="2" charset="0"/>
            </a:endParaRPr>
          </a:p>
        </p:txBody>
      </p:sp>
      <p:sp>
        <p:nvSpPr>
          <p:cNvPr id="254" name="Content Placeholder 2">
            <a:extLst>
              <a:ext uri="{FF2B5EF4-FFF2-40B4-BE49-F238E27FC236}">
                <a16:creationId xmlns:a16="http://schemas.microsoft.com/office/drawing/2014/main" id="{A327A32E-C038-8947-A982-33FBC0E06958}"/>
              </a:ext>
            </a:extLst>
          </p:cNvPr>
          <p:cNvSpPr txBox="1">
            <a:spLocks/>
          </p:cNvSpPr>
          <p:nvPr/>
        </p:nvSpPr>
        <p:spPr>
          <a:xfrm>
            <a:off x="7890264" y="532617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easily</a:t>
            </a:r>
            <a:endParaRPr lang="en-US" sz="1600" dirty="0">
              <a:solidFill>
                <a:srgbClr val="C00000"/>
              </a:solidFill>
              <a:latin typeface="Avenir Black" panose="02000503020000020003" pitchFamily="2" charset="0"/>
            </a:endParaRPr>
          </a:p>
        </p:txBody>
      </p:sp>
      <p:sp>
        <p:nvSpPr>
          <p:cNvPr id="255" name="Content Placeholder 2">
            <a:extLst>
              <a:ext uri="{FF2B5EF4-FFF2-40B4-BE49-F238E27FC236}">
                <a16:creationId xmlns:a16="http://schemas.microsoft.com/office/drawing/2014/main" id="{D4134460-DA63-FA44-8D7B-23D65A0C030B}"/>
              </a:ext>
            </a:extLst>
          </p:cNvPr>
          <p:cNvSpPr txBox="1">
            <a:spLocks/>
          </p:cNvSpPr>
          <p:nvPr/>
        </p:nvSpPr>
        <p:spPr>
          <a:xfrm>
            <a:off x="9383745" y="5339219"/>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256" name="Content Placeholder 2">
            <a:extLst>
              <a:ext uri="{FF2B5EF4-FFF2-40B4-BE49-F238E27FC236}">
                <a16:creationId xmlns:a16="http://schemas.microsoft.com/office/drawing/2014/main" id="{8169C962-38F8-C94E-9D7E-B1E709192B19}"/>
              </a:ext>
            </a:extLst>
          </p:cNvPr>
          <p:cNvSpPr txBox="1">
            <a:spLocks/>
          </p:cNvSpPr>
          <p:nvPr/>
        </p:nvSpPr>
        <p:spPr>
          <a:xfrm>
            <a:off x="10885300" y="532617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the</a:t>
            </a:r>
            <a:endParaRPr lang="en-US" sz="1600" dirty="0">
              <a:solidFill>
                <a:srgbClr val="C00000"/>
              </a:solidFill>
              <a:latin typeface="Avenir Black" panose="02000503020000020003" pitchFamily="2" charset="0"/>
            </a:endParaRPr>
          </a:p>
        </p:txBody>
      </p:sp>
      <p:sp>
        <p:nvSpPr>
          <p:cNvPr id="258" name="Content Placeholder 2">
            <a:extLst>
              <a:ext uri="{FF2B5EF4-FFF2-40B4-BE49-F238E27FC236}">
                <a16:creationId xmlns:a16="http://schemas.microsoft.com/office/drawing/2014/main" id="{7DAD1197-C7AC-DD4C-82B1-83890658381F}"/>
              </a:ext>
            </a:extLst>
          </p:cNvPr>
          <p:cNvSpPr txBox="1">
            <a:spLocks/>
          </p:cNvSpPr>
          <p:nvPr/>
        </p:nvSpPr>
        <p:spPr>
          <a:xfrm>
            <a:off x="6491254" y="3094936"/>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259" name="Content Placeholder 2">
            <a:extLst>
              <a:ext uri="{FF2B5EF4-FFF2-40B4-BE49-F238E27FC236}">
                <a16:creationId xmlns:a16="http://schemas.microsoft.com/office/drawing/2014/main" id="{9FEE24EA-4BA1-CA45-9935-B8D1D120B80D}"/>
              </a:ext>
            </a:extLst>
          </p:cNvPr>
          <p:cNvSpPr txBox="1">
            <a:spLocks/>
          </p:cNvSpPr>
          <p:nvPr/>
        </p:nvSpPr>
        <p:spPr>
          <a:xfrm>
            <a:off x="9364516" y="308055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260" name="Content Placeholder 2">
            <a:extLst>
              <a:ext uri="{FF2B5EF4-FFF2-40B4-BE49-F238E27FC236}">
                <a16:creationId xmlns:a16="http://schemas.microsoft.com/office/drawing/2014/main" id="{C0B7CF5E-41E0-FA4E-8A16-0AE09E62330A}"/>
              </a:ext>
            </a:extLst>
          </p:cNvPr>
          <p:cNvSpPr txBox="1">
            <a:spLocks/>
          </p:cNvSpPr>
          <p:nvPr/>
        </p:nvSpPr>
        <p:spPr>
          <a:xfrm>
            <a:off x="7890393" y="310572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passed</a:t>
            </a:r>
            <a:endParaRPr lang="en-US" sz="1600" dirty="0">
              <a:solidFill>
                <a:srgbClr val="7030A0"/>
              </a:solidFill>
              <a:latin typeface="Avenir Black" panose="02000503020000020003" pitchFamily="2" charset="0"/>
            </a:endParaRPr>
          </a:p>
        </p:txBody>
      </p:sp>
      <p:sp>
        <p:nvSpPr>
          <p:cNvPr id="261" name="Content Placeholder 2">
            <a:extLst>
              <a:ext uri="{FF2B5EF4-FFF2-40B4-BE49-F238E27FC236}">
                <a16:creationId xmlns:a16="http://schemas.microsoft.com/office/drawing/2014/main" id="{E1F3A38E-95F8-C849-8D66-8E91BAAEB23E}"/>
              </a:ext>
            </a:extLst>
          </p:cNvPr>
          <p:cNvSpPr txBox="1">
            <a:spLocks/>
          </p:cNvSpPr>
          <p:nvPr/>
        </p:nvSpPr>
        <p:spPr>
          <a:xfrm>
            <a:off x="3322251" y="305879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cxnSp>
        <p:nvCxnSpPr>
          <p:cNvPr id="262" name="Straight Connector 261">
            <a:extLst>
              <a:ext uri="{FF2B5EF4-FFF2-40B4-BE49-F238E27FC236}">
                <a16:creationId xmlns:a16="http://schemas.microsoft.com/office/drawing/2014/main" id="{471E309E-70AB-DB4E-9C5A-ABF7E372D28C}"/>
              </a:ext>
            </a:extLst>
          </p:cNvPr>
          <p:cNvCxnSpPr>
            <a:cxnSpLocks/>
          </p:cNvCxnSpPr>
          <p:nvPr/>
        </p:nvCxnSpPr>
        <p:spPr>
          <a:xfrm flipV="1">
            <a:off x="5619963" y="1052618"/>
            <a:ext cx="24768" cy="5683014"/>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4C192284-312C-6540-AAA8-3EEEC6F683F7}"/>
              </a:ext>
            </a:extLst>
          </p:cNvPr>
          <p:cNvSpPr/>
          <p:nvPr/>
        </p:nvSpPr>
        <p:spPr>
          <a:xfrm>
            <a:off x="154749" y="1052618"/>
            <a:ext cx="6006378" cy="5683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Content Placeholder 2">
            <a:extLst>
              <a:ext uri="{FF2B5EF4-FFF2-40B4-BE49-F238E27FC236}">
                <a16:creationId xmlns:a16="http://schemas.microsoft.com/office/drawing/2014/main" id="{38982A19-49EF-9D4B-A5D9-DCF176196E1B}"/>
              </a:ext>
            </a:extLst>
          </p:cNvPr>
          <p:cNvSpPr txBox="1">
            <a:spLocks/>
          </p:cNvSpPr>
          <p:nvPr/>
        </p:nvSpPr>
        <p:spPr>
          <a:xfrm>
            <a:off x="326169" y="1366905"/>
            <a:ext cx="5834958" cy="4881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880"/>
              </a:lnSpc>
              <a:spcBef>
                <a:spcPts val="3500"/>
              </a:spcBef>
            </a:pPr>
            <a:r>
              <a:rPr lang="en-US" sz="2400" dirty="0">
                <a:latin typeface="Avenir Light" panose="020B0402020203020204" pitchFamily="34" charset="77"/>
              </a:rPr>
              <a:t>These models are trained on a </a:t>
            </a:r>
            <a:r>
              <a:rPr lang="en-US" sz="2400" b="1" dirty="0">
                <a:latin typeface="Avenir Light" panose="020B0402020203020204" pitchFamily="34" charset="77"/>
              </a:rPr>
              <a:t>specific task </a:t>
            </a:r>
            <a:r>
              <a:rPr lang="en-US" sz="2400" dirty="0">
                <a:latin typeface="Avenir Light" panose="020B0402020203020204" pitchFamily="34" charset="77"/>
              </a:rPr>
              <a:t>(e.g., LM, text classification, </a:t>
            </a:r>
            <a:r>
              <a:rPr lang="en-US" sz="2400" dirty="0" err="1">
                <a:latin typeface="Avenir Light" panose="020B0402020203020204" pitchFamily="34" charset="77"/>
              </a:rPr>
              <a:t>etc</a:t>
            </a:r>
            <a:r>
              <a:rPr lang="en-US" sz="2400" dirty="0">
                <a:latin typeface="Avenir Light" panose="020B0402020203020204" pitchFamily="34" charset="77"/>
              </a:rPr>
              <a:t>)</a:t>
            </a:r>
          </a:p>
          <a:p>
            <a:pPr>
              <a:lnSpc>
                <a:spcPts val="2880"/>
              </a:lnSpc>
              <a:spcBef>
                <a:spcPts val="3500"/>
              </a:spcBef>
            </a:pPr>
            <a:r>
              <a:rPr lang="en-US" sz="2400" dirty="0">
                <a:latin typeface="Avenir Light" panose="020B0402020203020204" pitchFamily="34" charset="77"/>
              </a:rPr>
              <a:t>The hidden layer(s) contains the </a:t>
            </a:r>
            <a:r>
              <a:rPr lang="en-US" sz="2400" i="1" dirty="0">
                <a:latin typeface="Avenir Light" panose="020B0402020203020204" pitchFamily="34" charset="77"/>
              </a:rPr>
              <a:t>“meaning” </a:t>
            </a:r>
            <a:r>
              <a:rPr lang="en-US" sz="2400" dirty="0">
                <a:latin typeface="Avenir Light" panose="020B0402020203020204" pitchFamily="34" charset="77"/>
              </a:rPr>
              <a:t>and are </a:t>
            </a:r>
            <a:r>
              <a:rPr lang="en-US" sz="2400" dirty="0">
                <a:solidFill>
                  <a:srgbClr val="C00000"/>
                </a:solidFill>
                <a:latin typeface="Avenir Light" panose="020B0402020203020204" pitchFamily="34" charset="77"/>
              </a:rPr>
              <a:t>very useful</a:t>
            </a:r>
          </a:p>
          <a:p>
            <a:pPr>
              <a:lnSpc>
                <a:spcPts val="2880"/>
              </a:lnSpc>
              <a:spcBef>
                <a:spcPts val="3500"/>
              </a:spcBef>
            </a:pPr>
            <a:r>
              <a:rPr lang="en-US" sz="2400" dirty="0">
                <a:latin typeface="Avenir Light" panose="020B0402020203020204" pitchFamily="34" charset="77"/>
              </a:rPr>
              <a:t>We can extract those embeddings if we wish, or grab the </a:t>
            </a:r>
            <a:r>
              <a:rPr lang="en-US" sz="2400" u="sng" dirty="0">
                <a:latin typeface="Avenir Light" panose="020B0402020203020204" pitchFamily="34" charset="77"/>
              </a:rPr>
              <a:t>learned weights</a:t>
            </a:r>
            <a:r>
              <a:rPr lang="en-US" sz="2400" dirty="0">
                <a:latin typeface="Avenir Light" panose="020B0402020203020204" pitchFamily="34" charset="77"/>
              </a:rPr>
              <a:t> and re-use for another task</a:t>
            </a:r>
          </a:p>
          <a:p>
            <a:pPr>
              <a:lnSpc>
                <a:spcPts val="2880"/>
              </a:lnSpc>
              <a:spcBef>
                <a:spcPts val="3500"/>
              </a:spcBef>
            </a:pPr>
            <a:r>
              <a:rPr lang="en-US" sz="2400" dirty="0">
                <a:latin typeface="Avenir Light" panose="020B0402020203020204" pitchFamily="34" charset="77"/>
              </a:rPr>
              <a:t>Dominating NLP from </a:t>
            </a:r>
            <a:r>
              <a:rPr lang="en-US" sz="2400" b="1" dirty="0">
                <a:solidFill>
                  <a:srgbClr val="C00000"/>
                </a:solidFill>
                <a:latin typeface="Avenir Light" panose="020B0402020203020204" pitchFamily="34" charset="77"/>
              </a:rPr>
              <a:t>2015 - present</a:t>
            </a:r>
          </a:p>
          <a:p>
            <a:pPr>
              <a:lnSpc>
                <a:spcPts val="2880"/>
              </a:lnSpc>
              <a:spcBef>
                <a:spcPts val="3500"/>
              </a:spcBef>
            </a:pPr>
            <a:endParaRPr lang="en-US" sz="2400" dirty="0">
              <a:latin typeface="Avenir Black" panose="02000503020000020003" pitchFamily="2" charset="0"/>
            </a:endParaRPr>
          </a:p>
        </p:txBody>
      </p:sp>
      <p:sp>
        <p:nvSpPr>
          <p:cNvPr id="248" name="Rectangle 247">
            <a:extLst>
              <a:ext uri="{FF2B5EF4-FFF2-40B4-BE49-F238E27FC236}">
                <a16:creationId xmlns:a16="http://schemas.microsoft.com/office/drawing/2014/main" id="{E34161E8-93E4-5941-B3B1-CF86D288858E}"/>
              </a:ext>
            </a:extLst>
          </p:cNvPr>
          <p:cNvSpPr/>
          <p:nvPr/>
        </p:nvSpPr>
        <p:spPr>
          <a:xfrm>
            <a:off x="6469665" y="3097934"/>
            <a:ext cx="5267291" cy="96440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C40BA8FC-0894-5C4F-B8D0-ADB7363241BC}"/>
              </a:ext>
            </a:extLst>
          </p:cNvPr>
          <p:cNvSpPr/>
          <p:nvPr/>
        </p:nvSpPr>
        <p:spPr>
          <a:xfrm>
            <a:off x="6407156" y="4597126"/>
            <a:ext cx="5267291" cy="96440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010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pic>
        <p:nvPicPr>
          <p:cNvPr id="5" name="Picture 4">
            <a:extLst>
              <a:ext uri="{FF2B5EF4-FFF2-40B4-BE49-F238E27FC236}">
                <a16:creationId xmlns:a16="http://schemas.microsoft.com/office/drawing/2014/main" id="{675EC73E-3C45-B54A-9AEB-D57ED9975353}"/>
              </a:ext>
            </a:extLst>
          </p:cNvPr>
          <p:cNvPicPr>
            <a:picLocks noChangeAspect="1"/>
          </p:cNvPicPr>
          <p:nvPr/>
        </p:nvPicPr>
        <p:blipFill>
          <a:blip r:embed="rId3"/>
          <a:stretch>
            <a:fillRect/>
          </a:stretch>
        </p:blipFill>
        <p:spPr>
          <a:xfrm>
            <a:off x="416086" y="1236814"/>
            <a:ext cx="11560064" cy="4740238"/>
          </a:xfrm>
          <a:prstGeom prst="rect">
            <a:avLst/>
          </a:prstGeom>
        </p:spPr>
      </p:pic>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Source</a:t>
            </a:r>
            <a:r>
              <a:rPr lang="en-US" sz="1400" dirty="0"/>
              <a:t>: original BERT paper: https://</a:t>
            </a:r>
            <a:r>
              <a:rPr lang="en-US" sz="1400" dirty="0" err="1"/>
              <a:t>arxiv.org</a:t>
            </a:r>
            <a:r>
              <a:rPr lang="en-US" sz="1400" dirty="0"/>
              <a:t>/pdf/1810.04805.pdf</a:t>
            </a: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6362700" y="1236814"/>
            <a:ext cx="5298914" cy="4474174"/>
          </a:xfrm>
          <a:prstGeom prst="rect">
            <a:avLst/>
          </a:prstGeom>
        </p:spPr>
        <p:txBody>
          <a:bodyPr wrap="square">
            <a:spAutoFit/>
          </a:bodyPr>
          <a:lstStyle/>
          <a:p>
            <a:pPr>
              <a:lnSpc>
                <a:spcPct val="150000"/>
              </a:lnSpc>
            </a:pPr>
            <a:r>
              <a:rPr lang="en-US" sz="2400" b="1" dirty="0">
                <a:solidFill>
                  <a:srgbClr val="C00000"/>
                </a:solidFill>
                <a:latin typeface="Avenir Book" panose="02000503020000020003" pitchFamily="2" charset="0"/>
              </a:rPr>
              <a:t>NOTE: </a:t>
            </a:r>
            <a:r>
              <a:rPr lang="en-US" sz="2400" dirty="0">
                <a:latin typeface="Avenir Book" panose="02000503020000020003" pitchFamily="2" charset="0"/>
              </a:rPr>
              <a:t>BERT also embeds the inputs by their </a:t>
            </a:r>
            <a:r>
              <a:rPr lang="en-US" sz="2400" b="1" dirty="0" err="1">
                <a:highlight>
                  <a:srgbClr val="FFFF00"/>
                </a:highlight>
                <a:latin typeface="Avenir Book" panose="02000503020000020003" pitchFamily="2" charset="0"/>
              </a:rPr>
              <a:t>WordPiece</a:t>
            </a:r>
            <a:r>
              <a:rPr lang="en-US" sz="2400" dirty="0">
                <a:latin typeface="Avenir Book" panose="02000503020000020003" pitchFamily="2" charset="0"/>
              </a:rPr>
              <a:t> embeddings.</a:t>
            </a:r>
          </a:p>
          <a:p>
            <a:pPr>
              <a:lnSpc>
                <a:spcPct val="150000"/>
              </a:lnSpc>
            </a:pPr>
            <a:endParaRPr lang="en-US" sz="2400" dirty="0">
              <a:latin typeface="Avenir Book" panose="02000503020000020003" pitchFamily="2" charset="0"/>
            </a:endParaRPr>
          </a:p>
          <a:p>
            <a:pPr>
              <a:lnSpc>
                <a:spcPct val="150000"/>
              </a:lnSpc>
            </a:pPr>
            <a:r>
              <a:rPr lang="en-US" sz="2400" b="1" dirty="0" err="1">
                <a:latin typeface="Avenir Book" panose="02000503020000020003" pitchFamily="2" charset="0"/>
              </a:rPr>
              <a:t>WordPiece</a:t>
            </a:r>
            <a:r>
              <a:rPr lang="en-US" sz="2400" dirty="0">
                <a:latin typeface="Avenir Book" panose="02000503020000020003" pitchFamily="2" charset="0"/>
              </a:rPr>
              <a:t> is a </a:t>
            </a:r>
            <a:r>
              <a:rPr lang="en-US" sz="2400" b="1" u="sng" dirty="0">
                <a:latin typeface="Avenir Book" panose="02000503020000020003" pitchFamily="2" charset="0"/>
              </a:rPr>
              <a:t>sub-word tokenization </a:t>
            </a:r>
            <a:r>
              <a:rPr lang="en-US" sz="2400" dirty="0">
                <a:latin typeface="Avenir Book" panose="02000503020000020003" pitchFamily="2" charset="0"/>
              </a:rPr>
              <a:t>learns to merge and use characters based on which pairs maximize the likelihood of the training data if added to the vocab.</a:t>
            </a:r>
            <a:endParaRPr lang="en-US" sz="2400" dirty="0"/>
          </a:p>
        </p:txBody>
      </p:sp>
      <p:sp>
        <p:nvSpPr>
          <p:cNvPr id="8" name="Slide Number Placeholder 9">
            <a:extLst>
              <a:ext uri="{FF2B5EF4-FFF2-40B4-BE49-F238E27FC236}">
                <a16:creationId xmlns:a16="http://schemas.microsoft.com/office/drawing/2014/main" id="{C4BD44B8-C254-4E43-A998-47C92BEB568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80</a:t>
            </a:fld>
            <a:endParaRPr lang="en-US" dirty="0"/>
          </a:p>
        </p:txBody>
      </p:sp>
    </p:spTree>
    <p:extLst>
      <p:ext uri="{BB962C8B-B14F-4D97-AF65-F5344CB8AC3E}">
        <p14:creationId xmlns:p14="http://schemas.microsoft.com/office/powerpoint/2010/main" val="2900570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3695700" y="280466"/>
            <a:ext cx="5298914" cy="1150187"/>
          </a:xfrm>
          <a:prstGeom prst="rect">
            <a:avLst/>
          </a:prstGeom>
        </p:spPr>
        <p:txBody>
          <a:bodyPr wrap="square">
            <a:spAutoFit/>
          </a:bodyPr>
          <a:lstStyle/>
          <a:p>
            <a:pPr>
              <a:lnSpc>
                <a:spcPct val="150000"/>
              </a:lnSpc>
            </a:pPr>
            <a:r>
              <a:rPr lang="en-US" sz="2400" b="1" dirty="0">
                <a:latin typeface="Avenir Book" panose="02000503020000020003" pitchFamily="2" charset="0"/>
              </a:rPr>
              <a:t>Most of the time, people use BERT to fine-tune on a separate task</a:t>
            </a:r>
            <a:endParaRPr lang="en-US" sz="2400" dirty="0"/>
          </a:p>
        </p:txBody>
      </p:sp>
      <p:pic>
        <p:nvPicPr>
          <p:cNvPr id="2" name="Picture 1">
            <a:extLst>
              <a:ext uri="{FF2B5EF4-FFF2-40B4-BE49-F238E27FC236}">
                <a16:creationId xmlns:a16="http://schemas.microsoft.com/office/drawing/2014/main" id="{93595835-2029-F34C-9E4D-E05E3E9EB340}"/>
              </a:ext>
            </a:extLst>
          </p:cNvPr>
          <p:cNvPicPr>
            <a:picLocks noChangeAspect="1"/>
          </p:cNvPicPr>
          <p:nvPr/>
        </p:nvPicPr>
        <p:blipFill>
          <a:blip r:embed="rId3"/>
          <a:stretch>
            <a:fillRect/>
          </a:stretch>
        </p:blipFill>
        <p:spPr>
          <a:xfrm>
            <a:off x="190500" y="1493351"/>
            <a:ext cx="11811000" cy="4292600"/>
          </a:xfrm>
          <a:prstGeom prst="rect">
            <a:avLst/>
          </a:prstGeom>
        </p:spPr>
      </p:pic>
      <p:sp>
        <p:nvSpPr>
          <p:cNvPr id="9" name="Slide Number Placeholder 9">
            <a:extLst>
              <a:ext uri="{FF2B5EF4-FFF2-40B4-BE49-F238E27FC236}">
                <a16:creationId xmlns:a16="http://schemas.microsoft.com/office/drawing/2014/main" id="{8F1932E9-2A81-BB4E-8CCF-75785F83B28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81</a:t>
            </a:fld>
            <a:endParaRPr lang="en-US" dirty="0"/>
          </a:p>
        </p:txBody>
      </p:sp>
    </p:spTree>
    <p:extLst>
      <p:ext uri="{BB962C8B-B14F-4D97-AF65-F5344CB8AC3E}">
        <p14:creationId xmlns:p14="http://schemas.microsoft.com/office/powerpoint/2010/main" val="2103472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3695700" y="280466"/>
            <a:ext cx="5298914" cy="1150187"/>
          </a:xfrm>
          <a:prstGeom prst="rect">
            <a:avLst/>
          </a:prstGeom>
        </p:spPr>
        <p:txBody>
          <a:bodyPr wrap="square">
            <a:spAutoFit/>
          </a:bodyPr>
          <a:lstStyle/>
          <a:p>
            <a:pPr>
              <a:lnSpc>
                <a:spcPct val="150000"/>
              </a:lnSpc>
            </a:pPr>
            <a:r>
              <a:rPr lang="en-US" sz="2400" b="1" dirty="0">
                <a:latin typeface="Avenir Book" panose="02000503020000020003" pitchFamily="2" charset="0"/>
              </a:rPr>
              <a:t>Most of the time, people use BERT to fine-tune on a separate task</a:t>
            </a:r>
            <a:endParaRPr lang="en-US" sz="2400" dirty="0"/>
          </a:p>
        </p:txBody>
      </p:sp>
      <p:sp>
        <p:nvSpPr>
          <p:cNvPr id="8" name="Rectangle 7">
            <a:extLst>
              <a:ext uri="{FF2B5EF4-FFF2-40B4-BE49-F238E27FC236}">
                <a16:creationId xmlns:a16="http://schemas.microsoft.com/office/drawing/2014/main" id="{1EE62839-4D3C-9F4B-929B-9EFD90C9E494}"/>
              </a:ext>
            </a:extLst>
          </p:cNvPr>
          <p:cNvSpPr/>
          <p:nvPr/>
        </p:nvSpPr>
        <p:spPr>
          <a:xfrm>
            <a:off x="4442311" y="492296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2EAEB994-670D-1844-B869-F3634CDD7E8F}"/>
              </a:ext>
            </a:extLst>
          </p:cNvPr>
          <p:cNvSpPr/>
          <p:nvPr/>
        </p:nvSpPr>
        <p:spPr>
          <a:xfrm rot="16200000">
            <a:off x="4467366" y="563639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16390A2-3672-9143-848F-EA9EAE998BC8}"/>
              </a:ext>
            </a:extLst>
          </p:cNvPr>
          <p:cNvSpPr txBox="1">
            <a:spLocks/>
          </p:cNvSpPr>
          <p:nvPr/>
        </p:nvSpPr>
        <p:spPr>
          <a:xfrm>
            <a:off x="4241981" y="592300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11" name="Content Placeholder 2">
            <a:extLst>
              <a:ext uri="{FF2B5EF4-FFF2-40B4-BE49-F238E27FC236}">
                <a16:creationId xmlns:a16="http://schemas.microsoft.com/office/drawing/2014/main" id="{3FB12E16-4580-454E-BAD9-894007D338A7}"/>
              </a:ext>
            </a:extLst>
          </p:cNvPr>
          <p:cNvSpPr txBox="1">
            <a:spLocks/>
          </p:cNvSpPr>
          <p:nvPr/>
        </p:nvSpPr>
        <p:spPr>
          <a:xfrm>
            <a:off x="4834076" y="590089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12" name="Content Placeholder 2">
            <a:extLst>
              <a:ext uri="{FF2B5EF4-FFF2-40B4-BE49-F238E27FC236}">
                <a16:creationId xmlns:a16="http://schemas.microsoft.com/office/drawing/2014/main" id="{D0D8070C-7B11-284A-99B2-A6C8FE840DC5}"/>
              </a:ext>
            </a:extLst>
          </p:cNvPr>
          <p:cNvSpPr txBox="1">
            <a:spLocks/>
          </p:cNvSpPr>
          <p:nvPr/>
        </p:nvSpPr>
        <p:spPr>
          <a:xfrm>
            <a:off x="5794830" y="589209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13" name="Rectangle 12">
            <a:extLst>
              <a:ext uri="{FF2B5EF4-FFF2-40B4-BE49-F238E27FC236}">
                <a16:creationId xmlns:a16="http://schemas.microsoft.com/office/drawing/2014/main" id="{B6A629F3-CDEB-3D43-9681-1B52D1BDA9ED}"/>
              </a:ext>
            </a:extLst>
          </p:cNvPr>
          <p:cNvSpPr/>
          <p:nvPr/>
        </p:nvSpPr>
        <p:spPr>
          <a:xfrm>
            <a:off x="4449270" y="62698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4" name="Rectangle 13">
            <a:extLst>
              <a:ext uri="{FF2B5EF4-FFF2-40B4-BE49-F238E27FC236}">
                <a16:creationId xmlns:a16="http://schemas.microsoft.com/office/drawing/2014/main" id="{938B1B78-B4E2-B64D-BF06-6B3B854D5827}"/>
              </a:ext>
            </a:extLst>
          </p:cNvPr>
          <p:cNvSpPr/>
          <p:nvPr/>
        </p:nvSpPr>
        <p:spPr>
          <a:xfrm>
            <a:off x="5224735" y="625806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5" name="Rectangle 14">
            <a:extLst>
              <a:ext uri="{FF2B5EF4-FFF2-40B4-BE49-F238E27FC236}">
                <a16:creationId xmlns:a16="http://schemas.microsoft.com/office/drawing/2014/main" id="{9E329654-A155-0B4F-845D-E11FACE12E9D}"/>
              </a:ext>
            </a:extLst>
          </p:cNvPr>
          <p:cNvSpPr/>
          <p:nvPr/>
        </p:nvSpPr>
        <p:spPr>
          <a:xfrm>
            <a:off x="6263553" y="62576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6" name="Right Arrow 15">
            <a:extLst>
              <a:ext uri="{FF2B5EF4-FFF2-40B4-BE49-F238E27FC236}">
                <a16:creationId xmlns:a16="http://schemas.microsoft.com/office/drawing/2014/main" id="{9C69E7C4-5224-A341-ADC9-D84761E75B39}"/>
              </a:ext>
            </a:extLst>
          </p:cNvPr>
          <p:cNvSpPr/>
          <p:nvPr/>
        </p:nvSpPr>
        <p:spPr>
          <a:xfrm rot="16200000">
            <a:off x="5224331" y="562177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B31C39F-05C3-824A-BB51-4F60813B30BB}"/>
              </a:ext>
            </a:extLst>
          </p:cNvPr>
          <p:cNvSpPr/>
          <p:nvPr/>
        </p:nvSpPr>
        <p:spPr>
          <a:xfrm rot="16200000">
            <a:off x="6290059" y="559439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FD63786-5DF1-7A4E-B65A-4331DD3C0104}"/>
              </a:ext>
            </a:extLst>
          </p:cNvPr>
          <p:cNvSpPr/>
          <p:nvPr/>
        </p:nvSpPr>
        <p:spPr>
          <a:xfrm rot="16200000">
            <a:off x="7386196" y="561474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14DDAD-B370-1C40-AA82-691B0B360AA0}"/>
              </a:ext>
            </a:extLst>
          </p:cNvPr>
          <p:cNvSpPr/>
          <p:nvPr/>
        </p:nvSpPr>
        <p:spPr>
          <a:xfrm>
            <a:off x="5163322" y="495536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E3D0CF13-7786-FF47-B09F-7248F5F7D590}"/>
              </a:ext>
            </a:extLst>
          </p:cNvPr>
          <p:cNvSpPr txBox="1">
            <a:spLocks/>
          </p:cNvSpPr>
          <p:nvPr/>
        </p:nvSpPr>
        <p:spPr>
          <a:xfrm>
            <a:off x="5163322" y="498422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21" name="Right Arrow 20">
            <a:extLst>
              <a:ext uri="{FF2B5EF4-FFF2-40B4-BE49-F238E27FC236}">
                <a16:creationId xmlns:a16="http://schemas.microsoft.com/office/drawing/2014/main" id="{4FA2D918-856B-4F4D-9B65-66F95FE9CAE3}"/>
              </a:ext>
            </a:extLst>
          </p:cNvPr>
          <p:cNvSpPr/>
          <p:nvPr/>
        </p:nvSpPr>
        <p:spPr>
          <a:xfrm rot="16200000">
            <a:off x="4476350" y="458976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031F8D46-EDE1-014D-8A1C-64484F7A1CC1}"/>
              </a:ext>
            </a:extLst>
          </p:cNvPr>
          <p:cNvSpPr/>
          <p:nvPr/>
        </p:nvSpPr>
        <p:spPr>
          <a:xfrm rot="16200000">
            <a:off x="5233315" y="457513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D837637-7703-934D-A289-87D5CA670B5C}"/>
              </a:ext>
            </a:extLst>
          </p:cNvPr>
          <p:cNvSpPr/>
          <p:nvPr/>
        </p:nvSpPr>
        <p:spPr>
          <a:xfrm rot="16200000">
            <a:off x="6299043" y="454776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56271FC3-DCC0-8347-A014-88611B96A168}"/>
              </a:ext>
            </a:extLst>
          </p:cNvPr>
          <p:cNvSpPr/>
          <p:nvPr/>
        </p:nvSpPr>
        <p:spPr>
          <a:xfrm rot="16200000">
            <a:off x="7395180" y="456811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6F874E-0638-C84E-839E-C431EF654B08}"/>
              </a:ext>
            </a:extLst>
          </p:cNvPr>
          <p:cNvSpPr/>
          <p:nvPr/>
        </p:nvSpPr>
        <p:spPr>
          <a:xfrm>
            <a:off x="4420529" y="378310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6EABACB-FFEB-7C4E-82E6-AD44597CA997}"/>
              </a:ext>
            </a:extLst>
          </p:cNvPr>
          <p:cNvSpPr/>
          <p:nvPr/>
        </p:nvSpPr>
        <p:spPr>
          <a:xfrm>
            <a:off x="5141540" y="381550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
            <a:extLst>
              <a:ext uri="{FF2B5EF4-FFF2-40B4-BE49-F238E27FC236}">
                <a16:creationId xmlns:a16="http://schemas.microsoft.com/office/drawing/2014/main" id="{6828661A-64A3-754F-9F2A-42CC961DC4D5}"/>
              </a:ext>
            </a:extLst>
          </p:cNvPr>
          <p:cNvSpPr txBox="1">
            <a:spLocks/>
          </p:cNvSpPr>
          <p:nvPr/>
        </p:nvSpPr>
        <p:spPr>
          <a:xfrm>
            <a:off x="5141540" y="384436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grpSp>
        <p:nvGrpSpPr>
          <p:cNvPr id="28" name="Group 27">
            <a:extLst>
              <a:ext uri="{FF2B5EF4-FFF2-40B4-BE49-F238E27FC236}">
                <a16:creationId xmlns:a16="http://schemas.microsoft.com/office/drawing/2014/main" id="{AFF9A513-3DAD-2149-BB6B-EE476FAAF7B9}"/>
              </a:ext>
            </a:extLst>
          </p:cNvPr>
          <p:cNvGrpSpPr/>
          <p:nvPr/>
        </p:nvGrpSpPr>
        <p:grpSpPr>
          <a:xfrm rot="16200000">
            <a:off x="5176925" y="3119960"/>
            <a:ext cx="701316" cy="175324"/>
            <a:chOff x="2297660" y="4140835"/>
            <a:chExt cx="1364224" cy="311369"/>
          </a:xfrm>
        </p:grpSpPr>
        <p:sp>
          <p:nvSpPr>
            <p:cNvPr id="29" name="Rounded Rectangle 28">
              <a:extLst>
                <a:ext uri="{FF2B5EF4-FFF2-40B4-BE49-F238E27FC236}">
                  <a16:creationId xmlns:a16="http://schemas.microsoft.com/office/drawing/2014/main" id="{5CA7FCA2-B01E-9942-BB7C-203A9B9071B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131F0B6-2473-BA42-BF99-C06EC13C4F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DB8004-0BAA-A04E-BCF9-EAF04810166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6F7DB71-AD9B-8B41-83BE-63BD668183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4ED0B29-F802-9A4D-AFA1-C65A31B7398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D0797C-B2ED-B74B-8AFE-13107D13E6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21D1465C-60E5-0C4A-8D9A-D9A46B7D69E6}"/>
              </a:ext>
            </a:extLst>
          </p:cNvPr>
          <p:cNvSpPr/>
          <p:nvPr/>
        </p:nvSpPr>
        <p:spPr>
          <a:xfrm>
            <a:off x="5351157" y="240294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36" name="Group 35">
            <a:extLst>
              <a:ext uri="{FF2B5EF4-FFF2-40B4-BE49-F238E27FC236}">
                <a16:creationId xmlns:a16="http://schemas.microsoft.com/office/drawing/2014/main" id="{FB4DF248-ACA4-2544-9065-9C79FC6CC703}"/>
              </a:ext>
            </a:extLst>
          </p:cNvPr>
          <p:cNvGrpSpPr/>
          <p:nvPr/>
        </p:nvGrpSpPr>
        <p:grpSpPr>
          <a:xfrm rot="16200000">
            <a:off x="6222980" y="3125773"/>
            <a:ext cx="701316" cy="175324"/>
            <a:chOff x="2297660" y="4140835"/>
            <a:chExt cx="1364224" cy="311369"/>
          </a:xfrm>
        </p:grpSpPr>
        <p:sp>
          <p:nvSpPr>
            <p:cNvPr id="37" name="Rounded Rectangle 36">
              <a:extLst>
                <a:ext uri="{FF2B5EF4-FFF2-40B4-BE49-F238E27FC236}">
                  <a16:creationId xmlns:a16="http://schemas.microsoft.com/office/drawing/2014/main" id="{6A864A63-37F8-024B-8B10-13085C04BD2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EE53FF-276D-784B-BCE3-A266766CBBE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4E31FAB-1AA3-1945-86DC-EC2D278821A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725A962-C7B7-0445-B46A-B55B5968DC9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E0F79EF-493D-9840-AB44-AF7F6458243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209AC1B-5FA5-4048-84B5-EF8B3AFF19A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445DADE2-6B75-F949-B893-B59C6E1610FC}"/>
              </a:ext>
            </a:extLst>
          </p:cNvPr>
          <p:cNvSpPr/>
          <p:nvPr/>
        </p:nvSpPr>
        <p:spPr>
          <a:xfrm>
            <a:off x="6397212" y="240875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44" name="Group 43">
            <a:extLst>
              <a:ext uri="{FF2B5EF4-FFF2-40B4-BE49-F238E27FC236}">
                <a16:creationId xmlns:a16="http://schemas.microsoft.com/office/drawing/2014/main" id="{0E2F5A48-69E0-B246-B82D-588454A67BD9}"/>
              </a:ext>
            </a:extLst>
          </p:cNvPr>
          <p:cNvGrpSpPr/>
          <p:nvPr/>
        </p:nvGrpSpPr>
        <p:grpSpPr>
          <a:xfrm rot="16200000">
            <a:off x="7180271" y="3111369"/>
            <a:ext cx="701316" cy="175324"/>
            <a:chOff x="2297660" y="4140835"/>
            <a:chExt cx="1364224" cy="311369"/>
          </a:xfrm>
        </p:grpSpPr>
        <p:sp>
          <p:nvSpPr>
            <p:cNvPr id="45" name="Rounded Rectangle 44">
              <a:extLst>
                <a:ext uri="{FF2B5EF4-FFF2-40B4-BE49-F238E27FC236}">
                  <a16:creationId xmlns:a16="http://schemas.microsoft.com/office/drawing/2014/main" id="{F51F4A77-AA1F-5F46-B0C3-5AF6BFC361A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B98EA4F-198C-8342-9BA5-7672B158140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F59D324-2CF2-3D4F-A116-4898D9C7A69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246C1E3-8FF9-A94D-BF3C-64B675012DCC}"/>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36C5A2A-5469-4A42-A0EF-A2C2B0B73CE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3CB853C-1B8E-A54D-91E4-D10CEF63B8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678BEED4-1F7D-1E45-84C7-F2AF30F82811}"/>
              </a:ext>
            </a:extLst>
          </p:cNvPr>
          <p:cNvGrpSpPr/>
          <p:nvPr/>
        </p:nvGrpSpPr>
        <p:grpSpPr>
          <a:xfrm rot="16200000">
            <a:off x="4271698" y="3136421"/>
            <a:ext cx="701316" cy="175324"/>
            <a:chOff x="2297660" y="4140835"/>
            <a:chExt cx="1364224" cy="311369"/>
          </a:xfrm>
        </p:grpSpPr>
        <p:sp>
          <p:nvSpPr>
            <p:cNvPr id="54" name="Rounded Rectangle 53">
              <a:extLst>
                <a:ext uri="{FF2B5EF4-FFF2-40B4-BE49-F238E27FC236}">
                  <a16:creationId xmlns:a16="http://schemas.microsoft.com/office/drawing/2014/main" id="{20E13D4E-E174-DE45-B267-BDD2545113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7FF5EFA-E96A-2E4C-8642-C6E5027F6A5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0273E6D-F14D-234E-93A3-92502562868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28A365-4EF1-2948-9657-EC265486B34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1357371-8AB9-6D40-A961-5D4EA7B1B40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3856E1B-88B7-3B4A-BED5-E670417B959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FF7FB297-3FB6-B941-9962-67E641221423}"/>
              </a:ext>
            </a:extLst>
          </p:cNvPr>
          <p:cNvSpPr/>
          <p:nvPr/>
        </p:nvSpPr>
        <p:spPr>
          <a:xfrm>
            <a:off x="4445930" y="241940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61" name="Rectangle 60">
            <a:extLst>
              <a:ext uri="{FF2B5EF4-FFF2-40B4-BE49-F238E27FC236}">
                <a16:creationId xmlns:a16="http://schemas.microsoft.com/office/drawing/2014/main" id="{327A3E33-106B-DF4D-AD0D-7D96E5A0FCED}"/>
              </a:ext>
            </a:extLst>
          </p:cNvPr>
          <p:cNvSpPr/>
          <p:nvPr/>
        </p:nvSpPr>
        <p:spPr>
          <a:xfrm>
            <a:off x="7358323" y="242324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62" name="Content Placeholder 2">
            <a:extLst>
              <a:ext uri="{FF2B5EF4-FFF2-40B4-BE49-F238E27FC236}">
                <a16:creationId xmlns:a16="http://schemas.microsoft.com/office/drawing/2014/main" id="{92E404FF-7249-834C-AC7A-75F237EE267E}"/>
              </a:ext>
            </a:extLst>
          </p:cNvPr>
          <p:cNvSpPr txBox="1">
            <a:spLocks/>
          </p:cNvSpPr>
          <p:nvPr/>
        </p:nvSpPr>
        <p:spPr>
          <a:xfrm>
            <a:off x="6941148" y="59228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63" name="Rectangle 62">
            <a:extLst>
              <a:ext uri="{FF2B5EF4-FFF2-40B4-BE49-F238E27FC236}">
                <a16:creationId xmlns:a16="http://schemas.microsoft.com/office/drawing/2014/main" id="{8C9E7C75-2C54-9945-A653-767551986640}"/>
              </a:ext>
            </a:extLst>
          </p:cNvPr>
          <p:cNvSpPr/>
          <p:nvPr/>
        </p:nvSpPr>
        <p:spPr>
          <a:xfrm>
            <a:off x="7355073" y="627960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64" name="Rounded Rectangle 63">
            <a:extLst>
              <a:ext uri="{FF2B5EF4-FFF2-40B4-BE49-F238E27FC236}">
                <a16:creationId xmlns:a16="http://schemas.microsoft.com/office/drawing/2014/main" id="{62A53AC9-638E-7348-AF16-9C5140A3AC7D}"/>
              </a:ext>
            </a:extLst>
          </p:cNvPr>
          <p:cNvSpPr/>
          <p:nvPr/>
        </p:nvSpPr>
        <p:spPr>
          <a:xfrm rot="10800000">
            <a:off x="5682525" y="1751561"/>
            <a:ext cx="701316" cy="175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D0FA6A3-24DE-0143-8152-1B86663166DC}"/>
              </a:ext>
            </a:extLst>
          </p:cNvPr>
          <p:cNvSpPr/>
          <p:nvPr/>
        </p:nvSpPr>
        <p:spPr>
          <a:xfrm rot="10800000">
            <a:off x="6235915" y="178247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25774BD-4904-784E-8182-0476AB1B446A}"/>
              </a:ext>
            </a:extLst>
          </p:cNvPr>
          <p:cNvSpPr/>
          <p:nvPr/>
        </p:nvSpPr>
        <p:spPr>
          <a:xfrm rot="10800000">
            <a:off x="6109319" y="178247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8B6FE4-E193-8D41-8095-80F9A3490FBB}"/>
              </a:ext>
            </a:extLst>
          </p:cNvPr>
          <p:cNvSpPr/>
          <p:nvPr/>
        </p:nvSpPr>
        <p:spPr>
          <a:xfrm rot="10800000">
            <a:off x="5982723" y="178247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C10046-B43C-C846-8196-832C534D2CC2}"/>
              </a:ext>
            </a:extLst>
          </p:cNvPr>
          <p:cNvSpPr/>
          <p:nvPr/>
        </p:nvSpPr>
        <p:spPr>
          <a:xfrm rot="10800000">
            <a:off x="5853243" y="178247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EB141BB-3877-B840-9AF5-34B03C600D38}"/>
              </a:ext>
            </a:extLst>
          </p:cNvPr>
          <p:cNvSpPr/>
          <p:nvPr/>
        </p:nvSpPr>
        <p:spPr>
          <a:xfrm rot="10800000">
            <a:off x="5720613" y="1781189"/>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758F2AA-618C-F241-8751-6821FC8D3DD0}"/>
              </a:ext>
            </a:extLst>
          </p:cNvPr>
          <p:cNvSpPr/>
          <p:nvPr/>
        </p:nvSpPr>
        <p:spPr>
          <a:xfrm>
            <a:off x="5851261" y="1269045"/>
            <a:ext cx="412292" cy="400110"/>
          </a:xfrm>
          <a:prstGeom prst="rect">
            <a:avLst/>
          </a:prstGeom>
        </p:spPr>
        <p:txBody>
          <a:bodyPr wrap="square">
            <a:spAutoFit/>
          </a:bodyPr>
          <a:lstStyle/>
          <a:p>
            <a:r>
              <a:rPr lang="en-US" sz="2000" dirty="0">
                <a:solidFill>
                  <a:srgbClr val="C00000"/>
                </a:solidFill>
                <a:latin typeface="Avenir Medium" panose="02000503020000020003" pitchFamily="2" charset="0"/>
              </a:rPr>
              <a:t>y</a:t>
            </a:r>
            <a:endParaRPr lang="en-US" sz="2000" dirty="0">
              <a:solidFill>
                <a:srgbClr val="C00000"/>
              </a:solidFill>
            </a:endParaRPr>
          </a:p>
        </p:txBody>
      </p:sp>
      <p:sp>
        <p:nvSpPr>
          <p:cNvPr id="71" name="Right Arrow 70">
            <a:extLst>
              <a:ext uri="{FF2B5EF4-FFF2-40B4-BE49-F238E27FC236}">
                <a16:creationId xmlns:a16="http://schemas.microsoft.com/office/drawing/2014/main" id="{A29E33E5-8370-854C-B1D8-C191CCEEFFC4}"/>
              </a:ext>
            </a:extLst>
          </p:cNvPr>
          <p:cNvSpPr/>
          <p:nvPr/>
        </p:nvSpPr>
        <p:spPr>
          <a:xfrm rot="19833112">
            <a:off x="4746597" y="2122958"/>
            <a:ext cx="826574" cy="223324"/>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2E6ADBB-AFC7-F348-BD79-D2947AEF8C45}"/>
              </a:ext>
            </a:extLst>
          </p:cNvPr>
          <p:cNvSpPr/>
          <p:nvPr/>
        </p:nvSpPr>
        <p:spPr>
          <a:xfrm rot="12412972">
            <a:off x="6410869" y="2058585"/>
            <a:ext cx="977910" cy="23115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28BA4E02-1C4F-D64E-84E3-EDCE19A04E6B}"/>
              </a:ext>
            </a:extLst>
          </p:cNvPr>
          <p:cNvSpPr/>
          <p:nvPr/>
        </p:nvSpPr>
        <p:spPr>
          <a:xfrm rot="17948926">
            <a:off x="5495284" y="2114186"/>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DDF0EFAB-6861-D846-A9D9-73C6BE56FCB4}"/>
              </a:ext>
            </a:extLst>
          </p:cNvPr>
          <p:cNvSpPr/>
          <p:nvPr/>
        </p:nvSpPr>
        <p:spPr>
          <a:xfrm rot="14400006">
            <a:off x="6166329" y="2139183"/>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Slide Number Placeholder 9">
            <a:extLst>
              <a:ext uri="{FF2B5EF4-FFF2-40B4-BE49-F238E27FC236}">
                <a16:creationId xmlns:a16="http://schemas.microsoft.com/office/drawing/2014/main" id="{8DA16079-1BFD-5042-861B-6BCFA4446C6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82</a:t>
            </a:fld>
            <a:endParaRPr lang="en-US" dirty="0"/>
          </a:p>
        </p:txBody>
      </p:sp>
    </p:spTree>
    <p:extLst>
      <p:ext uri="{BB962C8B-B14F-4D97-AF65-F5344CB8AC3E}">
        <p14:creationId xmlns:p14="http://schemas.microsoft.com/office/powerpoint/2010/main" val="4004132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3695700" y="280466"/>
            <a:ext cx="5298914" cy="1150187"/>
          </a:xfrm>
          <a:prstGeom prst="rect">
            <a:avLst/>
          </a:prstGeom>
        </p:spPr>
        <p:txBody>
          <a:bodyPr wrap="square">
            <a:spAutoFit/>
          </a:bodyPr>
          <a:lstStyle/>
          <a:p>
            <a:pPr>
              <a:lnSpc>
                <a:spcPct val="150000"/>
              </a:lnSpc>
            </a:pPr>
            <a:r>
              <a:rPr lang="en-US" sz="2400" b="1" dirty="0">
                <a:latin typeface="Avenir Book" panose="02000503020000020003" pitchFamily="2" charset="0"/>
              </a:rPr>
              <a:t>Most of the time, people use BERT to fine-tune on a separate task</a:t>
            </a:r>
            <a:endParaRPr lang="en-US" sz="2400" dirty="0"/>
          </a:p>
        </p:txBody>
      </p:sp>
      <p:pic>
        <p:nvPicPr>
          <p:cNvPr id="3" name="Picture 2">
            <a:extLst>
              <a:ext uri="{FF2B5EF4-FFF2-40B4-BE49-F238E27FC236}">
                <a16:creationId xmlns:a16="http://schemas.microsoft.com/office/drawing/2014/main" id="{191940AB-6AC1-F24C-8232-E90F5250864D}"/>
              </a:ext>
            </a:extLst>
          </p:cNvPr>
          <p:cNvPicPr>
            <a:picLocks noChangeAspect="1"/>
          </p:cNvPicPr>
          <p:nvPr/>
        </p:nvPicPr>
        <p:blipFill>
          <a:blip r:embed="rId3"/>
          <a:stretch>
            <a:fillRect/>
          </a:stretch>
        </p:blipFill>
        <p:spPr>
          <a:xfrm>
            <a:off x="1662799" y="1559029"/>
            <a:ext cx="9364716" cy="4805174"/>
          </a:xfrm>
          <a:prstGeom prst="rect">
            <a:avLst/>
          </a:prstGeom>
        </p:spPr>
      </p:pic>
      <p:sp>
        <p:nvSpPr>
          <p:cNvPr id="9" name="Slide Number Placeholder 9">
            <a:extLst>
              <a:ext uri="{FF2B5EF4-FFF2-40B4-BE49-F238E27FC236}">
                <a16:creationId xmlns:a16="http://schemas.microsoft.com/office/drawing/2014/main" id="{9E14BFE8-D66D-5849-B21F-DBBF33995202}"/>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83</a:t>
            </a:fld>
            <a:endParaRPr lang="en-US" dirty="0"/>
          </a:p>
        </p:txBody>
      </p:sp>
    </p:spTree>
    <p:extLst>
      <p:ext uri="{BB962C8B-B14F-4D97-AF65-F5344CB8AC3E}">
        <p14:creationId xmlns:p14="http://schemas.microsoft.com/office/powerpoint/2010/main" val="68470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3695700" y="280466"/>
            <a:ext cx="5298914" cy="1150187"/>
          </a:xfrm>
          <a:prstGeom prst="rect">
            <a:avLst/>
          </a:prstGeom>
        </p:spPr>
        <p:txBody>
          <a:bodyPr wrap="square">
            <a:spAutoFit/>
          </a:bodyPr>
          <a:lstStyle/>
          <a:p>
            <a:pPr>
              <a:lnSpc>
                <a:spcPct val="150000"/>
              </a:lnSpc>
            </a:pPr>
            <a:r>
              <a:rPr lang="en-US" sz="2400" b="1" dirty="0">
                <a:latin typeface="Avenir Book" panose="02000503020000020003" pitchFamily="2" charset="0"/>
              </a:rPr>
              <a:t>Most of the time, people use BERT to fine-tune on a separate task</a:t>
            </a:r>
            <a:endParaRPr lang="en-US" sz="2400" dirty="0"/>
          </a:p>
        </p:txBody>
      </p:sp>
      <p:pic>
        <p:nvPicPr>
          <p:cNvPr id="2" name="Picture 1">
            <a:extLst>
              <a:ext uri="{FF2B5EF4-FFF2-40B4-BE49-F238E27FC236}">
                <a16:creationId xmlns:a16="http://schemas.microsoft.com/office/drawing/2014/main" id="{25F173B0-1CB3-E64F-933E-C783D27EAE0E}"/>
              </a:ext>
            </a:extLst>
          </p:cNvPr>
          <p:cNvPicPr>
            <a:picLocks noChangeAspect="1"/>
          </p:cNvPicPr>
          <p:nvPr/>
        </p:nvPicPr>
        <p:blipFill>
          <a:blip r:embed="rId3"/>
          <a:stretch>
            <a:fillRect/>
          </a:stretch>
        </p:blipFill>
        <p:spPr>
          <a:xfrm>
            <a:off x="1828813" y="1656238"/>
            <a:ext cx="9032688" cy="4328476"/>
          </a:xfrm>
          <a:prstGeom prst="rect">
            <a:avLst/>
          </a:prstGeom>
        </p:spPr>
      </p:pic>
      <p:sp>
        <p:nvSpPr>
          <p:cNvPr id="9" name="Slide Number Placeholder 9">
            <a:extLst>
              <a:ext uri="{FF2B5EF4-FFF2-40B4-BE49-F238E27FC236}">
                <a16:creationId xmlns:a16="http://schemas.microsoft.com/office/drawing/2014/main" id="{EE6F62CE-8904-1946-BC63-6EA8A46C765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84</a:t>
            </a:fld>
            <a:endParaRPr lang="en-US" dirty="0"/>
          </a:p>
        </p:txBody>
      </p:sp>
    </p:spTree>
    <p:extLst>
      <p:ext uri="{BB962C8B-B14F-4D97-AF65-F5344CB8AC3E}">
        <p14:creationId xmlns:p14="http://schemas.microsoft.com/office/powerpoint/2010/main" val="9871887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7" name="Rectangle 6">
            <a:extLst>
              <a:ext uri="{FF2B5EF4-FFF2-40B4-BE49-F238E27FC236}">
                <a16:creationId xmlns:a16="http://schemas.microsoft.com/office/drawing/2014/main" id="{DF4AE461-A9B3-AE48-A0E0-62190C1126A7}"/>
              </a:ext>
            </a:extLst>
          </p:cNvPr>
          <p:cNvSpPr/>
          <p:nvPr/>
        </p:nvSpPr>
        <p:spPr>
          <a:xfrm>
            <a:off x="2506734" y="144862"/>
            <a:ext cx="7983465" cy="596189"/>
          </a:xfrm>
          <a:prstGeom prst="rect">
            <a:avLst/>
          </a:prstGeom>
        </p:spPr>
        <p:txBody>
          <a:bodyPr wrap="square">
            <a:spAutoFit/>
          </a:bodyPr>
          <a:lstStyle/>
          <a:p>
            <a:pPr>
              <a:lnSpc>
                <a:spcPct val="150000"/>
              </a:lnSpc>
            </a:pPr>
            <a:r>
              <a:rPr lang="en-US" sz="2400" b="1" dirty="0">
                <a:latin typeface="Avenir Book" panose="02000503020000020003" pitchFamily="2" charset="0"/>
              </a:rPr>
              <a:t>One could also extract the </a:t>
            </a:r>
            <a:r>
              <a:rPr lang="en-US" sz="2400" b="1" dirty="0">
                <a:solidFill>
                  <a:srgbClr val="C00000"/>
                </a:solidFill>
                <a:latin typeface="Avenir Book" panose="02000503020000020003" pitchFamily="2" charset="0"/>
              </a:rPr>
              <a:t>contextualized embeddings</a:t>
            </a:r>
            <a:endParaRPr lang="en-US" sz="2400" dirty="0"/>
          </a:p>
        </p:txBody>
      </p:sp>
      <p:pic>
        <p:nvPicPr>
          <p:cNvPr id="3" name="Picture 2">
            <a:extLst>
              <a:ext uri="{FF2B5EF4-FFF2-40B4-BE49-F238E27FC236}">
                <a16:creationId xmlns:a16="http://schemas.microsoft.com/office/drawing/2014/main" id="{8CD22751-3D9F-6144-98F1-B26453B3489A}"/>
              </a:ext>
            </a:extLst>
          </p:cNvPr>
          <p:cNvPicPr>
            <a:picLocks noChangeAspect="1"/>
          </p:cNvPicPr>
          <p:nvPr/>
        </p:nvPicPr>
        <p:blipFill>
          <a:blip r:embed="rId3"/>
          <a:stretch>
            <a:fillRect/>
          </a:stretch>
        </p:blipFill>
        <p:spPr>
          <a:xfrm>
            <a:off x="1079500" y="793834"/>
            <a:ext cx="10259655" cy="5724271"/>
          </a:xfrm>
          <a:prstGeom prst="rect">
            <a:avLst/>
          </a:prstGeom>
        </p:spPr>
      </p:pic>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85</a:t>
            </a:fld>
            <a:endParaRPr lang="en-US" dirty="0"/>
          </a:p>
        </p:txBody>
      </p:sp>
    </p:spTree>
    <p:extLst>
      <p:ext uri="{BB962C8B-B14F-4D97-AF65-F5344CB8AC3E}">
        <p14:creationId xmlns:p14="http://schemas.microsoft.com/office/powerpoint/2010/main" val="2820679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7" name="Rectangle 6">
            <a:extLst>
              <a:ext uri="{FF2B5EF4-FFF2-40B4-BE49-F238E27FC236}">
                <a16:creationId xmlns:a16="http://schemas.microsoft.com/office/drawing/2014/main" id="{DF4AE461-A9B3-AE48-A0E0-62190C1126A7}"/>
              </a:ext>
            </a:extLst>
          </p:cNvPr>
          <p:cNvSpPr/>
          <p:nvPr/>
        </p:nvSpPr>
        <p:spPr>
          <a:xfrm>
            <a:off x="2506734" y="144862"/>
            <a:ext cx="7983465" cy="596189"/>
          </a:xfrm>
          <a:prstGeom prst="rect">
            <a:avLst/>
          </a:prstGeom>
        </p:spPr>
        <p:txBody>
          <a:bodyPr wrap="square">
            <a:spAutoFit/>
          </a:bodyPr>
          <a:lstStyle/>
          <a:p>
            <a:pPr>
              <a:lnSpc>
                <a:spcPct val="150000"/>
              </a:lnSpc>
            </a:pPr>
            <a:r>
              <a:rPr lang="en-US" sz="2400" b="1" dirty="0">
                <a:latin typeface="Avenir Book" panose="02000503020000020003" pitchFamily="2" charset="0"/>
              </a:rPr>
              <a:t>Later layers have the best </a:t>
            </a:r>
            <a:r>
              <a:rPr lang="en-US" sz="2400" b="1" dirty="0">
                <a:solidFill>
                  <a:srgbClr val="C00000"/>
                </a:solidFill>
                <a:latin typeface="Avenir Book" panose="02000503020000020003" pitchFamily="2" charset="0"/>
              </a:rPr>
              <a:t>contextualized embeddings</a:t>
            </a:r>
            <a:endParaRPr lang="en-US" sz="2400" dirty="0"/>
          </a:p>
        </p:txBody>
      </p:sp>
      <p:pic>
        <p:nvPicPr>
          <p:cNvPr id="4" name="Picture 3">
            <a:extLst>
              <a:ext uri="{FF2B5EF4-FFF2-40B4-BE49-F238E27FC236}">
                <a16:creationId xmlns:a16="http://schemas.microsoft.com/office/drawing/2014/main" id="{2C6B8092-A8F7-A045-B596-4ED6639131A4}"/>
              </a:ext>
            </a:extLst>
          </p:cNvPr>
          <p:cNvPicPr>
            <a:picLocks noChangeAspect="1"/>
          </p:cNvPicPr>
          <p:nvPr/>
        </p:nvPicPr>
        <p:blipFill>
          <a:blip r:embed="rId3"/>
          <a:stretch>
            <a:fillRect/>
          </a:stretch>
        </p:blipFill>
        <p:spPr>
          <a:xfrm>
            <a:off x="1587500" y="800064"/>
            <a:ext cx="9017000" cy="5762745"/>
          </a:xfrm>
          <a:prstGeom prst="rect">
            <a:avLst/>
          </a:prstGeom>
        </p:spPr>
      </p:pic>
      <p:sp>
        <p:nvSpPr>
          <p:cNvPr id="9" name="Slide Number Placeholder 9">
            <a:extLst>
              <a:ext uri="{FF2B5EF4-FFF2-40B4-BE49-F238E27FC236}">
                <a16:creationId xmlns:a16="http://schemas.microsoft.com/office/drawing/2014/main" id="{DFD68E0A-25D3-EA42-B228-9E81CB0617B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86</a:t>
            </a:fld>
            <a:endParaRPr lang="en-US" dirty="0"/>
          </a:p>
        </p:txBody>
      </p:sp>
    </p:spTree>
    <p:extLst>
      <p:ext uri="{BB962C8B-B14F-4D97-AF65-F5344CB8AC3E}">
        <p14:creationId xmlns:p14="http://schemas.microsoft.com/office/powerpoint/2010/main" val="4208348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7" name="Rectangle 6">
            <a:extLst>
              <a:ext uri="{FF2B5EF4-FFF2-40B4-BE49-F238E27FC236}">
                <a16:creationId xmlns:a16="http://schemas.microsoft.com/office/drawing/2014/main" id="{DF4AE461-A9B3-AE48-A0E0-62190C1126A7}"/>
              </a:ext>
            </a:extLst>
          </p:cNvPr>
          <p:cNvSpPr/>
          <p:nvPr/>
        </p:nvSpPr>
        <p:spPr>
          <a:xfrm>
            <a:off x="2582934" y="313281"/>
            <a:ext cx="7983465" cy="596189"/>
          </a:xfrm>
          <a:prstGeom prst="rect">
            <a:avLst/>
          </a:prstGeom>
        </p:spPr>
        <p:txBody>
          <a:bodyPr wrap="square">
            <a:spAutoFit/>
          </a:bodyPr>
          <a:lstStyle/>
          <a:p>
            <a:pPr>
              <a:lnSpc>
                <a:spcPct val="150000"/>
              </a:lnSpc>
            </a:pPr>
            <a:r>
              <a:rPr lang="en-US" sz="2400" b="1" dirty="0">
                <a:latin typeface="Avenir Book" panose="02000503020000020003" pitchFamily="2" charset="0"/>
              </a:rPr>
              <a:t>BERT yields </a:t>
            </a:r>
            <a:r>
              <a:rPr lang="en-US" sz="2400" b="1" u="sng" dirty="0">
                <a:latin typeface="Avenir Book" panose="02000503020000020003" pitchFamily="2" charset="0"/>
              </a:rPr>
              <a:t>state-of-the-art</a:t>
            </a:r>
            <a:r>
              <a:rPr lang="en-US" sz="2400" b="1" dirty="0">
                <a:latin typeface="Avenir Book" panose="02000503020000020003" pitchFamily="2" charset="0"/>
              </a:rPr>
              <a:t> (SOTA) results on many tasks</a:t>
            </a:r>
            <a:endParaRPr lang="en-US" sz="2400" dirty="0"/>
          </a:p>
        </p:txBody>
      </p:sp>
      <p:pic>
        <p:nvPicPr>
          <p:cNvPr id="2" name="Picture 1">
            <a:extLst>
              <a:ext uri="{FF2B5EF4-FFF2-40B4-BE49-F238E27FC236}">
                <a16:creationId xmlns:a16="http://schemas.microsoft.com/office/drawing/2014/main" id="{79D293D8-1EA6-E64C-ADD0-CF30E7065A54}"/>
              </a:ext>
            </a:extLst>
          </p:cNvPr>
          <p:cNvPicPr>
            <a:picLocks noChangeAspect="1"/>
          </p:cNvPicPr>
          <p:nvPr/>
        </p:nvPicPr>
        <p:blipFill>
          <a:blip r:embed="rId3"/>
          <a:stretch>
            <a:fillRect/>
          </a:stretch>
        </p:blipFill>
        <p:spPr>
          <a:xfrm>
            <a:off x="136492" y="1917700"/>
            <a:ext cx="11919015" cy="3022600"/>
          </a:xfrm>
          <a:prstGeom prst="rect">
            <a:avLst/>
          </a:prstGeom>
        </p:spPr>
      </p:pic>
      <p:sp>
        <p:nvSpPr>
          <p:cNvPr id="8" name="Title 1">
            <a:extLst>
              <a:ext uri="{FF2B5EF4-FFF2-40B4-BE49-F238E27FC236}">
                <a16:creationId xmlns:a16="http://schemas.microsoft.com/office/drawing/2014/main" id="{A3329ECA-C077-A140-942E-863EFDE04423}"/>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Source</a:t>
            </a:r>
            <a:r>
              <a:rPr lang="en-US" sz="1400" dirty="0"/>
              <a:t>: original BERT paper: https://</a:t>
            </a:r>
            <a:r>
              <a:rPr lang="en-US" sz="1400" dirty="0" err="1"/>
              <a:t>arxiv.org</a:t>
            </a:r>
            <a:r>
              <a:rPr lang="en-US" sz="1400" dirty="0"/>
              <a:t>/pdf/1810.04805.pdf</a:t>
            </a: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87</a:t>
            </a:fld>
            <a:endParaRPr lang="en-US" dirty="0"/>
          </a:p>
        </p:txBody>
      </p:sp>
    </p:spTree>
    <p:extLst>
      <p:ext uri="{BB962C8B-B14F-4D97-AF65-F5344CB8AC3E}">
        <p14:creationId xmlns:p14="http://schemas.microsoft.com/office/powerpoint/2010/main" val="4220936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
        <p:nvSpPr>
          <p:cNvPr id="69" name="Rectangle 68">
            <a:extLst>
              <a:ext uri="{FF2B5EF4-FFF2-40B4-BE49-F238E27FC236}">
                <a16:creationId xmlns:a16="http://schemas.microsoft.com/office/drawing/2014/main" id="{3AC12C5E-29A3-BD4C-925D-7F183547EDAA}"/>
              </a:ext>
            </a:extLst>
          </p:cNvPr>
          <p:cNvSpPr/>
          <p:nvPr/>
        </p:nvSpPr>
        <p:spPr>
          <a:xfrm>
            <a:off x="1104134" y="476812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43D1E23-CDCB-9547-9385-23BBECFD398A}"/>
              </a:ext>
            </a:extLst>
          </p:cNvPr>
          <p:cNvSpPr/>
          <p:nvPr/>
        </p:nvSpPr>
        <p:spPr>
          <a:xfrm rot="16200000">
            <a:off x="1129189" y="5481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C4528B3F-645E-A14F-BA62-80C24AD83B70}"/>
              </a:ext>
            </a:extLst>
          </p:cNvPr>
          <p:cNvSpPr txBox="1">
            <a:spLocks/>
          </p:cNvSpPr>
          <p:nvPr/>
        </p:nvSpPr>
        <p:spPr>
          <a:xfrm>
            <a:off x="903804" y="5768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72" name="Content Placeholder 2">
            <a:extLst>
              <a:ext uri="{FF2B5EF4-FFF2-40B4-BE49-F238E27FC236}">
                <a16:creationId xmlns:a16="http://schemas.microsoft.com/office/drawing/2014/main" id="{4FC60AF9-197F-1D45-AFFC-49C4E89DD8F5}"/>
              </a:ext>
            </a:extLst>
          </p:cNvPr>
          <p:cNvSpPr txBox="1">
            <a:spLocks/>
          </p:cNvSpPr>
          <p:nvPr/>
        </p:nvSpPr>
        <p:spPr>
          <a:xfrm>
            <a:off x="1495899" y="574605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73" name="Content Placeholder 2">
            <a:extLst>
              <a:ext uri="{FF2B5EF4-FFF2-40B4-BE49-F238E27FC236}">
                <a16:creationId xmlns:a16="http://schemas.microsoft.com/office/drawing/2014/main" id="{DC42DD33-2A6C-E747-9AD6-7B6FD8592FD9}"/>
              </a:ext>
            </a:extLst>
          </p:cNvPr>
          <p:cNvSpPr txBox="1">
            <a:spLocks/>
          </p:cNvSpPr>
          <p:nvPr/>
        </p:nvSpPr>
        <p:spPr>
          <a:xfrm>
            <a:off x="2456653" y="573725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74" name="Rectangle 73">
            <a:extLst>
              <a:ext uri="{FF2B5EF4-FFF2-40B4-BE49-F238E27FC236}">
                <a16:creationId xmlns:a16="http://schemas.microsoft.com/office/drawing/2014/main" id="{60BFA2AB-93FE-204E-BB2B-7D65A4C8D3F2}"/>
              </a:ext>
            </a:extLst>
          </p:cNvPr>
          <p:cNvSpPr/>
          <p:nvPr/>
        </p:nvSpPr>
        <p:spPr>
          <a:xfrm>
            <a:off x="1111093" y="61149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5" name="Rectangle 74">
            <a:extLst>
              <a:ext uri="{FF2B5EF4-FFF2-40B4-BE49-F238E27FC236}">
                <a16:creationId xmlns:a16="http://schemas.microsoft.com/office/drawing/2014/main" id="{CD640C51-3905-7D40-92B7-177EC3CAE75B}"/>
              </a:ext>
            </a:extLst>
          </p:cNvPr>
          <p:cNvSpPr/>
          <p:nvPr/>
        </p:nvSpPr>
        <p:spPr>
          <a:xfrm>
            <a:off x="1886558" y="61032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76" name="Rectangle 75">
            <a:extLst>
              <a:ext uri="{FF2B5EF4-FFF2-40B4-BE49-F238E27FC236}">
                <a16:creationId xmlns:a16="http://schemas.microsoft.com/office/drawing/2014/main" id="{0CBEC6CC-904E-CC4A-B2A6-97149043D6EA}"/>
              </a:ext>
            </a:extLst>
          </p:cNvPr>
          <p:cNvSpPr/>
          <p:nvPr/>
        </p:nvSpPr>
        <p:spPr>
          <a:xfrm>
            <a:off x="2925376" y="61027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78" name="Right Arrow 77">
            <a:extLst>
              <a:ext uri="{FF2B5EF4-FFF2-40B4-BE49-F238E27FC236}">
                <a16:creationId xmlns:a16="http://schemas.microsoft.com/office/drawing/2014/main" id="{8C778F53-520F-414D-B78F-E1350109DF85}"/>
              </a:ext>
            </a:extLst>
          </p:cNvPr>
          <p:cNvSpPr/>
          <p:nvPr/>
        </p:nvSpPr>
        <p:spPr>
          <a:xfrm rot="16200000">
            <a:off x="1886154" y="54669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20B526BA-D6E7-D54C-A956-9E253D2A7338}"/>
              </a:ext>
            </a:extLst>
          </p:cNvPr>
          <p:cNvSpPr/>
          <p:nvPr/>
        </p:nvSpPr>
        <p:spPr>
          <a:xfrm rot="16200000">
            <a:off x="2951882" y="5439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255F8917-93CA-A745-B5BB-07921B131C8A}"/>
              </a:ext>
            </a:extLst>
          </p:cNvPr>
          <p:cNvSpPr/>
          <p:nvPr/>
        </p:nvSpPr>
        <p:spPr>
          <a:xfrm rot="16200000">
            <a:off x="4048019" y="54599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911B4-6ABF-E646-92D6-2AC092719CA8}"/>
              </a:ext>
            </a:extLst>
          </p:cNvPr>
          <p:cNvSpPr/>
          <p:nvPr/>
        </p:nvSpPr>
        <p:spPr>
          <a:xfrm>
            <a:off x="1825145" y="480052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839E648-6999-A940-8C88-96815A327162}"/>
              </a:ext>
            </a:extLst>
          </p:cNvPr>
          <p:cNvSpPr txBox="1">
            <a:spLocks/>
          </p:cNvSpPr>
          <p:nvPr/>
        </p:nvSpPr>
        <p:spPr>
          <a:xfrm>
            <a:off x="1825145" y="482938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4" name="Right Arrow 83">
            <a:extLst>
              <a:ext uri="{FF2B5EF4-FFF2-40B4-BE49-F238E27FC236}">
                <a16:creationId xmlns:a16="http://schemas.microsoft.com/office/drawing/2014/main" id="{204383A3-8094-F14D-B1F5-9AB7428D0C0E}"/>
              </a:ext>
            </a:extLst>
          </p:cNvPr>
          <p:cNvSpPr/>
          <p:nvPr/>
        </p:nvSpPr>
        <p:spPr>
          <a:xfrm rot="16200000">
            <a:off x="1138173" y="4434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45AF5122-2F27-4C42-B685-1144E474FD2C}"/>
              </a:ext>
            </a:extLst>
          </p:cNvPr>
          <p:cNvSpPr/>
          <p:nvPr/>
        </p:nvSpPr>
        <p:spPr>
          <a:xfrm rot="16200000">
            <a:off x="1895138" y="44202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E2287272-7559-664F-A918-25DDCB812EDC}"/>
              </a:ext>
            </a:extLst>
          </p:cNvPr>
          <p:cNvSpPr/>
          <p:nvPr/>
        </p:nvSpPr>
        <p:spPr>
          <a:xfrm rot="16200000">
            <a:off x="2960866" y="4392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2A2BECA-63F0-1E4D-8CE8-B05EF1363C5B}"/>
              </a:ext>
            </a:extLst>
          </p:cNvPr>
          <p:cNvSpPr/>
          <p:nvPr/>
        </p:nvSpPr>
        <p:spPr>
          <a:xfrm rot="16200000">
            <a:off x="4057003" y="44132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B24A5E-1DBA-7142-9562-89BE5F11F561}"/>
              </a:ext>
            </a:extLst>
          </p:cNvPr>
          <p:cNvSpPr/>
          <p:nvPr/>
        </p:nvSpPr>
        <p:spPr>
          <a:xfrm>
            <a:off x="1082352" y="362826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9558E22-D01B-9146-A190-B8F86A35EEA4}"/>
              </a:ext>
            </a:extLst>
          </p:cNvPr>
          <p:cNvSpPr/>
          <p:nvPr/>
        </p:nvSpPr>
        <p:spPr>
          <a:xfrm>
            <a:off x="1803363" y="366066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ntent Placeholder 2">
            <a:extLst>
              <a:ext uri="{FF2B5EF4-FFF2-40B4-BE49-F238E27FC236}">
                <a16:creationId xmlns:a16="http://schemas.microsoft.com/office/drawing/2014/main" id="{1A40132F-7538-194B-803B-39BC0E95D76F}"/>
              </a:ext>
            </a:extLst>
          </p:cNvPr>
          <p:cNvSpPr txBox="1">
            <a:spLocks/>
          </p:cNvSpPr>
          <p:nvPr/>
        </p:nvSpPr>
        <p:spPr>
          <a:xfrm>
            <a:off x="1803363" y="368952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grpSp>
        <p:nvGrpSpPr>
          <p:cNvPr id="100" name="Group 99">
            <a:extLst>
              <a:ext uri="{FF2B5EF4-FFF2-40B4-BE49-F238E27FC236}">
                <a16:creationId xmlns:a16="http://schemas.microsoft.com/office/drawing/2014/main" id="{930439A4-0535-0C41-B7CA-70258704F688}"/>
              </a:ext>
            </a:extLst>
          </p:cNvPr>
          <p:cNvGrpSpPr/>
          <p:nvPr/>
        </p:nvGrpSpPr>
        <p:grpSpPr>
          <a:xfrm rot="16200000">
            <a:off x="1838748" y="2965120"/>
            <a:ext cx="701316" cy="175324"/>
            <a:chOff x="2297660" y="4140835"/>
            <a:chExt cx="1364224" cy="311369"/>
          </a:xfrm>
        </p:grpSpPr>
        <p:sp>
          <p:nvSpPr>
            <p:cNvPr id="101" name="Rounded Rectangle 100">
              <a:extLst>
                <a:ext uri="{FF2B5EF4-FFF2-40B4-BE49-F238E27FC236}">
                  <a16:creationId xmlns:a16="http://schemas.microsoft.com/office/drawing/2014/main" id="{FAEAF88F-7F60-4649-8E41-5E0386FAD5E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CE38F3-BC5E-374E-A81C-B16FEE45F3E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C994E6-F3D3-3642-8CD6-14DD4EAD9CF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ED35CDF-82D2-E943-B009-3C22C2C9178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74C028-C5F1-904B-958C-E33B6F84102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17A9506-9F62-B64E-8BCC-9799A1524F3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FD2D6942-C078-A94C-A4CB-10D7F1895AD3}"/>
              </a:ext>
            </a:extLst>
          </p:cNvPr>
          <p:cNvSpPr/>
          <p:nvPr/>
        </p:nvSpPr>
        <p:spPr>
          <a:xfrm>
            <a:off x="2012980" y="22481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09" name="Group 108">
            <a:extLst>
              <a:ext uri="{FF2B5EF4-FFF2-40B4-BE49-F238E27FC236}">
                <a16:creationId xmlns:a16="http://schemas.microsoft.com/office/drawing/2014/main" id="{65EF4056-A777-284F-9E62-B0C03593050D}"/>
              </a:ext>
            </a:extLst>
          </p:cNvPr>
          <p:cNvGrpSpPr/>
          <p:nvPr/>
        </p:nvGrpSpPr>
        <p:grpSpPr>
          <a:xfrm rot="16200000">
            <a:off x="2884803" y="2970933"/>
            <a:ext cx="701316" cy="175324"/>
            <a:chOff x="2297660" y="4140835"/>
            <a:chExt cx="1364224" cy="311369"/>
          </a:xfrm>
        </p:grpSpPr>
        <p:sp>
          <p:nvSpPr>
            <p:cNvPr id="110" name="Rounded Rectangle 109">
              <a:extLst>
                <a:ext uri="{FF2B5EF4-FFF2-40B4-BE49-F238E27FC236}">
                  <a16:creationId xmlns:a16="http://schemas.microsoft.com/office/drawing/2014/main" id="{5550A453-E1DB-0B48-97AB-E80E8F52E8B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391878-FC1A-6940-940E-7182EDCA8BF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7BF5347-25F5-C646-834D-4588DACC688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C2DCE91-E767-5C45-9548-146E6642AC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433C83-BB65-8547-B5B3-ABF1DAF053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EBD0D7-CB8E-2648-A596-F3F2A795D3B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Rectangle 115">
            <a:extLst>
              <a:ext uri="{FF2B5EF4-FFF2-40B4-BE49-F238E27FC236}">
                <a16:creationId xmlns:a16="http://schemas.microsoft.com/office/drawing/2014/main" id="{EEA1524D-974E-CB48-9C1A-EA3A4A69FB4D}"/>
              </a:ext>
            </a:extLst>
          </p:cNvPr>
          <p:cNvSpPr/>
          <p:nvPr/>
        </p:nvSpPr>
        <p:spPr>
          <a:xfrm>
            <a:off x="3059035" y="225391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117" name="Group 116">
            <a:extLst>
              <a:ext uri="{FF2B5EF4-FFF2-40B4-BE49-F238E27FC236}">
                <a16:creationId xmlns:a16="http://schemas.microsoft.com/office/drawing/2014/main" id="{B10A6BB2-C511-114F-9F6C-74CB38BABB08}"/>
              </a:ext>
            </a:extLst>
          </p:cNvPr>
          <p:cNvGrpSpPr/>
          <p:nvPr/>
        </p:nvGrpSpPr>
        <p:grpSpPr>
          <a:xfrm rot="16200000">
            <a:off x="3842094" y="2956529"/>
            <a:ext cx="701316" cy="175324"/>
            <a:chOff x="2297660" y="4140835"/>
            <a:chExt cx="1364224" cy="311369"/>
          </a:xfrm>
        </p:grpSpPr>
        <p:sp>
          <p:nvSpPr>
            <p:cNvPr id="118" name="Rounded Rectangle 117">
              <a:extLst>
                <a:ext uri="{FF2B5EF4-FFF2-40B4-BE49-F238E27FC236}">
                  <a16:creationId xmlns:a16="http://schemas.microsoft.com/office/drawing/2014/main" id="{945E4E7D-C3B2-CE4B-9C5D-CA6B3999471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D913BA1-3463-4541-9F8C-AE9C82F5F8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D193E99-5671-3449-A75C-8F868712F7C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133DA56-0C9A-324E-B039-46CE1263F6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3BC2F-5F5B-0A41-B47B-B3F34286E0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2C14857-AF47-B941-8367-41D94051B6B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960390E1-7C53-574D-9E96-B9BFCBDF3C24}"/>
              </a:ext>
            </a:extLst>
          </p:cNvPr>
          <p:cNvGrpSpPr/>
          <p:nvPr/>
        </p:nvGrpSpPr>
        <p:grpSpPr>
          <a:xfrm rot="16200000">
            <a:off x="933521" y="2981581"/>
            <a:ext cx="701316" cy="175324"/>
            <a:chOff x="2297660" y="4140835"/>
            <a:chExt cx="1364224" cy="311369"/>
          </a:xfrm>
        </p:grpSpPr>
        <p:sp>
          <p:nvSpPr>
            <p:cNvPr id="126" name="Rounded Rectangle 125">
              <a:extLst>
                <a:ext uri="{FF2B5EF4-FFF2-40B4-BE49-F238E27FC236}">
                  <a16:creationId xmlns:a16="http://schemas.microsoft.com/office/drawing/2014/main" id="{049E6916-888E-D14F-BCB9-CD22A1EC85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1E85D60-499C-2A4B-8B93-A8C037D751D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64327-7DE2-7240-886D-B75B90BFAB4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1A7BD0F-2C7F-234E-AF45-8698A9BF415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8CBF42-6910-4F45-BE84-2145A062E4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1CD782-8CC4-5546-BD96-5FC22D874E8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F916391A-E2A4-8341-BC18-8C9D64FCB08A}"/>
              </a:ext>
            </a:extLst>
          </p:cNvPr>
          <p:cNvSpPr/>
          <p:nvPr/>
        </p:nvSpPr>
        <p:spPr>
          <a:xfrm>
            <a:off x="1107753" y="226456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64" name="Rectangle 163">
            <a:extLst>
              <a:ext uri="{FF2B5EF4-FFF2-40B4-BE49-F238E27FC236}">
                <a16:creationId xmlns:a16="http://schemas.microsoft.com/office/drawing/2014/main" id="{C559F906-C9C0-0C44-A58C-730348683E89}"/>
              </a:ext>
            </a:extLst>
          </p:cNvPr>
          <p:cNvSpPr/>
          <p:nvPr/>
        </p:nvSpPr>
        <p:spPr>
          <a:xfrm>
            <a:off x="4020146" y="226840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5" name="Content Placeholder 2">
            <a:extLst>
              <a:ext uri="{FF2B5EF4-FFF2-40B4-BE49-F238E27FC236}">
                <a16:creationId xmlns:a16="http://schemas.microsoft.com/office/drawing/2014/main" id="{FDDE5DF9-E52A-EE4F-A1DC-C992D1391778}"/>
              </a:ext>
            </a:extLst>
          </p:cNvPr>
          <p:cNvSpPr txBox="1">
            <a:spLocks/>
          </p:cNvSpPr>
          <p:nvPr/>
        </p:nvSpPr>
        <p:spPr>
          <a:xfrm>
            <a:off x="3602971" y="576805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166" name="Rectangle 165">
            <a:extLst>
              <a:ext uri="{FF2B5EF4-FFF2-40B4-BE49-F238E27FC236}">
                <a16:creationId xmlns:a16="http://schemas.microsoft.com/office/drawing/2014/main" id="{9B0B05DC-D174-3C46-A10C-2D7C88C5971F}"/>
              </a:ext>
            </a:extLst>
          </p:cNvPr>
          <p:cNvSpPr/>
          <p:nvPr/>
        </p:nvSpPr>
        <p:spPr>
          <a:xfrm>
            <a:off x="4016896" y="61247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7" name="Rectangle 166">
            <a:extLst>
              <a:ext uri="{FF2B5EF4-FFF2-40B4-BE49-F238E27FC236}">
                <a16:creationId xmlns:a16="http://schemas.microsoft.com/office/drawing/2014/main" id="{89CEA22E-3806-9947-8275-C5847A9BF73D}"/>
              </a:ext>
            </a:extLst>
          </p:cNvPr>
          <p:cNvSpPr/>
          <p:nvPr/>
        </p:nvSpPr>
        <p:spPr>
          <a:xfrm>
            <a:off x="5608072" y="1301810"/>
            <a:ext cx="5682642" cy="2260427"/>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Typically, one uses BERT’s awesome embeddings to fine-tune toward a different NLP task (this is called </a:t>
            </a:r>
            <a:r>
              <a:rPr lang="en-US" sz="2400" dirty="0">
                <a:solidFill>
                  <a:schemeClr val="tx1">
                    <a:lumMod val="75000"/>
                    <a:lumOff val="25000"/>
                  </a:schemeClr>
                </a:solidFill>
                <a:highlight>
                  <a:srgbClr val="FFFF00"/>
                </a:highlight>
                <a:latin typeface="Avenir Medium" panose="02000503020000020003" pitchFamily="2" charset="0"/>
              </a:rPr>
              <a:t>Sequential Transfer Learning</a:t>
            </a:r>
            <a:r>
              <a:rPr lang="en-US" sz="2400" dirty="0">
                <a:solidFill>
                  <a:schemeClr val="tx1">
                    <a:lumMod val="75000"/>
                    <a:lumOff val="25000"/>
                  </a:schemeClr>
                </a:solidFill>
                <a:latin typeface="Avenir Medium" panose="02000503020000020003" pitchFamily="2" charset="0"/>
              </a:rPr>
              <a:t>)</a:t>
            </a:r>
          </a:p>
        </p:txBody>
      </p:sp>
      <p:sp>
        <p:nvSpPr>
          <p:cNvPr id="105" name="Rounded Rectangle 104">
            <a:extLst>
              <a:ext uri="{FF2B5EF4-FFF2-40B4-BE49-F238E27FC236}">
                <a16:creationId xmlns:a16="http://schemas.microsoft.com/office/drawing/2014/main" id="{B23A0FD6-D67E-1643-85A9-97A0DFFCFFAA}"/>
              </a:ext>
            </a:extLst>
          </p:cNvPr>
          <p:cNvSpPr/>
          <p:nvPr/>
        </p:nvSpPr>
        <p:spPr>
          <a:xfrm rot="10800000">
            <a:off x="2344348" y="1596721"/>
            <a:ext cx="701316" cy="175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FC810ED-3622-1E40-B1ED-D48592D0EA0E}"/>
              </a:ext>
            </a:extLst>
          </p:cNvPr>
          <p:cNvSpPr/>
          <p:nvPr/>
        </p:nvSpPr>
        <p:spPr>
          <a:xfrm rot="10800000">
            <a:off x="2897738"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9DF0BE-024F-C949-9A27-4FAFD2E52739}"/>
              </a:ext>
            </a:extLst>
          </p:cNvPr>
          <p:cNvSpPr/>
          <p:nvPr/>
        </p:nvSpPr>
        <p:spPr>
          <a:xfrm rot="10800000">
            <a:off x="2771142"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3F0B9CF-1D2D-E746-B163-1CE3FC0010D7}"/>
              </a:ext>
            </a:extLst>
          </p:cNvPr>
          <p:cNvSpPr/>
          <p:nvPr/>
        </p:nvSpPr>
        <p:spPr>
          <a:xfrm rot="10800000">
            <a:off x="264454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AFE8B1E-30F2-7743-BE69-4244E908125A}"/>
              </a:ext>
            </a:extLst>
          </p:cNvPr>
          <p:cNvSpPr/>
          <p:nvPr/>
        </p:nvSpPr>
        <p:spPr>
          <a:xfrm rot="10800000">
            <a:off x="251506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33CDBA7-7669-3B41-BD0A-B482A6F9D9F2}"/>
              </a:ext>
            </a:extLst>
          </p:cNvPr>
          <p:cNvSpPr/>
          <p:nvPr/>
        </p:nvSpPr>
        <p:spPr>
          <a:xfrm rot="10800000">
            <a:off x="2382436" y="1626349"/>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0218CC0-4148-D64A-A426-5F3B8D788E3E}"/>
              </a:ext>
            </a:extLst>
          </p:cNvPr>
          <p:cNvSpPr/>
          <p:nvPr/>
        </p:nvSpPr>
        <p:spPr>
          <a:xfrm>
            <a:off x="2513084" y="1114205"/>
            <a:ext cx="412292" cy="400110"/>
          </a:xfrm>
          <a:prstGeom prst="rect">
            <a:avLst/>
          </a:prstGeom>
        </p:spPr>
        <p:txBody>
          <a:bodyPr wrap="square">
            <a:spAutoFit/>
          </a:bodyPr>
          <a:lstStyle/>
          <a:p>
            <a:r>
              <a:rPr lang="en-US" sz="2000" dirty="0">
                <a:solidFill>
                  <a:srgbClr val="C00000"/>
                </a:solidFill>
                <a:latin typeface="Avenir Medium" panose="02000503020000020003" pitchFamily="2" charset="0"/>
              </a:rPr>
              <a:t>y</a:t>
            </a:r>
            <a:endParaRPr lang="en-US" sz="2000" dirty="0">
              <a:solidFill>
                <a:srgbClr val="C00000"/>
              </a:solidFill>
            </a:endParaRPr>
          </a:p>
        </p:txBody>
      </p:sp>
      <p:sp>
        <p:nvSpPr>
          <p:cNvPr id="140" name="Right Arrow 139">
            <a:extLst>
              <a:ext uri="{FF2B5EF4-FFF2-40B4-BE49-F238E27FC236}">
                <a16:creationId xmlns:a16="http://schemas.microsoft.com/office/drawing/2014/main" id="{A241A9E9-AAD5-5E41-AFE2-AAFF4F366B69}"/>
              </a:ext>
            </a:extLst>
          </p:cNvPr>
          <p:cNvSpPr/>
          <p:nvPr/>
        </p:nvSpPr>
        <p:spPr>
          <a:xfrm rot="19833112">
            <a:off x="1408420" y="1968118"/>
            <a:ext cx="826574" cy="223324"/>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4AEB0A38-EDBD-A541-8963-4EC32F33CB0F}"/>
              </a:ext>
            </a:extLst>
          </p:cNvPr>
          <p:cNvSpPr/>
          <p:nvPr/>
        </p:nvSpPr>
        <p:spPr>
          <a:xfrm rot="12412972">
            <a:off x="3072692" y="1903745"/>
            <a:ext cx="977910" cy="23115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F3872478-8DC6-A04A-A5AF-8957604A5584}"/>
              </a:ext>
            </a:extLst>
          </p:cNvPr>
          <p:cNvSpPr/>
          <p:nvPr/>
        </p:nvSpPr>
        <p:spPr>
          <a:xfrm rot="17948926">
            <a:off x="2157107" y="1959346"/>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ight Arrow 142">
            <a:extLst>
              <a:ext uri="{FF2B5EF4-FFF2-40B4-BE49-F238E27FC236}">
                <a16:creationId xmlns:a16="http://schemas.microsoft.com/office/drawing/2014/main" id="{18E0D3F0-0D11-1F41-AA1A-75E879283105}"/>
              </a:ext>
            </a:extLst>
          </p:cNvPr>
          <p:cNvSpPr/>
          <p:nvPr/>
        </p:nvSpPr>
        <p:spPr>
          <a:xfrm rot="14400006">
            <a:off x="2828152" y="1984343"/>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0F78D4-8542-6F4C-BA41-707CA2404914}"/>
              </a:ext>
            </a:extLst>
          </p:cNvPr>
          <p:cNvSpPr/>
          <p:nvPr/>
        </p:nvSpPr>
        <p:spPr>
          <a:xfrm>
            <a:off x="167889" y="111886"/>
            <a:ext cx="11856222" cy="6657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874904F6-FA6B-EA4A-9A47-AA4F61975537}"/>
              </a:ext>
            </a:extLst>
          </p:cNvPr>
          <p:cNvSpPr/>
          <p:nvPr/>
        </p:nvSpPr>
        <p:spPr>
          <a:xfrm>
            <a:off x="1330037" y="276262"/>
            <a:ext cx="9139374" cy="5128921"/>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2498E24-7597-B343-9660-89D97DADD173}"/>
              </a:ext>
            </a:extLst>
          </p:cNvPr>
          <p:cNvSpPr/>
          <p:nvPr/>
        </p:nvSpPr>
        <p:spPr>
          <a:xfrm>
            <a:off x="2554889" y="903478"/>
            <a:ext cx="6746542" cy="3539430"/>
          </a:xfrm>
          <a:prstGeom prst="rect">
            <a:avLst/>
          </a:prstGeom>
        </p:spPr>
        <p:txBody>
          <a:bodyPr wrap="square">
            <a:spAutoFit/>
          </a:bodyPr>
          <a:lstStyle/>
          <a:p>
            <a:r>
              <a:rPr lang="en-US" sz="2800" b="1" dirty="0">
                <a:latin typeface="Avenir Book" panose="02000503020000020003" pitchFamily="2" charset="0"/>
              </a:rPr>
              <a:t>Takeaway</a:t>
            </a:r>
            <a:br>
              <a:rPr lang="en-US" sz="2800" b="1" dirty="0">
                <a:latin typeface="Avenir Book" panose="02000503020000020003" pitchFamily="2" charset="0"/>
              </a:rPr>
            </a:br>
            <a:r>
              <a:rPr lang="en-US" sz="2800" b="1" dirty="0">
                <a:solidFill>
                  <a:srgbClr val="C00000"/>
                </a:solidFill>
                <a:latin typeface="Avenir Book" panose="02000503020000020003" pitchFamily="2" charset="0"/>
              </a:rPr>
              <a:t>BERT</a:t>
            </a:r>
            <a:r>
              <a:rPr lang="en-US" sz="2800" dirty="0">
                <a:latin typeface="Avenir Book" panose="02000503020000020003" pitchFamily="2" charset="0"/>
              </a:rPr>
              <a:t> is incredible for learning </a:t>
            </a:r>
            <a:r>
              <a:rPr lang="en-US" sz="2800" b="1" dirty="0">
                <a:latin typeface="Avenir Book" panose="02000503020000020003" pitchFamily="2" charset="0"/>
              </a:rPr>
              <a:t>contextualized embeddings </a:t>
            </a:r>
            <a:r>
              <a:rPr lang="en-US" sz="2800" dirty="0">
                <a:latin typeface="Avenir Book" panose="02000503020000020003" pitchFamily="2" charset="0"/>
              </a:rPr>
              <a:t>of words and using transfer learning for other tasks (e.g., classification).</a:t>
            </a:r>
            <a:br>
              <a:rPr lang="en-US" sz="2800" dirty="0">
                <a:latin typeface="Avenir Book" panose="02000503020000020003" pitchFamily="2" charset="0"/>
              </a:rPr>
            </a:br>
            <a:endParaRPr lang="en-US" sz="2800" dirty="0">
              <a:latin typeface="Avenir Book" panose="02000503020000020003" pitchFamily="2" charset="0"/>
            </a:endParaRPr>
          </a:p>
          <a:p>
            <a:r>
              <a:rPr lang="en-US" sz="2800" dirty="0">
                <a:latin typeface="Avenir Book" panose="02000503020000020003" pitchFamily="2" charset="0"/>
              </a:rPr>
              <a:t>Can’t generate new sentences though, due to </a:t>
            </a:r>
            <a:r>
              <a:rPr lang="en-US" sz="2800" dirty="0">
                <a:highlight>
                  <a:srgbClr val="FFFF00"/>
                </a:highlight>
                <a:latin typeface="Avenir Book" panose="02000503020000020003" pitchFamily="2" charset="0"/>
              </a:rPr>
              <a:t>no decoders</a:t>
            </a:r>
            <a:r>
              <a:rPr lang="en-US" sz="2800" dirty="0">
                <a:latin typeface="Avenir Book" panose="02000503020000020003" pitchFamily="2" charset="0"/>
              </a:rPr>
              <a:t>.</a:t>
            </a:r>
          </a:p>
        </p:txBody>
      </p:sp>
      <p:sp>
        <p:nvSpPr>
          <p:cNvPr id="89" name="Slide Number Placeholder 9">
            <a:extLst>
              <a:ext uri="{FF2B5EF4-FFF2-40B4-BE49-F238E27FC236}">
                <a16:creationId xmlns:a16="http://schemas.microsoft.com/office/drawing/2014/main" id="{23F8348B-C0F7-BD4E-987A-E62355DE3A9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88</a:t>
            </a:fld>
            <a:endParaRPr lang="en-US" dirty="0"/>
          </a:p>
        </p:txBody>
      </p:sp>
    </p:spTree>
    <p:extLst>
      <p:ext uri="{BB962C8B-B14F-4D97-AF65-F5344CB8AC3E}">
        <p14:creationId xmlns:p14="http://schemas.microsoft.com/office/powerpoint/2010/main" val="958960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560811" y="2747812"/>
            <a:ext cx="1608981"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89</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DE496A6F-4574-5B4D-98C7-E992F28D9FAA}"/>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Tree>
    <p:extLst>
      <p:ext uri="{BB962C8B-B14F-4D97-AF65-F5344CB8AC3E}">
        <p14:creationId xmlns:p14="http://schemas.microsoft.com/office/powerpoint/2010/main" val="3800746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1814944" y="107013"/>
            <a:ext cx="8880765" cy="908868"/>
          </a:xfrm>
        </p:spPr>
        <p:txBody>
          <a:bodyPr>
            <a:noAutofit/>
          </a:bodyPr>
          <a:lstStyle/>
          <a:p>
            <a:pPr marL="0" indent="0" algn="ctr">
              <a:lnSpc>
                <a:spcPct val="150000"/>
              </a:lnSpc>
              <a:buNone/>
            </a:pPr>
            <a:r>
              <a:rPr lang="en-US" dirty="0">
                <a:latin typeface="Avenir Light" panose="020B0402020203020204" pitchFamily="34" charset="77"/>
              </a:rPr>
              <a:t>Next, we learned about </a:t>
            </a:r>
            <a:r>
              <a:rPr lang="en-US" b="1" dirty="0">
                <a:latin typeface="Avenir Black" panose="02000503020000020003" pitchFamily="2" charset="0"/>
              </a:rPr>
              <a:t>word embeddings</a:t>
            </a:r>
            <a:endParaRPr lang="en-US" b="1" u="sng" dirty="0">
              <a:latin typeface="Avenir Black" panose="02000503020000020003" pitchFamily="2" charset="0"/>
            </a:endParaRP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9</a:t>
            </a:fld>
            <a:endParaRPr lang="en-US"/>
          </a:p>
        </p:txBody>
      </p:sp>
      <p:cxnSp>
        <p:nvCxnSpPr>
          <p:cNvPr id="28" name="Straight Connector 27">
            <a:extLst>
              <a:ext uri="{FF2B5EF4-FFF2-40B4-BE49-F238E27FC236}">
                <a16:creationId xmlns:a16="http://schemas.microsoft.com/office/drawing/2014/main" id="{38C52440-C652-9B45-8BF1-6322C25380C6}"/>
              </a:ext>
            </a:extLst>
          </p:cNvPr>
          <p:cNvCxnSpPr>
            <a:cxnSpLocks/>
          </p:cNvCxnSpPr>
          <p:nvPr/>
        </p:nvCxnSpPr>
        <p:spPr>
          <a:xfrm flipH="1">
            <a:off x="267589" y="1034249"/>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75980F8-BF6E-BA48-BBE0-D200B8EA13C9}"/>
              </a:ext>
            </a:extLst>
          </p:cNvPr>
          <p:cNvSpPr txBox="1">
            <a:spLocks/>
          </p:cNvSpPr>
          <p:nvPr/>
        </p:nvSpPr>
        <p:spPr>
          <a:xfrm>
            <a:off x="476909" y="1731816"/>
            <a:ext cx="4621564" cy="858983"/>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latin typeface="Avenir Light" panose="020B0402020203020204" pitchFamily="34" charset="77"/>
              </a:rPr>
              <a:t>a single, </a:t>
            </a:r>
            <a:r>
              <a:rPr lang="en-US" sz="2000" b="1" dirty="0">
                <a:solidFill>
                  <a:srgbClr val="C00000"/>
                </a:solidFill>
                <a:latin typeface="Avenir Light" panose="020B0402020203020204" pitchFamily="34" charset="77"/>
              </a:rPr>
              <a:t>global word embedding</a:t>
            </a:r>
            <a:r>
              <a:rPr lang="en-US" sz="2000" b="1" dirty="0">
                <a:latin typeface="Avenir Light" panose="020B0402020203020204" pitchFamily="34" charset="77"/>
              </a:rPr>
              <a:t> for each word, independent of its context.</a:t>
            </a:r>
          </a:p>
        </p:txBody>
      </p:sp>
      <p:grpSp>
        <p:nvGrpSpPr>
          <p:cNvPr id="6" name="Group 5">
            <a:extLst>
              <a:ext uri="{FF2B5EF4-FFF2-40B4-BE49-F238E27FC236}">
                <a16:creationId xmlns:a16="http://schemas.microsoft.com/office/drawing/2014/main" id="{4951924A-DE31-5D48-B3AA-3673C178877E}"/>
              </a:ext>
            </a:extLst>
          </p:cNvPr>
          <p:cNvGrpSpPr/>
          <p:nvPr/>
        </p:nvGrpSpPr>
        <p:grpSpPr>
          <a:xfrm>
            <a:off x="532325" y="1220384"/>
            <a:ext cx="2222995" cy="575625"/>
            <a:chOff x="476909" y="1167486"/>
            <a:chExt cx="2222995" cy="575625"/>
          </a:xfrm>
        </p:grpSpPr>
        <p:sp>
          <p:nvSpPr>
            <p:cNvPr id="18" name="Rectangle 17">
              <a:extLst>
                <a:ext uri="{FF2B5EF4-FFF2-40B4-BE49-F238E27FC236}">
                  <a16:creationId xmlns:a16="http://schemas.microsoft.com/office/drawing/2014/main" id="{C515BE8A-2F77-F34B-8342-4D55C4734405}"/>
                </a:ext>
              </a:extLst>
            </p:cNvPr>
            <p:cNvSpPr/>
            <p:nvPr/>
          </p:nvSpPr>
          <p:spPr>
            <a:xfrm>
              <a:off x="476909" y="1167486"/>
              <a:ext cx="2222995"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9217ED-DCAC-5140-B5D2-BC1F1A84B85F}"/>
                </a:ext>
              </a:extLst>
            </p:cNvPr>
            <p:cNvSpPr/>
            <p:nvPr/>
          </p:nvSpPr>
          <p:spPr>
            <a:xfrm>
              <a:off x="476909" y="1224465"/>
              <a:ext cx="2222995"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TYPE-BASED</a:t>
              </a:r>
              <a:endParaRPr lang="en-US" sz="2400" dirty="0">
                <a:solidFill>
                  <a:schemeClr val="bg1"/>
                </a:solidFill>
              </a:endParaRPr>
            </a:p>
          </p:txBody>
        </p:sp>
      </p:grpSp>
      <p:grpSp>
        <p:nvGrpSpPr>
          <p:cNvPr id="5" name="Group 4">
            <a:extLst>
              <a:ext uri="{FF2B5EF4-FFF2-40B4-BE49-F238E27FC236}">
                <a16:creationId xmlns:a16="http://schemas.microsoft.com/office/drawing/2014/main" id="{2E343278-B6BF-E548-A996-52AD47F59908}"/>
              </a:ext>
            </a:extLst>
          </p:cNvPr>
          <p:cNvGrpSpPr/>
          <p:nvPr/>
        </p:nvGrpSpPr>
        <p:grpSpPr>
          <a:xfrm>
            <a:off x="7093529" y="1224465"/>
            <a:ext cx="2563091" cy="575625"/>
            <a:chOff x="8229600" y="1224465"/>
            <a:chExt cx="2563091" cy="575625"/>
          </a:xfrm>
        </p:grpSpPr>
        <p:sp>
          <p:nvSpPr>
            <p:cNvPr id="19" name="Rectangle 18">
              <a:extLst>
                <a:ext uri="{FF2B5EF4-FFF2-40B4-BE49-F238E27FC236}">
                  <a16:creationId xmlns:a16="http://schemas.microsoft.com/office/drawing/2014/main" id="{9A5D80FD-DDB0-1643-859F-B51FB5FD1F73}"/>
                </a:ext>
              </a:extLst>
            </p:cNvPr>
            <p:cNvSpPr/>
            <p:nvPr/>
          </p:nvSpPr>
          <p:spPr>
            <a:xfrm>
              <a:off x="8229600" y="1224465"/>
              <a:ext cx="2563091" cy="5756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4CEBC4-2BDC-2945-9B30-40CD32EC606B}"/>
                </a:ext>
              </a:extLst>
            </p:cNvPr>
            <p:cNvSpPr/>
            <p:nvPr/>
          </p:nvSpPr>
          <p:spPr>
            <a:xfrm>
              <a:off x="8342249" y="1281446"/>
              <a:ext cx="2353460" cy="461665"/>
            </a:xfrm>
            <a:prstGeom prst="rect">
              <a:avLst/>
            </a:prstGeom>
          </p:spPr>
          <p:txBody>
            <a:bodyPr wrap="square">
              <a:spAutoFit/>
            </a:bodyPr>
            <a:lstStyle/>
            <a:p>
              <a:pPr algn="ctr"/>
              <a:r>
                <a:rPr lang="en-US" sz="2400" b="1" dirty="0">
                  <a:solidFill>
                    <a:schemeClr val="bg1"/>
                  </a:solidFill>
                  <a:latin typeface="Avenir Light" panose="020B0402020203020204" pitchFamily="34" charset="77"/>
                </a:rPr>
                <a:t>TOKEN-BASED</a:t>
              </a:r>
              <a:endParaRPr lang="en-US" sz="2400" dirty="0">
                <a:solidFill>
                  <a:schemeClr val="bg1"/>
                </a:solidFill>
              </a:endParaRPr>
            </a:p>
          </p:txBody>
        </p:sp>
      </p:grpSp>
      <p:sp>
        <p:nvSpPr>
          <p:cNvPr id="22" name="Content Placeholder 2">
            <a:extLst>
              <a:ext uri="{FF2B5EF4-FFF2-40B4-BE49-F238E27FC236}">
                <a16:creationId xmlns:a16="http://schemas.microsoft.com/office/drawing/2014/main" id="{2013F40F-9F77-E743-BB9E-FBEAD71E63A0}"/>
              </a:ext>
            </a:extLst>
          </p:cNvPr>
          <p:cNvSpPr txBox="1">
            <a:spLocks/>
          </p:cNvSpPr>
          <p:nvPr/>
        </p:nvSpPr>
        <p:spPr>
          <a:xfrm>
            <a:off x="7022584" y="1800090"/>
            <a:ext cx="4621564" cy="1192491"/>
          </a:xfrm>
          <a:prstGeom prst="rect">
            <a:avLst/>
          </a:prstGeom>
          <a:ln w="38100">
            <a:no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contextualized embeddings </a:t>
            </a:r>
            <a:r>
              <a:rPr lang="en-US" sz="2000" b="1" dirty="0">
                <a:latin typeface="Avenir Light" panose="020B0402020203020204" pitchFamily="34" charset="77"/>
              </a:rPr>
              <a:t>are distinct for every occurrence of a word, completely dependent on its context</a:t>
            </a:r>
          </a:p>
        </p:txBody>
      </p:sp>
      <p:grpSp>
        <p:nvGrpSpPr>
          <p:cNvPr id="25" name="Group 24">
            <a:extLst>
              <a:ext uri="{FF2B5EF4-FFF2-40B4-BE49-F238E27FC236}">
                <a16:creationId xmlns:a16="http://schemas.microsoft.com/office/drawing/2014/main" id="{89FEA698-5D4C-444A-8371-707E3F382BF7}"/>
              </a:ext>
            </a:extLst>
          </p:cNvPr>
          <p:cNvGrpSpPr/>
          <p:nvPr/>
        </p:nvGrpSpPr>
        <p:grpSpPr>
          <a:xfrm>
            <a:off x="1876511" y="4764807"/>
            <a:ext cx="863851" cy="212665"/>
            <a:chOff x="2297660" y="4140835"/>
            <a:chExt cx="1364224" cy="311369"/>
          </a:xfrm>
        </p:grpSpPr>
        <p:sp>
          <p:nvSpPr>
            <p:cNvPr id="26" name="Rounded Rectangle 25">
              <a:extLst>
                <a:ext uri="{FF2B5EF4-FFF2-40B4-BE49-F238E27FC236}">
                  <a16:creationId xmlns:a16="http://schemas.microsoft.com/office/drawing/2014/main" id="{A820EB02-A9E7-DB45-981D-0EE4B421EA5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93F63F-C8E8-3A47-891F-A770DC076FF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F03F35-0948-1940-B4DE-25FB608E51B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53E23B-3CAE-FE45-B60D-E47F10CB59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01449B-D429-5242-9473-A21DBCE7337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F47F15-CAFA-4A4A-907A-C2CD1A8EABD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9073739-D3F0-384A-B661-31AFF9615FDC}"/>
              </a:ext>
            </a:extLst>
          </p:cNvPr>
          <p:cNvGrpSpPr/>
          <p:nvPr/>
        </p:nvGrpSpPr>
        <p:grpSpPr>
          <a:xfrm>
            <a:off x="1876511" y="4087311"/>
            <a:ext cx="863851" cy="212665"/>
            <a:chOff x="2297660" y="4140835"/>
            <a:chExt cx="1364224" cy="311369"/>
          </a:xfrm>
        </p:grpSpPr>
        <p:sp>
          <p:nvSpPr>
            <p:cNvPr id="41" name="Rounded Rectangle 40">
              <a:extLst>
                <a:ext uri="{FF2B5EF4-FFF2-40B4-BE49-F238E27FC236}">
                  <a16:creationId xmlns:a16="http://schemas.microsoft.com/office/drawing/2014/main" id="{BD383530-06E0-3640-8BF6-3E6B3188CD2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150C5EA-0138-1341-93B4-3A9214FB8A3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CB760AC-B903-034E-8383-B523734FA3E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7036D1C-5565-4342-A2CD-89D45E9A3B2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46A69B-6FBE-7A4B-9AD7-0027A870A23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FB70068-778A-1E40-83ED-2DCF6DE9B54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F8BB3F3-EB6E-6049-856D-1F3D6C80FC35}"/>
              </a:ext>
            </a:extLst>
          </p:cNvPr>
          <p:cNvGrpSpPr/>
          <p:nvPr/>
        </p:nvGrpSpPr>
        <p:grpSpPr>
          <a:xfrm>
            <a:off x="397067" y="3427353"/>
            <a:ext cx="863851" cy="212665"/>
            <a:chOff x="2297660" y="4140835"/>
            <a:chExt cx="1364224" cy="311369"/>
          </a:xfrm>
        </p:grpSpPr>
        <p:sp>
          <p:nvSpPr>
            <p:cNvPr id="48" name="Rounded Rectangle 47">
              <a:extLst>
                <a:ext uri="{FF2B5EF4-FFF2-40B4-BE49-F238E27FC236}">
                  <a16:creationId xmlns:a16="http://schemas.microsoft.com/office/drawing/2014/main" id="{3459E7BD-DB66-E548-8CFF-2C1C7FF63D7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1F1E5F4-5585-014E-B5A1-1DEC9C8EDA6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17E53A4-C2F8-924A-8CB0-4AD726EA33D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BBD7B48-261A-874B-A66B-02BC177701B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770612-FDB5-A948-8A92-0DDFB23596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870061-7A23-3B4A-990E-E4815FC59AE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AA87D290-7EC9-E94D-965F-415D4F027CDD}"/>
              </a:ext>
            </a:extLst>
          </p:cNvPr>
          <p:cNvGrpSpPr/>
          <p:nvPr/>
        </p:nvGrpSpPr>
        <p:grpSpPr>
          <a:xfrm>
            <a:off x="1364744" y="3420928"/>
            <a:ext cx="863851" cy="212665"/>
            <a:chOff x="2297660" y="4140835"/>
            <a:chExt cx="1364224" cy="311369"/>
          </a:xfrm>
        </p:grpSpPr>
        <p:sp>
          <p:nvSpPr>
            <p:cNvPr id="55" name="Rounded Rectangle 54">
              <a:extLst>
                <a:ext uri="{FF2B5EF4-FFF2-40B4-BE49-F238E27FC236}">
                  <a16:creationId xmlns:a16="http://schemas.microsoft.com/office/drawing/2014/main" id="{3B589AAE-A9E1-A249-A7BA-BBB995B138C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6D4D6B-7831-0F4D-9B72-980B154A8E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49F43EC-2002-A74C-898A-12977FBBD1E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A4C51F2-6081-9A4C-99A1-CE454DD32E3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384BDF5-2DF0-2845-8A10-7C2E434D06A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D8FFC31-E15C-B54C-B5EE-73CDA548843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F8AF47C-B460-2D43-9738-6E66743CCB5B}"/>
              </a:ext>
            </a:extLst>
          </p:cNvPr>
          <p:cNvGrpSpPr/>
          <p:nvPr/>
        </p:nvGrpSpPr>
        <p:grpSpPr>
          <a:xfrm>
            <a:off x="2336944" y="3427353"/>
            <a:ext cx="863851" cy="212665"/>
            <a:chOff x="2297660" y="4140835"/>
            <a:chExt cx="1364224" cy="311369"/>
          </a:xfrm>
        </p:grpSpPr>
        <p:sp>
          <p:nvSpPr>
            <p:cNvPr id="69" name="Rounded Rectangle 68">
              <a:extLst>
                <a:ext uri="{FF2B5EF4-FFF2-40B4-BE49-F238E27FC236}">
                  <a16:creationId xmlns:a16="http://schemas.microsoft.com/office/drawing/2014/main" id="{0A4617A6-1F30-1240-A402-905013117A7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B1A5C7A-9FEB-A043-AB27-1689CDEDFB5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CB4C405-FC31-D44E-A7D0-4E46C37DF7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7080AB1-C0E1-BE4E-A99F-73DC6B463A7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C6A88C9-0D7E-BC44-9C8F-21BA589764D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87A9193-2CED-894C-9011-808FBB6F896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1B940442-93B4-C34F-920E-4869CBC4F588}"/>
              </a:ext>
            </a:extLst>
          </p:cNvPr>
          <p:cNvGrpSpPr/>
          <p:nvPr/>
        </p:nvGrpSpPr>
        <p:grpSpPr>
          <a:xfrm>
            <a:off x="3304621" y="3420928"/>
            <a:ext cx="863851" cy="212665"/>
            <a:chOff x="2297660" y="4140835"/>
            <a:chExt cx="1364224" cy="311369"/>
          </a:xfrm>
        </p:grpSpPr>
        <p:sp>
          <p:nvSpPr>
            <p:cNvPr id="76" name="Rounded Rectangle 75">
              <a:extLst>
                <a:ext uri="{FF2B5EF4-FFF2-40B4-BE49-F238E27FC236}">
                  <a16:creationId xmlns:a16="http://schemas.microsoft.com/office/drawing/2014/main" id="{39973FBA-8138-2241-B822-74D79743C7F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1E09C1-5173-434B-8FC2-E9300DA5A6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98EB57F-F81E-5E4A-B122-D4B372F438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C56E3E5-D9BF-BC4E-A9DF-F147FEEBC9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EDE23A2-6B90-9744-86EC-6B7D9E61531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197F1F9-AD3F-B34E-9F37-83C26CF95EA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Content Placeholder 2">
            <a:extLst>
              <a:ext uri="{FF2B5EF4-FFF2-40B4-BE49-F238E27FC236}">
                <a16:creationId xmlns:a16="http://schemas.microsoft.com/office/drawing/2014/main" id="{929AF738-F32B-774B-AC0D-55097B6DA7D7}"/>
              </a:ext>
            </a:extLst>
          </p:cNvPr>
          <p:cNvSpPr txBox="1">
            <a:spLocks/>
          </p:cNvSpPr>
          <p:nvPr/>
        </p:nvSpPr>
        <p:spPr>
          <a:xfrm>
            <a:off x="476909" y="5923309"/>
            <a:ext cx="3919825"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word2vec (skip-gram)</a:t>
            </a:r>
            <a:endParaRPr lang="en-US" dirty="0">
              <a:latin typeface="Avenir Black" panose="02000503020000020003" pitchFamily="2" charset="0"/>
            </a:endParaRPr>
          </a:p>
        </p:txBody>
      </p:sp>
      <p:sp>
        <p:nvSpPr>
          <p:cNvPr id="83" name="Content Placeholder 2">
            <a:extLst>
              <a:ext uri="{FF2B5EF4-FFF2-40B4-BE49-F238E27FC236}">
                <a16:creationId xmlns:a16="http://schemas.microsoft.com/office/drawing/2014/main" id="{5F5218C9-7F93-1448-9A6C-5768B221622D}"/>
              </a:ext>
            </a:extLst>
          </p:cNvPr>
          <p:cNvSpPr txBox="1">
            <a:spLocks/>
          </p:cNvSpPr>
          <p:nvPr/>
        </p:nvSpPr>
        <p:spPr>
          <a:xfrm>
            <a:off x="7318943" y="5935811"/>
            <a:ext cx="3559878"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latin typeface="Avenir Light" panose="020B0402020203020204" pitchFamily="34" charset="77"/>
              </a:rPr>
              <a:t>Bidirectional LSTM</a:t>
            </a:r>
            <a:endParaRPr lang="en-US" dirty="0">
              <a:latin typeface="Avenir Black" panose="02000503020000020003" pitchFamily="2" charset="0"/>
            </a:endParaRPr>
          </a:p>
        </p:txBody>
      </p:sp>
      <p:sp>
        <p:nvSpPr>
          <p:cNvPr id="84" name="Content Placeholder 2">
            <a:extLst>
              <a:ext uri="{FF2B5EF4-FFF2-40B4-BE49-F238E27FC236}">
                <a16:creationId xmlns:a16="http://schemas.microsoft.com/office/drawing/2014/main" id="{C963F286-A015-2149-9A1F-0E973D5F7C4B}"/>
              </a:ext>
            </a:extLst>
          </p:cNvPr>
          <p:cNvSpPr txBox="1">
            <a:spLocks/>
          </p:cNvSpPr>
          <p:nvPr/>
        </p:nvSpPr>
        <p:spPr>
          <a:xfrm>
            <a:off x="1874331" y="5009263"/>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passed</a:t>
            </a:r>
            <a:endParaRPr lang="en-US" sz="1600" dirty="0">
              <a:solidFill>
                <a:srgbClr val="C00000"/>
              </a:solidFill>
              <a:latin typeface="Avenir Black" panose="02000503020000020003" pitchFamily="2" charset="0"/>
            </a:endParaRPr>
          </a:p>
        </p:txBody>
      </p:sp>
      <p:sp>
        <p:nvSpPr>
          <p:cNvPr id="85" name="Content Placeholder 2">
            <a:extLst>
              <a:ext uri="{FF2B5EF4-FFF2-40B4-BE49-F238E27FC236}">
                <a16:creationId xmlns:a16="http://schemas.microsoft.com/office/drawing/2014/main" id="{214EA056-A665-B542-A5C5-D8FCA57662A4}"/>
              </a:ext>
            </a:extLst>
          </p:cNvPr>
          <p:cNvSpPr txBox="1">
            <a:spLocks/>
          </p:cNvSpPr>
          <p:nvPr/>
        </p:nvSpPr>
        <p:spPr>
          <a:xfrm>
            <a:off x="397067" y="3081689"/>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she</a:t>
            </a:r>
            <a:endParaRPr lang="en-US" sz="1600" dirty="0">
              <a:solidFill>
                <a:srgbClr val="7030A0"/>
              </a:solidFill>
              <a:latin typeface="Avenir Black" panose="02000503020000020003" pitchFamily="2" charset="0"/>
            </a:endParaRPr>
          </a:p>
        </p:txBody>
      </p:sp>
      <p:sp>
        <p:nvSpPr>
          <p:cNvPr id="86" name="Content Placeholder 2">
            <a:extLst>
              <a:ext uri="{FF2B5EF4-FFF2-40B4-BE49-F238E27FC236}">
                <a16:creationId xmlns:a16="http://schemas.microsoft.com/office/drawing/2014/main" id="{89DD3C37-07EB-B34B-8ACC-7D155E184410}"/>
              </a:ext>
            </a:extLst>
          </p:cNvPr>
          <p:cNvSpPr txBox="1">
            <a:spLocks/>
          </p:cNvSpPr>
          <p:nvPr/>
        </p:nvSpPr>
        <p:spPr>
          <a:xfrm>
            <a:off x="1362229"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easily</a:t>
            </a:r>
            <a:endParaRPr lang="en-US" sz="1600" dirty="0">
              <a:solidFill>
                <a:srgbClr val="7030A0"/>
              </a:solidFill>
              <a:latin typeface="Avenir Black" panose="02000503020000020003" pitchFamily="2" charset="0"/>
            </a:endParaRPr>
          </a:p>
        </p:txBody>
      </p:sp>
      <p:sp>
        <p:nvSpPr>
          <p:cNvPr id="87" name="Content Placeholder 2">
            <a:extLst>
              <a:ext uri="{FF2B5EF4-FFF2-40B4-BE49-F238E27FC236}">
                <a16:creationId xmlns:a16="http://schemas.microsoft.com/office/drawing/2014/main" id="{B4F33E14-C216-F544-9032-E6076EBFE65C}"/>
              </a:ext>
            </a:extLst>
          </p:cNvPr>
          <p:cNvSpPr txBox="1">
            <a:spLocks/>
          </p:cNvSpPr>
          <p:nvPr/>
        </p:nvSpPr>
        <p:spPr>
          <a:xfrm>
            <a:off x="2376206" y="306805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the</a:t>
            </a:r>
            <a:endParaRPr lang="en-US" sz="1600" dirty="0">
              <a:solidFill>
                <a:srgbClr val="7030A0"/>
              </a:solidFill>
              <a:latin typeface="Avenir Black" panose="02000503020000020003" pitchFamily="2" charset="0"/>
            </a:endParaRPr>
          </a:p>
        </p:txBody>
      </p:sp>
      <p:sp>
        <p:nvSpPr>
          <p:cNvPr id="89" name="Right Arrow 88">
            <a:extLst>
              <a:ext uri="{FF2B5EF4-FFF2-40B4-BE49-F238E27FC236}">
                <a16:creationId xmlns:a16="http://schemas.microsoft.com/office/drawing/2014/main" id="{F4E18CF7-6BB7-634D-AD41-7962F1CC2513}"/>
              </a:ext>
            </a:extLst>
          </p:cNvPr>
          <p:cNvSpPr/>
          <p:nvPr/>
        </p:nvSpPr>
        <p:spPr>
          <a:xfrm rot="16200000">
            <a:off x="2132691" y="443806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60280D78-C436-7F47-A14B-5F6A7CD20348}"/>
              </a:ext>
            </a:extLst>
          </p:cNvPr>
          <p:cNvSpPr/>
          <p:nvPr/>
        </p:nvSpPr>
        <p:spPr>
          <a:xfrm rot="16200000">
            <a:off x="1955872" y="3765968"/>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58BF43CE-0CB5-294F-9DB4-2FEA1B3C2D3A}"/>
              </a:ext>
            </a:extLst>
          </p:cNvPr>
          <p:cNvSpPr/>
          <p:nvPr/>
        </p:nvSpPr>
        <p:spPr>
          <a:xfrm rot="16200000">
            <a:off x="2399308" y="3775310"/>
            <a:ext cx="356752" cy="19282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846F95D3-B34A-3C43-BDC6-F129CED16BF6}"/>
              </a:ext>
            </a:extLst>
          </p:cNvPr>
          <p:cNvSpPr/>
          <p:nvPr/>
        </p:nvSpPr>
        <p:spPr>
          <a:xfrm rot="19923922">
            <a:off x="2741114" y="3831517"/>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E5EF713A-3F38-AC47-830E-51F60F3A2C24}"/>
              </a:ext>
            </a:extLst>
          </p:cNvPr>
          <p:cNvSpPr/>
          <p:nvPr/>
        </p:nvSpPr>
        <p:spPr>
          <a:xfrm rot="12373781">
            <a:off x="1203895" y="3809922"/>
            <a:ext cx="679761" cy="18147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ounded Rectangle 178">
            <a:extLst>
              <a:ext uri="{FF2B5EF4-FFF2-40B4-BE49-F238E27FC236}">
                <a16:creationId xmlns:a16="http://schemas.microsoft.com/office/drawing/2014/main" id="{F0D4E12C-2B35-EB48-A751-894A8454000B}"/>
              </a:ext>
            </a:extLst>
          </p:cNvPr>
          <p:cNvSpPr/>
          <p:nvPr/>
        </p:nvSpPr>
        <p:spPr>
          <a:xfrm>
            <a:off x="8599014" y="5011190"/>
            <a:ext cx="772272" cy="22782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F6A6439-F7F9-414E-9012-3D9AB6241956}"/>
              </a:ext>
            </a:extLst>
          </p:cNvPr>
          <p:cNvSpPr/>
          <p:nvPr/>
        </p:nvSpPr>
        <p:spPr>
          <a:xfrm>
            <a:off x="8666666" y="504939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0A504C6-52D2-E94E-91AF-F644C01C45C5}"/>
              </a:ext>
            </a:extLst>
          </p:cNvPr>
          <p:cNvSpPr/>
          <p:nvPr/>
        </p:nvSpPr>
        <p:spPr>
          <a:xfrm>
            <a:off x="8825660" y="504939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CF895D51-D95F-814A-ADE8-97F9195068E4}"/>
              </a:ext>
            </a:extLst>
          </p:cNvPr>
          <p:cNvSpPr/>
          <p:nvPr/>
        </p:nvSpPr>
        <p:spPr>
          <a:xfrm>
            <a:off x="8984655" y="504939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119A0E2-DC47-4649-9D81-FBF4C795CFF6}"/>
              </a:ext>
            </a:extLst>
          </p:cNvPr>
          <p:cNvSpPr/>
          <p:nvPr/>
        </p:nvSpPr>
        <p:spPr>
          <a:xfrm>
            <a:off x="9147271" y="5049395"/>
            <a:ext cx="131194" cy="140254"/>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D0D07D8-0ACA-314F-881E-3CFB0EF4C358}"/>
              </a:ext>
            </a:extLst>
          </p:cNvPr>
          <p:cNvSpPr/>
          <p:nvPr/>
        </p:nvSpPr>
        <p:spPr>
          <a:xfrm>
            <a:off x="8666666" y="345716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054A152-A56D-0E43-BB33-71E78A701C8E}"/>
              </a:ext>
            </a:extLst>
          </p:cNvPr>
          <p:cNvSpPr/>
          <p:nvPr/>
        </p:nvSpPr>
        <p:spPr>
          <a:xfrm>
            <a:off x="8825660" y="345716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8176119-8D4A-DE4E-8C68-8CAAA8B18398}"/>
              </a:ext>
            </a:extLst>
          </p:cNvPr>
          <p:cNvSpPr/>
          <p:nvPr/>
        </p:nvSpPr>
        <p:spPr>
          <a:xfrm>
            <a:off x="8984655" y="345716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9932F9F-6F7D-6A47-968C-DB66332E838D}"/>
              </a:ext>
            </a:extLst>
          </p:cNvPr>
          <p:cNvSpPr/>
          <p:nvPr/>
        </p:nvSpPr>
        <p:spPr>
          <a:xfrm>
            <a:off x="9147271" y="3457166"/>
            <a:ext cx="131194" cy="140254"/>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2E11B3AC-1EE5-1946-B68B-36ACB603E3E5}"/>
              </a:ext>
            </a:extLst>
          </p:cNvPr>
          <p:cNvSpPr/>
          <p:nvPr/>
        </p:nvSpPr>
        <p:spPr>
          <a:xfrm>
            <a:off x="8524021" y="4211273"/>
            <a:ext cx="880796" cy="2149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6391F4-FD86-B74F-A4DA-5054D53B43B7}"/>
              </a:ext>
            </a:extLst>
          </p:cNvPr>
          <p:cNvSpPr/>
          <p:nvPr/>
        </p:nvSpPr>
        <p:spPr>
          <a:xfrm>
            <a:off x="8578610" y="424803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06AD5F9-6DA9-A842-9CA3-AFBE0A5A3E62}"/>
              </a:ext>
            </a:extLst>
          </p:cNvPr>
          <p:cNvSpPr/>
          <p:nvPr/>
        </p:nvSpPr>
        <p:spPr>
          <a:xfrm>
            <a:off x="8737605" y="424803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6B6515-DFA6-2048-882E-1960D8DFC991}"/>
              </a:ext>
            </a:extLst>
          </p:cNvPr>
          <p:cNvSpPr/>
          <p:nvPr/>
        </p:nvSpPr>
        <p:spPr>
          <a:xfrm>
            <a:off x="8896599" y="424803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5BEB6C3-FDA3-E246-B862-E1F64843B627}"/>
              </a:ext>
            </a:extLst>
          </p:cNvPr>
          <p:cNvSpPr/>
          <p:nvPr/>
        </p:nvSpPr>
        <p:spPr>
          <a:xfrm>
            <a:off x="9059216" y="4248039"/>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10C4B33-6B8B-2F48-9FC9-9EE0644A0EBD}"/>
              </a:ext>
            </a:extLst>
          </p:cNvPr>
          <p:cNvSpPr/>
          <p:nvPr/>
        </p:nvSpPr>
        <p:spPr>
          <a:xfrm>
            <a:off x="9225788" y="4249616"/>
            <a:ext cx="131194" cy="140254"/>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A3B88B2E-D90B-BA49-A90C-2AA440E8203D}"/>
              </a:ext>
            </a:extLst>
          </p:cNvPr>
          <p:cNvSpPr/>
          <p:nvPr/>
        </p:nvSpPr>
        <p:spPr>
          <a:xfrm>
            <a:off x="8611340" y="3424708"/>
            <a:ext cx="728351" cy="214916"/>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BB0CBDF9-BA4F-1644-B6D4-78B72D8C7572}"/>
              </a:ext>
            </a:extLst>
          </p:cNvPr>
          <p:cNvSpPr/>
          <p:nvPr/>
        </p:nvSpPr>
        <p:spPr>
          <a:xfrm rot="16200000">
            <a:off x="8796010" y="3789188"/>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ight Arrow 195">
            <a:extLst>
              <a:ext uri="{FF2B5EF4-FFF2-40B4-BE49-F238E27FC236}">
                <a16:creationId xmlns:a16="http://schemas.microsoft.com/office/drawing/2014/main" id="{E85E8F82-4D15-3D46-85EB-D2F085608AFF}"/>
              </a:ext>
            </a:extLst>
          </p:cNvPr>
          <p:cNvSpPr/>
          <p:nvPr/>
        </p:nvSpPr>
        <p:spPr>
          <a:xfrm rot="16200000">
            <a:off x="8809930" y="4596167"/>
            <a:ext cx="391661" cy="21272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7" name="Content Placeholder 2">
                <a:extLst>
                  <a:ext uri="{FF2B5EF4-FFF2-40B4-BE49-F238E27FC236}">
                    <a16:creationId xmlns:a16="http://schemas.microsoft.com/office/drawing/2014/main" id="{6E365598-DF2A-4641-9CB6-8DCC75496109}"/>
                  </a:ext>
                </a:extLst>
              </p:cNvPr>
              <p:cNvSpPr txBox="1">
                <a:spLocks/>
              </p:cNvSpPr>
              <p:nvPr/>
            </p:nvSpPr>
            <p:spPr>
              <a:xfrm>
                <a:off x="8570182" y="4546080"/>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i="1" dirty="0" smtClean="0">
                          <a:solidFill>
                            <a:schemeClr val="tx1">
                              <a:lumMod val="75000"/>
                              <a:lumOff val="25000"/>
                            </a:schemeClr>
                          </a:solidFill>
                          <a:latin typeface="Cambria Math" panose="02040503050406030204" pitchFamily="18" charset="0"/>
                        </a:rPr>
                        <m:t>𝑊</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7" name="Content Placeholder 2">
                <a:extLst>
                  <a:ext uri="{FF2B5EF4-FFF2-40B4-BE49-F238E27FC236}">
                    <a16:creationId xmlns:a16="http://schemas.microsoft.com/office/drawing/2014/main" id="{6E365598-DF2A-4641-9CB6-8DCC75496109}"/>
                  </a:ext>
                </a:extLst>
              </p:cNvPr>
              <p:cNvSpPr txBox="1">
                <a:spLocks noRot="1" noChangeAspect="1" noMove="1" noResize="1" noEditPoints="1" noAdjustHandles="1" noChangeArrowheads="1" noChangeShapeType="1" noTextEdit="1"/>
              </p:cNvSpPr>
              <p:nvPr/>
            </p:nvSpPr>
            <p:spPr>
              <a:xfrm>
                <a:off x="8570182" y="4546080"/>
                <a:ext cx="452805" cy="3475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8" name="Content Placeholder 2">
                <a:extLst>
                  <a:ext uri="{FF2B5EF4-FFF2-40B4-BE49-F238E27FC236}">
                    <a16:creationId xmlns:a16="http://schemas.microsoft.com/office/drawing/2014/main" id="{DF4C2352-7089-E04E-8340-AC43EFD3FBF6}"/>
                  </a:ext>
                </a:extLst>
              </p:cNvPr>
              <p:cNvSpPr txBox="1">
                <a:spLocks/>
              </p:cNvSpPr>
              <p:nvPr/>
            </p:nvSpPr>
            <p:spPr>
              <a:xfrm>
                <a:off x="8585921" y="3758329"/>
                <a:ext cx="452805"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dirty="0" smtClean="0">
                          <a:solidFill>
                            <a:schemeClr val="tx1">
                              <a:lumMod val="75000"/>
                              <a:lumOff val="25000"/>
                            </a:schemeClr>
                          </a:solidFill>
                          <a:latin typeface="Cambria Math" panose="02040503050406030204" pitchFamily="18" charset="0"/>
                        </a:rPr>
                        <m:t>𝑈</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198" name="Content Placeholder 2">
                <a:extLst>
                  <a:ext uri="{FF2B5EF4-FFF2-40B4-BE49-F238E27FC236}">
                    <a16:creationId xmlns:a16="http://schemas.microsoft.com/office/drawing/2014/main" id="{DF4C2352-7089-E04E-8340-AC43EFD3FBF6}"/>
                  </a:ext>
                </a:extLst>
              </p:cNvPr>
              <p:cNvSpPr txBox="1">
                <a:spLocks noRot="1" noChangeAspect="1" noMove="1" noResize="1" noEditPoints="1" noAdjustHandles="1" noChangeArrowheads="1" noChangeShapeType="1" noTextEdit="1"/>
              </p:cNvSpPr>
              <p:nvPr/>
            </p:nvSpPr>
            <p:spPr>
              <a:xfrm>
                <a:off x="8585921" y="3758329"/>
                <a:ext cx="452805" cy="3475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2" name="Content Placeholder 2">
                <a:extLst>
                  <a:ext uri="{FF2B5EF4-FFF2-40B4-BE49-F238E27FC236}">
                    <a16:creationId xmlns:a16="http://schemas.microsoft.com/office/drawing/2014/main" id="{6418F62F-187A-E349-AE9A-6E33A2819DCD}"/>
                  </a:ext>
                </a:extLst>
              </p:cNvPr>
              <p:cNvSpPr txBox="1">
                <a:spLocks/>
              </p:cNvSpPr>
              <p:nvPr/>
            </p:nvSpPr>
            <p:spPr>
              <a:xfrm>
                <a:off x="9830440" y="4144199"/>
                <a:ext cx="293810" cy="347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rPr>
                        <m:t>𝑉</m:t>
                      </m:r>
                    </m:oMath>
                  </m:oMathPara>
                </a14:m>
                <a:endParaRPr lang="en-US" sz="1600" dirty="0">
                  <a:solidFill>
                    <a:schemeClr val="tx1">
                      <a:lumMod val="75000"/>
                      <a:lumOff val="25000"/>
                    </a:schemeClr>
                  </a:solidFill>
                  <a:latin typeface="Avenir Light" panose="020B0402020203020204" pitchFamily="34" charset="77"/>
                </a:endParaRPr>
              </a:p>
            </p:txBody>
          </p:sp>
        </mc:Choice>
        <mc:Fallback>
          <p:sp>
            <p:nvSpPr>
              <p:cNvPr id="242" name="Content Placeholder 2">
                <a:extLst>
                  <a:ext uri="{FF2B5EF4-FFF2-40B4-BE49-F238E27FC236}">
                    <a16:creationId xmlns:a16="http://schemas.microsoft.com/office/drawing/2014/main" id="{6418F62F-187A-E349-AE9A-6E33A2819DCD}"/>
                  </a:ext>
                </a:extLst>
              </p:cNvPr>
              <p:cNvSpPr txBox="1">
                <a:spLocks noRot="1" noChangeAspect="1" noMove="1" noResize="1" noEditPoints="1" noAdjustHandles="1" noChangeArrowheads="1" noChangeShapeType="1" noTextEdit="1"/>
              </p:cNvSpPr>
              <p:nvPr/>
            </p:nvSpPr>
            <p:spPr>
              <a:xfrm>
                <a:off x="9830440" y="4144199"/>
                <a:ext cx="293810" cy="347590"/>
              </a:xfrm>
              <a:prstGeom prst="rect">
                <a:avLst/>
              </a:prstGeom>
              <a:blipFill>
                <a:blip r:embed="rId5"/>
                <a:stretch>
                  <a:fillRect/>
                </a:stretch>
              </a:blipFill>
            </p:spPr>
            <p:txBody>
              <a:bodyPr/>
              <a:lstStyle/>
              <a:p>
                <a:r>
                  <a:rPr lang="en-US">
                    <a:noFill/>
                  </a:rPr>
                  <a:t> </a:t>
                </a:r>
              </a:p>
            </p:txBody>
          </p:sp>
        </mc:Fallback>
      </mc:AlternateContent>
      <p:sp>
        <p:nvSpPr>
          <p:cNvPr id="254" name="Content Placeholder 2">
            <a:extLst>
              <a:ext uri="{FF2B5EF4-FFF2-40B4-BE49-F238E27FC236}">
                <a16:creationId xmlns:a16="http://schemas.microsoft.com/office/drawing/2014/main" id="{A327A32E-C038-8947-A982-33FBC0E06958}"/>
              </a:ext>
            </a:extLst>
          </p:cNvPr>
          <p:cNvSpPr txBox="1">
            <a:spLocks/>
          </p:cNvSpPr>
          <p:nvPr/>
        </p:nvSpPr>
        <p:spPr>
          <a:xfrm>
            <a:off x="8539672" y="5302655"/>
            <a:ext cx="883602" cy="325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easily</a:t>
            </a:r>
            <a:endParaRPr lang="en-US" sz="1600" dirty="0">
              <a:solidFill>
                <a:srgbClr val="C00000"/>
              </a:solidFill>
              <a:latin typeface="Avenir Black" panose="02000503020000020003" pitchFamily="2" charset="0"/>
            </a:endParaRPr>
          </a:p>
        </p:txBody>
      </p:sp>
      <p:sp>
        <p:nvSpPr>
          <p:cNvPr id="260" name="Content Placeholder 2">
            <a:extLst>
              <a:ext uri="{FF2B5EF4-FFF2-40B4-BE49-F238E27FC236}">
                <a16:creationId xmlns:a16="http://schemas.microsoft.com/office/drawing/2014/main" id="{C0B7CF5E-41E0-FA4E-8A16-0AE09E62330A}"/>
              </a:ext>
            </a:extLst>
          </p:cNvPr>
          <p:cNvSpPr txBox="1">
            <a:spLocks/>
          </p:cNvSpPr>
          <p:nvPr/>
        </p:nvSpPr>
        <p:spPr>
          <a:xfrm>
            <a:off x="8539801" y="3082204"/>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passed</a:t>
            </a:r>
            <a:endParaRPr lang="en-US" sz="1600" dirty="0">
              <a:solidFill>
                <a:srgbClr val="7030A0"/>
              </a:solidFill>
              <a:latin typeface="Avenir Black" panose="02000503020000020003" pitchFamily="2" charset="0"/>
            </a:endParaRPr>
          </a:p>
        </p:txBody>
      </p:sp>
      <p:sp>
        <p:nvSpPr>
          <p:cNvPr id="261" name="Content Placeholder 2">
            <a:extLst>
              <a:ext uri="{FF2B5EF4-FFF2-40B4-BE49-F238E27FC236}">
                <a16:creationId xmlns:a16="http://schemas.microsoft.com/office/drawing/2014/main" id="{E1F3A38E-95F8-C849-8D66-8E91BAAEB23E}"/>
              </a:ext>
            </a:extLst>
          </p:cNvPr>
          <p:cNvSpPr txBox="1">
            <a:spLocks/>
          </p:cNvSpPr>
          <p:nvPr/>
        </p:nvSpPr>
        <p:spPr>
          <a:xfrm>
            <a:off x="3322251" y="3058798"/>
            <a:ext cx="88360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600" b="1" dirty="0">
                <a:solidFill>
                  <a:srgbClr val="7030A0"/>
                </a:solidFill>
                <a:latin typeface="Avenir Light" panose="020B0402020203020204" pitchFamily="34" charset="77"/>
              </a:rPr>
              <a:t>test</a:t>
            </a:r>
            <a:endParaRPr lang="en-US" sz="1600" dirty="0">
              <a:solidFill>
                <a:srgbClr val="7030A0"/>
              </a:solidFill>
              <a:latin typeface="Avenir Black" panose="02000503020000020003" pitchFamily="2" charset="0"/>
            </a:endParaRPr>
          </a:p>
        </p:txBody>
      </p:sp>
      <p:cxnSp>
        <p:nvCxnSpPr>
          <p:cNvPr id="262" name="Straight Connector 261">
            <a:extLst>
              <a:ext uri="{FF2B5EF4-FFF2-40B4-BE49-F238E27FC236}">
                <a16:creationId xmlns:a16="http://schemas.microsoft.com/office/drawing/2014/main" id="{471E309E-70AB-DB4E-9C5A-ABF7E372D28C}"/>
              </a:ext>
            </a:extLst>
          </p:cNvPr>
          <p:cNvCxnSpPr>
            <a:cxnSpLocks/>
          </p:cNvCxnSpPr>
          <p:nvPr/>
        </p:nvCxnSpPr>
        <p:spPr>
          <a:xfrm flipV="1">
            <a:off x="5619963" y="1052618"/>
            <a:ext cx="24768" cy="5683014"/>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4C192284-312C-6540-AAA8-3EEEC6F683F7}"/>
              </a:ext>
            </a:extLst>
          </p:cNvPr>
          <p:cNvSpPr/>
          <p:nvPr/>
        </p:nvSpPr>
        <p:spPr>
          <a:xfrm>
            <a:off x="154749" y="1052618"/>
            <a:ext cx="6006378" cy="5683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Content Placeholder 2">
            <a:extLst>
              <a:ext uri="{FF2B5EF4-FFF2-40B4-BE49-F238E27FC236}">
                <a16:creationId xmlns:a16="http://schemas.microsoft.com/office/drawing/2014/main" id="{38982A19-49EF-9D4B-A5D9-DCF176196E1B}"/>
              </a:ext>
            </a:extLst>
          </p:cNvPr>
          <p:cNvSpPr txBox="1">
            <a:spLocks/>
          </p:cNvSpPr>
          <p:nvPr/>
        </p:nvSpPr>
        <p:spPr>
          <a:xfrm>
            <a:off x="368025" y="1854524"/>
            <a:ext cx="5834958" cy="4166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sz="2400" dirty="0">
                <a:latin typeface="Avenir Light" panose="020B0402020203020204" pitchFamily="34" charset="77"/>
              </a:rPr>
              <a:t>LSTMs are amazing but ultimately only look at </a:t>
            </a:r>
            <a:r>
              <a:rPr lang="en-US" sz="2400" dirty="0">
                <a:solidFill>
                  <a:srgbClr val="C00000"/>
                </a:solidFill>
                <a:latin typeface="Avenir Light" panose="020B0402020203020204" pitchFamily="34" charset="77"/>
              </a:rPr>
              <a:t>1 word at a time, sequentially</a:t>
            </a:r>
          </a:p>
          <a:p>
            <a:pPr>
              <a:lnSpc>
                <a:spcPct val="150000"/>
              </a:lnSpc>
              <a:spcBef>
                <a:spcPts val="3500"/>
              </a:spcBef>
            </a:pPr>
            <a:r>
              <a:rPr lang="en-US" sz="2400" dirty="0">
                <a:latin typeface="Avenir Light" panose="020B0402020203020204" pitchFamily="34" charset="77"/>
              </a:rPr>
              <a:t>Sure, they maintain long-term memory, but </a:t>
            </a:r>
            <a:r>
              <a:rPr lang="en-US" sz="2400" dirty="0">
                <a:solidFill>
                  <a:srgbClr val="C00000"/>
                </a:solidFill>
                <a:latin typeface="Avenir Light" panose="020B0402020203020204" pitchFamily="34" charset="77"/>
              </a:rPr>
              <a:t>they are short-sighted </a:t>
            </a:r>
            <a:r>
              <a:rPr lang="en-US" sz="2400" dirty="0">
                <a:latin typeface="Avenir Light" panose="020B0402020203020204" pitchFamily="34" charset="77"/>
              </a:rPr>
              <a:t>in terms of knowing what to hold onto and how to weight each input</a:t>
            </a:r>
          </a:p>
        </p:txBody>
      </p:sp>
      <p:sp>
        <p:nvSpPr>
          <p:cNvPr id="2" name="Curved Right Arrow 1">
            <a:extLst>
              <a:ext uri="{FF2B5EF4-FFF2-40B4-BE49-F238E27FC236}">
                <a16:creationId xmlns:a16="http://schemas.microsoft.com/office/drawing/2014/main" id="{560E932C-AE61-5F43-940C-AC6FD5264F3F}"/>
              </a:ext>
            </a:extLst>
          </p:cNvPr>
          <p:cNvSpPr/>
          <p:nvPr/>
        </p:nvSpPr>
        <p:spPr>
          <a:xfrm flipH="1" flipV="1">
            <a:off x="9502250" y="4175061"/>
            <a:ext cx="350396" cy="279016"/>
          </a:xfrm>
          <a:prstGeom prst="curvedRightArrow">
            <a:avLst>
              <a:gd name="adj1" fmla="val 19953"/>
              <a:gd name="adj2" fmla="val 50000"/>
              <a:gd name="adj3" fmla="val 4466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839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039F34-A9E1-A542-9B6E-6BCB3F7C6BA1}"/>
              </a:ext>
            </a:extLst>
          </p:cNvPr>
          <p:cNvSpPr/>
          <p:nvPr/>
        </p:nvSpPr>
        <p:spPr>
          <a:xfrm>
            <a:off x="2560811" y="3612188"/>
            <a:ext cx="1608981" cy="484126"/>
          </a:xfrm>
          <a:prstGeom prst="rect">
            <a:avLst/>
          </a:prstGeom>
          <a:solidFill>
            <a:srgbClr val="EDD58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908355" y="1212537"/>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908355" y="1303252"/>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90</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908355" y="206635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908355" y="215707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351191" y="171000"/>
            <a:ext cx="4419241" cy="584775"/>
          </a:xfrm>
          <a:prstGeom prst="rect">
            <a:avLst/>
          </a:prstGeom>
        </p:spPr>
        <p:txBody>
          <a:bodyPr wrap="square" anchor="b">
            <a:spAutoFit/>
          </a:bodyPr>
          <a:lstStyle/>
          <a:p>
            <a:r>
              <a:rPr lang="en-US" sz="3200" b="1"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C31FCD24-8CA0-A04D-9199-29F976E640EA}"/>
              </a:ext>
            </a:extLst>
          </p:cNvPr>
          <p:cNvSpPr/>
          <p:nvPr/>
        </p:nvSpPr>
        <p:spPr>
          <a:xfrm>
            <a:off x="2016292" y="2904786"/>
            <a:ext cx="325752"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9BDEE1-EB33-0440-945E-AD7F9D71BD83}"/>
              </a:ext>
            </a:extLst>
          </p:cNvPr>
          <p:cNvSpPr/>
          <p:nvPr/>
        </p:nvSpPr>
        <p:spPr>
          <a:xfrm>
            <a:off x="2016292" y="2995502"/>
            <a:ext cx="325752" cy="98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62B35-7BE3-8549-A12A-DFDDCBB67F71}"/>
              </a:ext>
            </a:extLst>
          </p:cNvPr>
          <p:cNvSpPr/>
          <p:nvPr/>
        </p:nvSpPr>
        <p:spPr>
          <a:xfrm>
            <a:off x="2039868" y="3763537"/>
            <a:ext cx="302176" cy="90714"/>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5E96EE-6053-0E4B-9A26-37CFA0CD7A67}"/>
              </a:ext>
            </a:extLst>
          </p:cNvPr>
          <p:cNvSpPr/>
          <p:nvPr/>
        </p:nvSpPr>
        <p:spPr>
          <a:xfrm>
            <a:off x="2039868" y="3854252"/>
            <a:ext cx="302176" cy="90715"/>
          </a:xfrm>
          <a:prstGeom prst="rect">
            <a:avLst/>
          </a:prstGeom>
          <a:solidFill>
            <a:srgbClr val="BF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E773C8-E0DD-BC46-8AC8-104734F73D3F}"/>
              </a:ext>
            </a:extLst>
          </p:cNvPr>
          <p:cNvSpPr/>
          <p:nvPr/>
        </p:nvSpPr>
        <p:spPr>
          <a:xfrm>
            <a:off x="2039868" y="4622288"/>
            <a:ext cx="302176" cy="90715"/>
          </a:xfrm>
          <a:prstGeom prst="rect">
            <a:avLst/>
          </a:prstGeom>
          <a:solidFill>
            <a:srgbClr val="EDD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8C4132-7DE9-0244-986F-DC42D8BF4527}"/>
              </a:ext>
            </a:extLst>
          </p:cNvPr>
          <p:cNvSpPr/>
          <p:nvPr/>
        </p:nvSpPr>
        <p:spPr>
          <a:xfrm>
            <a:off x="2039868" y="4713004"/>
            <a:ext cx="302176" cy="90716"/>
          </a:xfrm>
          <a:prstGeom prst="rect">
            <a:avLst/>
          </a:prstGeom>
          <a:solidFill>
            <a:srgbClr val="C0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AE63DE-ABC2-614B-8F07-ED57F87E8EC3}"/>
              </a:ext>
            </a:extLst>
          </p:cNvPr>
          <p:cNvSpPr/>
          <p:nvPr/>
        </p:nvSpPr>
        <p:spPr>
          <a:xfrm>
            <a:off x="908355" y="5509390"/>
            <a:ext cx="771242" cy="90716"/>
          </a:xfrm>
          <a:prstGeom prst="rect">
            <a:avLst/>
          </a:prstGeom>
          <a:solidFill>
            <a:srgbClr val="3A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DDC40F-4757-4A49-A8B8-7FB6E8D31663}"/>
              </a:ext>
            </a:extLst>
          </p:cNvPr>
          <p:cNvSpPr/>
          <p:nvPr/>
        </p:nvSpPr>
        <p:spPr>
          <a:xfrm>
            <a:off x="908355" y="5600105"/>
            <a:ext cx="771242" cy="1003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E2B432BE-C0C0-EF40-BFF2-750BA80F8EAB}"/>
              </a:ext>
            </a:extLst>
          </p:cNvPr>
          <p:cNvSpPr txBox="1">
            <a:spLocks/>
          </p:cNvSpPr>
          <p:nvPr/>
        </p:nvSpPr>
        <p:spPr>
          <a:xfrm>
            <a:off x="1872539" y="5390324"/>
            <a:ext cx="2124495" cy="584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bg2">
                    <a:lumMod val="25000"/>
                  </a:schemeClr>
                </a:solidFill>
                <a:latin typeface="Avenir Medium" panose="02000503020000020003" pitchFamily="2" charset="0"/>
              </a:rPr>
              <a:t>Summary</a:t>
            </a:r>
          </a:p>
        </p:txBody>
      </p:sp>
      <p:sp>
        <p:nvSpPr>
          <p:cNvPr id="20" name="Subtitle 2">
            <a:extLst>
              <a:ext uri="{FF2B5EF4-FFF2-40B4-BE49-F238E27FC236}">
                <a16:creationId xmlns:a16="http://schemas.microsoft.com/office/drawing/2014/main" id="{3501B1CA-3580-9A4D-92F1-B345F79C8481}"/>
              </a:ext>
            </a:extLst>
          </p:cNvPr>
          <p:cNvSpPr txBox="1">
            <a:spLocks/>
          </p:cNvSpPr>
          <p:nvPr/>
        </p:nvSpPr>
        <p:spPr>
          <a:xfrm>
            <a:off x="2016292" y="755775"/>
            <a:ext cx="2458726" cy="194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Transformers</a:t>
            </a:r>
          </a:p>
        </p:txBody>
      </p:sp>
      <p:sp>
        <p:nvSpPr>
          <p:cNvPr id="26" name="Subtitle 2">
            <a:extLst>
              <a:ext uri="{FF2B5EF4-FFF2-40B4-BE49-F238E27FC236}">
                <a16:creationId xmlns:a16="http://schemas.microsoft.com/office/drawing/2014/main" id="{AF9F7FC2-AEA9-4C47-8605-41F524E27848}"/>
              </a:ext>
            </a:extLst>
          </p:cNvPr>
          <p:cNvSpPr txBox="1">
            <a:spLocks/>
          </p:cNvSpPr>
          <p:nvPr/>
        </p:nvSpPr>
        <p:spPr>
          <a:xfrm>
            <a:off x="2560811" y="2431037"/>
            <a:ext cx="1761807" cy="266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Concerns</a:t>
            </a:r>
          </a:p>
        </p:txBody>
      </p:sp>
    </p:spTree>
    <p:extLst>
      <p:ext uri="{BB962C8B-B14F-4D97-AF65-F5344CB8AC3E}">
        <p14:creationId xmlns:p14="http://schemas.microsoft.com/office/powerpoint/2010/main" val="580493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98434"/>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What if we want to generate a new output sequence?</a:t>
            </a:r>
            <a:endParaRPr lang="en-US" sz="2400" dirty="0">
              <a:solidFill>
                <a:srgbClr val="C00000"/>
              </a:solidFill>
              <a:latin typeface="Avenir Medium" panose="02000503020000020003" pitchFamily="2" charset="0"/>
            </a:endParaRPr>
          </a:p>
        </p:txBody>
      </p:sp>
      <p:sp>
        <p:nvSpPr>
          <p:cNvPr id="6" name="Title 1">
            <a:extLst>
              <a:ext uri="{FF2B5EF4-FFF2-40B4-BE49-F238E27FC236}">
                <a16:creationId xmlns:a16="http://schemas.microsoft.com/office/drawing/2014/main" id="{D0988FEC-243E-144B-99EB-EBF1F390F621}"/>
              </a:ext>
            </a:extLst>
          </p:cNvPr>
          <p:cNvSpPr txBox="1">
            <a:spLocks/>
          </p:cNvSpPr>
          <p:nvPr/>
        </p:nvSpPr>
        <p:spPr>
          <a:xfrm>
            <a:off x="3771181" y="2622148"/>
            <a:ext cx="4859674"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GPT-2</a:t>
            </a:r>
            <a:r>
              <a:rPr lang="en-US" dirty="0"/>
              <a:t> model to the rescue!</a:t>
            </a:r>
            <a:endParaRPr lang="en-US" dirty="0">
              <a:solidFill>
                <a:srgbClr val="7030A0"/>
              </a:solidFill>
            </a:endParaRPr>
          </a:p>
        </p:txBody>
      </p:sp>
      <p:sp>
        <p:nvSpPr>
          <p:cNvPr id="2" name="Rectangle 1">
            <a:extLst>
              <a:ext uri="{FF2B5EF4-FFF2-40B4-BE49-F238E27FC236}">
                <a16:creationId xmlns:a16="http://schemas.microsoft.com/office/drawing/2014/main" id="{85E8A202-991B-854F-ACA9-F5C942AC1C8D}"/>
              </a:ext>
            </a:extLst>
          </p:cNvPr>
          <p:cNvSpPr/>
          <p:nvPr/>
        </p:nvSpPr>
        <p:spPr>
          <a:xfrm>
            <a:off x="3771181" y="3250724"/>
            <a:ext cx="4493144" cy="400110"/>
          </a:xfrm>
          <a:prstGeom prst="rect">
            <a:avLst/>
          </a:prstGeom>
        </p:spPr>
        <p:txBody>
          <a:bodyPr wrap="square">
            <a:spAutoFit/>
          </a:bodyPr>
          <a:lstStyle/>
          <a:p>
            <a:r>
              <a:rPr lang="en-US" sz="2000" b="1" dirty="0">
                <a:latin typeface="Avenir Book" panose="02000503020000020003" pitchFamily="2" charset="0"/>
              </a:rPr>
              <a:t>G</a:t>
            </a:r>
            <a:r>
              <a:rPr lang="en-US" sz="2000" dirty="0">
                <a:latin typeface="Avenir Book" panose="02000503020000020003" pitchFamily="2" charset="0"/>
              </a:rPr>
              <a:t>enerative </a:t>
            </a:r>
            <a:r>
              <a:rPr lang="en-US" sz="2000" b="1" dirty="0">
                <a:latin typeface="Avenir Book" panose="02000503020000020003" pitchFamily="2" charset="0"/>
              </a:rPr>
              <a:t>P</a:t>
            </a:r>
            <a:r>
              <a:rPr lang="en-US" sz="2000" dirty="0">
                <a:latin typeface="Avenir Book" panose="02000503020000020003" pitchFamily="2" charset="0"/>
              </a:rPr>
              <a:t>re-trained </a:t>
            </a:r>
            <a:r>
              <a:rPr lang="en-US" sz="2000" b="1" dirty="0">
                <a:latin typeface="Avenir Book" panose="02000503020000020003" pitchFamily="2" charset="0"/>
              </a:rPr>
              <a:t>T</a:t>
            </a:r>
            <a:r>
              <a:rPr lang="en-US" sz="2000" dirty="0">
                <a:latin typeface="Avenir Book" panose="02000503020000020003" pitchFamily="2" charset="0"/>
              </a:rPr>
              <a:t>ransformer 2</a:t>
            </a:r>
          </a:p>
        </p:txBody>
      </p:sp>
      <p:sp>
        <p:nvSpPr>
          <p:cNvPr id="7" name="Slide Number Placeholder 9">
            <a:extLst>
              <a:ext uri="{FF2B5EF4-FFF2-40B4-BE49-F238E27FC236}">
                <a16:creationId xmlns:a16="http://schemas.microsoft.com/office/drawing/2014/main" id="{4E2039D0-53C7-2E46-99FD-3C7903DFDE8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91</a:t>
            </a:fld>
            <a:endParaRPr lang="en-US"/>
          </a:p>
        </p:txBody>
      </p:sp>
    </p:spTree>
    <p:extLst>
      <p:ext uri="{BB962C8B-B14F-4D97-AF65-F5344CB8AC3E}">
        <p14:creationId xmlns:p14="http://schemas.microsoft.com/office/powerpoint/2010/main" val="5684968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 variant)</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838201" y="1396920"/>
            <a:ext cx="9726270" cy="5076583"/>
          </a:xfrm>
          <a:prstGeom prst="rect">
            <a:avLst/>
          </a:prstGeom>
        </p:spPr>
        <p:txBody>
          <a:bodyPr wrap="square">
            <a:spAutoFit/>
          </a:bodyPr>
          <a:lstStyle/>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 (from scratch or from a starting sequence)</a:t>
            </a:r>
          </a:p>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Oddly, there is </a:t>
            </a:r>
            <a:r>
              <a:rPr lang="en-US" sz="2400" dirty="0">
                <a:solidFill>
                  <a:schemeClr val="tx1">
                    <a:lumMod val="75000"/>
                    <a:lumOff val="25000"/>
                  </a:schemeClr>
                </a:solidFill>
                <a:highlight>
                  <a:srgbClr val="FFFF00"/>
                </a:highlight>
                <a:latin typeface="Avenir Medium" panose="02000503020000020003" pitchFamily="2" charset="0"/>
              </a:rPr>
              <a:t>no Attention</a:t>
            </a:r>
            <a:r>
              <a:rPr lang="en-US" sz="2400" dirty="0">
                <a:solidFill>
                  <a:schemeClr val="tx1">
                    <a:lumMod val="75000"/>
                    <a:lumOff val="25000"/>
                  </a:schemeClr>
                </a:solidFill>
                <a:latin typeface="Avenir Medium" panose="02000503020000020003" pitchFamily="2" charset="0"/>
              </a:rPr>
              <a:t> (since there is no </a:t>
            </a:r>
            <a:r>
              <a:rPr lang="en-US" sz="2400" b="1" dirty="0">
                <a:solidFill>
                  <a:schemeClr val="tx1">
                    <a:lumMod val="75000"/>
                    <a:lumOff val="25000"/>
                  </a:schemeClr>
                </a:solidFill>
                <a:latin typeface="Avenir Medium" panose="02000503020000020003" pitchFamily="2" charset="0"/>
              </a:rPr>
              <a:t>Transformer Encoder </a:t>
            </a:r>
            <a:r>
              <a:rPr lang="en-US" sz="2400" dirty="0">
                <a:solidFill>
                  <a:schemeClr val="tx1">
                    <a:lumMod val="75000"/>
                    <a:lumOff val="25000"/>
                  </a:schemeClr>
                </a:solidFill>
                <a:latin typeface="Avenir Medium" panose="02000503020000020003" pitchFamily="2" charset="0"/>
              </a:rPr>
              <a:t>to attend to). So, there is only </a:t>
            </a:r>
            <a:r>
              <a:rPr lang="en-US" sz="2400" dirty="0">
                <a:solidFill>
                  <a:srgbClr val="C00000"/>
                </a:solidFill>
                <a:latin typeface="Avenir Medium" panose="02000503020000020003" pitchFamily="2" charset="0"/>
              </a:rPr>
              <a:t>Self-Attention</a:t>
            </a:r>
            <a:r>
              <a:rPr lang="en-US" sz="2400" dirty="0">
                <a:solidFill>
                  <a:schemeClr val="tx1">
                    <a:lumMod val="75000"/>
                    <a:lumOff val="25000"/>
                  </a:schemeClr>
                </a:solidFill>
                <a:latin typeface="Avenir Medium" panose="02000503020000020003" pitchFamily="2" charset="0"/>
              </a:rPr>
              <a:t>.</a:t>
            </a:r>
          </a:p>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cleverly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itself on the previous words</a:t>
            </a:r>
          </a:p>
          <a:p>
            <a:pPr marL="342900" indent="-342900">
              <a:lnSpc>
                <a:spcPct val="150000"/>
              </a:lnSpc>
              <a:spcBef>
                <a:spcPts val="30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7" name="Slide Number Placeholder 9">
            <a:extLst>
              <a:ext uri="{FF2B5EF4-FFF2-40B4-BE49-F238E27FC236}">
                <a16:creationId xmlns:a16="http://schemas.microsoft.com/office/drawing/2014/main" id="{2D9C91AE-89BF-E149-94BC-084A457A3FB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92</a:t>
            </a:fld>
            <a:endParaRPr lang="en-US"/>
          </a:p>
        </p:txBody>
      </p:sp>
    </p:spTree>
    <p:extLst>
      <p:ext uri="{BB962C8B-B14F-4D97-AF65-F5344CB8AC3E}">
        <p14:creationId xmlns:p14="http://schemas.microsoft.com/office/powerpoint/2010/main" val="3286031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 variant)</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92946"/>
            <a:ext cx="9726270" cy="1328569"/>
          </a:xfrm>
          <a:prstGeom prst="rect">
            <a:avLst/>
          </a:prstGeom>
        </p:spPr>
        <p:txBody>
          <a:bodyPr wrap="square">
            <a:spAutoFit/>
          </a:bodyPr>
          <a:lstStyle/>
          <a:p>
            <a:pPr>
              <a:spcBef>
                <a:spcPts val="1000"/>
              </a:spcBef>
            </a:pPr>
            <a:r>
              <a:rPr lang="en-US" sz="2400" dirty="0">
                <a:solidFill>
                  <a:schemeClr val="tx1">
                    <a:lumMod val="75000"/>
                    <a:lumOff val="25000"/>
                  </a:schemeClr>
                </a:solidFill>
                <a:latin typeface="Avenir Medium" panose="02000503020000020003" pitchFamily="2" charset="0"/>
              </a:rPr>
              <a:t>As it processes each word/token, it cleverly </a:t>
            </a:r>
            <a:r>
              <a:rPr lang="en-US" sz="2400" b="1" dirty="0">
                <a:solidFill>
                  <a:schemeClr val="tx1">
                    <a:lumMod val="75000"/>
                    <a:lumOff val="25000"/>
                  </a:schemeClr>
                </a:solidFill>
                <a:highlight>
                  <a:srgbClr val="FFFF00"/>
                </a:highlight>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itself on the previous words</a:t>
            </a:r>
          </a:p>
          <a:p>
            <a:pPr marL="342900" indent="-342900">
              <a:spcBef>
                <a:spcPts val="10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pic>
        <p:nvPicPr>
          <p:cNvPr id="2" name="Picture 1">
            <a:extLst>
              <a:ext uri="{FF2B5EF4-FFF2-40B4-BE49-F238E27FC236}">
                <a16:creationId xmlns:a16="http://schemas.microsoft.com/office/drawing/2014/main" id="{6BE49B01-E1AF-5B46-8608-93E73AFD8CD3}"/>
              </a:ext>
            </a:extLst>
          </p:cNvPr>
          <p:cNvPicPr>
            <a:picLocks noChangeAspect="1"/>
          </p:cNvPicPr>
          <p:nvPr/>
        </p:nvPicPr>
        <p:blipFill>
          <a:blip r:embed="rId3"/>
          <a:stretch>
            <a:fillRect/>
          </a:stretch>
        </p:blipFill>
        <p:spPr>
          <a:xfrm>
            <a:off x="2216150" y="2212938"/>
            <a:ext cx="7759700" cy="4368800"/>
          </a:xfrm>
          <a:prstGeom prst="rect">
            <a:avLst/>
          </a:prstGeom>
        </p:spPr>
      </p:pic>
      <p:sp>
        <p:nvSpPr>
          <p:cNvPr id="6" name="Slide Number Placeholder 9">
            <a:extLst>
              <a:ext uri="{FF2B5EF4-FFF2-40B4-BE49-F238E27FC236}">
                <a16:creationId xmlns:a16="http://schemas.microsoft.com/office/drawing/2014/main" id="{18122825-AB71-6747-AC29-B067C7120B7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93</a:t>
            </a:fld>
            <a:endParaRPr lang="en-US"/>
          </a:p>
        </p:txBody>
      </p:sp>
    </p:spTree>
    <p:extLst>
      <p:ext uri="{BB962C8B-B14F-4D97-AF65-F5344CB8AC3E}">
        <p14:creationId xmlns:p14="http://schemas.microsoft.com/office/powerpoint/2010/main" val="27634157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 variant)</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92946"/>
            <a:ext cx="9726270" cy="1328569"/>
          </a:xfrm>
          <a:prstGeom prst="rect">
            <a:avLst/>
          </a:prstGeom>
        </p:spPr>
        <p:txBody>
          <a:bodyPr wrap="square">
            <a:spAutoFit/>
          </a:bodyPr>
          <a:lstStyle/>
          <a:p>
            <a:pPr>
              <a:spcBef>
                <a:spcPts val="1000"/>
              </a:spcBef>
            </a:pPr>
            <a:r>
              <a:rPr lang="en-US" sz="2400" dirty="0">
                <a:solidFill>
                  <a:schemeClr val="tx1">
                    <a:lumMod val="75000"/>
                    <a:lumOff val="25000"/>
                  </a:schemeClr>
                </a:solidFill>
                <a:latin typeface="Avenir Medium" panose="02000503020000020003" pitchFamily="2" charset="0"/>
              </a:rPr>
              <a:t>As it processes each word/token, it cleverly </a:t>
            </a:r>
            <a:r>
              <a:rPr lang="en-US" sz="2400" b="1" dirty="0">
                <a:solidFill>
                  <a:schemeClr val="tx1">
                    <a:lumMod val="75000"/>
                    <a:lumOff val="25000"/>
                  </a:schemeClr>
                </a:solidFill>
                <a:highlight>
                  <a:srgbClr val="FFFF00"/>
                </a:highlight>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itself on the previous words</a:t>
            </a:r>
          </a:p>
          <a:p>
            <a:pPr marL="342900" indent="-342900">
              <a:spcBef>
                <a:spcPts val="10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pic>
        <p:nvPicPr>
          <p:cNvPr id="3" name="Picture 2">
            <a:extLst>
              <a:ext uri="{FF2B5EF4-FFF2-40B4-BE49-F238E27FC236}">
                <a16:creationId xmlns:a16="http://schemas.microsoft.com/office/drawing/2014/main" id="{0DAFF032-C936-4A45-901D-74398F26D6EF}"/>
              </a:ext>
            </a:extLst>
          </p:cNvPr>
          <p:cNvPicPr>
            <a:picLocks noChangeAspect="1"/>
          </p:cNvPicPr>
          <p:nvPr/>
        </p:nvPicPr>
        <p:blipFill>
          <a:blip r:embed="rId3"/>
          <a:stretch>
            <a:fillRect/>
          </a:stretch>
        </p:blipFill>
        <p:spPr>
          <a:xfrm>
            <a:off x="514350" y="2421515"/>
            <a:ext cx="11163300" cy="3606800"/>
          </a:xfrm>
          <a:prstGeom prst="rect">
            <a:avLst/>
          </a:prstGeom>
        </p:spPr>
      </p:pic>
      <p:sp>
        <p:nvSpPr>
          <p:cNvPr id="7" name="Slide Number Placeholder 9">
            <a:extLst>
              <a:ext uri="{FF2B5EF4-FFF2-40B4-BE49-F238E27FC236}">
                <a16:creationId xmlns:a16="http://schemas.microsoft.com/office/drawing/2014/main" id="{01208D99-989B-5747-8BCE-26823C44ADE1}"/>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94</a:t>
            </a:fld>
            <a:endParaRPr lang="en-US"/>
          </a:p>
        </p:txBody>
      </p:sp>
    </p:spTree>
    <p:extLst>
      <p:ext uri="{BB962C8B-B14F-4D97-AF65-F5344CB8AC3E}">
        <p14:creationId xmlns:p14="http://schemas.microsoft.com/office/powerpoint/2010/main" val="3553865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 variant)</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396920"/>
            <a:ext cx="9726270" cy="3968587"/>
          </a:xfrm>
          <a:prstGeom prst="rect">
            <a:avLst/>
          </a:prstGeom>
        </p:spPr>
        <p:txBody>
          <a:bodyPr wrap="square">
            <a:spAutoFit/>
          </a:bodyPr>
          <a:lstStyle/>
          <a:p>
            <a:pPr marL="342900" indent="-342900">
              <a:lnSpc>
                <a:spcPct val="150000"/>
              </a:lnSpc>
              <a:spcBef>
                <a:spcPts val="3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Technically, it doesn’t use words as input but </a:t>
            </a:r>
            <a:r>
              <a:rPr lang="en-US" sz="2400" dirty="0">
                <a:solidFill>
                  <a:srgbClr val="C00000"/>
                </a:solidFill>
                <a:latin typeface="Avenir Medium" panose="02000503020000020003" pitchFamily="2" charset="0"/>
              </a:rPr>
              <a:t>Byte Pair Encodings</a:t>
            </a:r>
            <a:r>
              <a:rPr lang="en-US" sz="2400" dirty="0">
                <a:latin typeface="Avenir Medium" panose="02000503020000020003" pitchFamily="2" charset="0"/>
              </a:rPr>
              <a:t> </a:t>
            </a:r>
            <a:r>
              <a:rPr lang="en-US" sz="2400" dirty="0">
                <a:solidFill>
                  <a:schemeClr val="bg2">
                    <a:lumMod val="25000"/>
                  </a:schemeClr>
                </a:solidFill>
                <a:latin typeface="Avenir Medium" panose="02000503020000020003" pitchFamily="2" charset="0"/>
              </a:rPr>
              <a:t>(sub-words), similar to BERT’s </a:t>
            </a:r>
            <a:r>
              <a:rPr lang="en-US" sz="2400" dirty="0" err="1">
                <a:solidFill>
                  <a:schemeClr val="bg2">
                    <a:lumMod val="25000"/>
                  </a:schemeClr>
                </a:solidFill>
                <a:latin typeface="Avenir Medium" panose="02000503020000020003" pitchFamily="2" charset="0"/>
              </a:rPr>
              <a:t>WordPieces</a:t>
            </a:r>
            <a:r>
              <a:rPr lang="en-US" sz="2400" dirty="0">
                <a:solidFill>
                  <a:schemeClr val="bg2">
                    <a:lumMod val="25000"/>
                  </a:schemeClr>
                </a:solidFill>
                <a:latin typeface="Avenir Medium" panose="02000503020000020003" pitchFamily="2" charset="0"/>
              </a:rPr>
              <a:t>.</a:t>
            </a:r>
          </a:p>
          <a:p>
            <a:pPr marL="342900" indent="-342900">
              <a:lnSpc>
                <a:spcPct val="150000"/>
              </a:lnSpc>
              <a:spcBef>
                <a:spcPts val="3000"/>
              </a:spcBef>
              <a:buFont typeface="Arial" panose="020B0604020202020204" pitchFamily="34" charset="0"/>
              <a:buChar char="•"/>
            </a:pPr>
            <a:r>
              <a:rPr lang="en-US" sz="2400" dirty="0">
                <a:latin typeface="Avenir Medium" panose="02000503020000020003" pitchFamily="2" charset="0"/>
              </a:rPr>
              <a:t>Includes </a:t>
            </a:r>
            <a:r>
              <a:rPr lang="en-US" sz="2400" dirty="0">
                <a:solidFill>
                  <a:srgbClr val="C00000"/>
                </a:solidFill>
                <a:latin typeface="Avenir Medium" panose="02000503020000020003" pitchFamily="2" charset="0"/>
              </a:rPr>
              <a:t>positional embeddings </a:t>
            </a:r>
            <a:r>
              <a:rPr lang="en-US" sz="2400" dirty="0">
                <a:solidFill>
                  <a:schemeClr val="bg2">
                    <a:lumMod val="25000"/>
                  </a:schemeClr>
                </a:solidFill>
                <a:latin typeface="Avenir Medium" panose="02000503020000020003" pitchFamily="2" charset="0"/>
              </a:rPr>
              <a:t>as part of the input, too.</a:t>
            </a:r>
          </a:p>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a:lnSpc>
                <a:spcPct val="150000"/>
              </a:lnSpc>
              <a:spcBef>
                <a:spcPts val="3000"/>
              </a:spcBef>
            </a:pPr>
            <a:endParaRPr lang="en-US" sz="2400" dirty="0">
              <a:latin typeface="Avenir Medium" panose="02000503020000020003" pitchFamily="2" charset="0"/>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95</a:t>
            </a:fld>
            <a:endParaRPr lang="en-US"/>
          </a:p>
        </p:txBody>
      </p:sp>
    </p:spTree>
    <p:extLst>
      <p:ext uri="{BB962C8B-B14F-4D97-AF65-F5344CB8AC3E}">
        <p14:creationId xmlns:p14="http://schemas.microsoft.com/office/powerpoint/2010/main" val="39021829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785791"/>
            <a:ext cx="9726270" cy="1537152"/>
          </a:xfrm>
          <a:prstGeom prst="rect">
            <a:avLst/>
          </a:prstGeom>
        </p:spPr>
        <p:txBody>
          <a:bodyPr wrap="square">
            <a:spAutoFit/>
          </a:bodyPr>
          <a:lstStyle/>
          <a:p>
            <a:pPr>
              <a:lnSpc>
                <a:spcPct val="150000"/>
              </a:lnSpc>
              <a:spcBef>
                <a:spcPts val="3000"/>
              </a:spcBef>
            </a:pPr>
            <a:r>
              <a:rPr lang="en-US" sz="2400" dirty="0">
                <a:solidFill>
                  <a:srgbClr val="C00000"/>
                </a:solidFill>
                <a:latin typeface="Avenir Medium" panose="02000503020000020003" pitchFamily="2" charset="0"/>
              </a:rPr>
              <a:t>Easy to fine-tune on your own dataset (language)</a:t>
            </a:r>
          </a:p>
          <a:p>
            <a:pPr>
              <a:lnSpc>
                <a:spcPct val="150000"/>
              </a:lnSpc>
              <a:spcBef>
                <a:spcPts val="3000"/>
              </a:spcBef>
            </a:pPr>
            <a:endParaRPr lang="en-US" sz="2400" dirty="0">
              <a:solidFill>
                <a:srgbClr val="C00000"/>
              </a:solidFill>
              <a:latin typeface="Avenir Medium" panose="02000503020000020003" pitchFamily="2" charset="0"/>
            </a:endParaRPr>
          </a:p>
        </p:txBody>
      </p:sp>
      <p:sp>
        <p:nvSpPr>
          <p:cNvPr id="3" name="Rectangle 2">
            <a:extLst>
              <a:ext uri="{FF2B5EF4-FFF2-40B4-BE49-F238E27FC236}">
                <a16:creationId xmlns:a16="http://schemas.microsoft.com/office/drawing/2014/main" id="{DA336F50-92BC-7A48-BF44-9F28F911485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96</a:t>
            </a:fld>
            <a:endParaRPr lang="en-US"/>
          </a:p>
        </p:txBody>
      </p:sp>
    </p:spTree>
    <p:extLst>
      <p:ext uri="{BB962C8B-B14F-4D97-AF65-F5344CB8AC3E}">
        <p14:creationId xmlns:p14="http://schemas.microsoft.com/office/powerpoint/2010/main" val="853791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2" name="Picture 1">
            <a:extLst>
              <a:ext uri="{FF2B5EF4-FFF2-40B4-BE49-F238E27FC236}">
                <a16:creationId xmlns:a16="http://schemas.microsoft.com/office/drawing/2014/main" id="{3406B6A2-2C13-4A49-8717-B778074E377F}"/>
              </a:ext>
            </a:extLst>
          </p:cNvPr>
          <p:cNvPicPr>
            <a:picLocks noChangeAspect="1"/>
          </p:cNvPicPr>
          <p:nvPr/>
        </p:nvPicPr>
        <p:blipFill>
          <a:blip r:embed="rId3"/>
          <a:stretch>
            <a:fillRect/>
          </a:stretch>
        </p:blipFill>
        <p:spPr>
          <a:xfrm>
            <a:off x="165100" y="1737753"/>
            <a:ext cx="11861800" cy="4445296"/>
          </a:xfrm>
          <a:prstGeom prst="rect">
            <a:avLst/>
          </a:prstGeom>
        </p:spPr>
      </p:pic>
      <p:sp>
        <p:nvSpPr>
          <p:cNvPr id="6" name="Slide Number Placeholder 9">
            <a:extLst>
              <a:ext uri="{FF2B5EF4-FFF2-40B4-BE49-F238E27FC236}">
                <a16:creationId xmlns:a16="http://schemas.microsoft.com/office/drawing/2014/main" id="{4F7A61A4-9103-DD49-81BE-5A84F9D4519D}"/>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97</a:t>
            </a:fld>
            <a:endParaRPr lang="en-US"/>
          </a:p>
        </p:txBody>
      </p:sp>
    </p:spTree>
    <p:extLst>
      <p:ext uri="{BB962C8B-B14F-4D97-AF65-F5344CB8AC3E}">
        <p14:creationId xmlns:p14="http://schemas.microsoft.com/office/powerpoint/2010/main" val="1260993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3" name="Picture 2">
            <a:extLst>
              <a:ext uri="{FF2B5EF4-FFF2-40B4-BE49-F238E27FC236}">
                <a16:creationId xmlns:a16="http://schemas.microsoft.com/office/drawing/2014/main" id="{777B7CA5-F80E-EC45-A175-9D5E1E35A003}"/>
              </a:ext>
            </a:extLst>
          </p:cNvPr>
          <p:cNvPicPr>
            <a:picLocks noChangeAspect="1"/>
          </p:cNvPicPr>
          <p:nvPr/>
        </p:nvPicPr>
        <p:blipFill>
          <a:blip r:embed="rId3"/>
          <a:stretch>
            <a:fillRect/>
          </a:stretch>
        </p:blipFill>
        <p:spPr>
          <a:xfrm>
            <a:off x="495300" y="1726358"/>
            <a:ext cx="10985500" cy="3843999"/>
          </a:xfrm>
          <a:prstGeom prst="rect">
            <a:avLst/>
          </a:prstGeom>
        </p:spPr>
      </p:pic>
      <p:sp>
        <p:nvSpPr>
          <p:cNvPr id="7" name="Slide Number Placeholder 9">
            <a:extLst>
              <a:ext uri="{FF2B5EF4-FFF2-40B4-BE49-F238E27FC236}">
                <a16:creationId xmlns:a16="http://schemas.microsoft.com/office/drawing/2014/main" id="{4CB73645-498A-CF4B-A296-9E30FA459C4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98</a:t>
            </a:fld>
            <a:endParaRPr lang="en-US"/>
          </a:p>
        </p:txBody>
      </p:sp>
    </p:spTree>
    <p:extLst>
      <p:ext uri="{BB962C8B-B14F-4D97-AF65-F5344CB8AC3E}">
        <p14:creationId xmlns:p14="http://schemas.microsoft.com/office/powerpoint/2010/main" val="2316382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482601" y="1041400"/>
            <a:ext cx="9726270" cy="5799857"/>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cleverly masks the “future” words and conditions itself on the previous words</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Can generate text from scratch or from a starting sequence.</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marL="342900" indent="-342900">
              <a:lnSpc>
                <a:spcPct val="150000"/>
              </a:lnSpc>
              <a:spcBef>
                <a:spcPts val="1000"/>
              </a:spcBef>
              <a:buFont typeface="Arial" panose="020B0604020202020204" pitchFamily="34" charset="0"/>
              <a:buChar char="•"/>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is an even bigger version of GPT-2, but isn’t open-source</a:t>
            </a:r>
          </a:p>
          <a:p>
            <a:pPr marL="342900" indent="-342900">
              <a:lnSpc>
                <a:spcPct val="150000"/>
              </a:lnSpc>
              <a:spcBef>
                <a:spcPts val="1000"/>
              </a:spcBef>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marL="342900" indent="-342900">
              <a:lnSpc>
                <a:spcPct val="150000"/>
              </a:lnSpc>
              <a:spcBef>
                <a:spcPts val="10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5" name="Rectangle 4">
            <a:extLst>
              <a:ext uri="{FF2B5EF4-FFF2-40B4-BE49-F238E27FC236}">
                <a16:creationId xmlns:a16="http://schemas.microsoft.com/office/drawing/2014/main" id="{DDF813C3-C483-F944-9A7B-2700AD3A45BA}"/>
              </a:ext>
            </a:extLst>
          </p:cNvPr>
          <p:cNvSpPr/>
          <p:nvPr/>
        </p:nvSpPr>
        <p:spPr>
          <a:xfrm>
            <a:off x="167889" y="111886"/>
            <a:ext cx="11856222" cy="6657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69B763E6-ECE8-2B44-B2DC-AA96536D477A}"/>
              </a:ext>
            </a:extLst>
          </p:cNvPr>
          <p:cNvSpPr/>
          <p:nvPr/>
        </p:nvSpPr>
        <p:spPr>
          <a:xfrm>
            <a:off x="1330037" y="276262"/>
            <a:ext cx="9139374" cy="5128921"/>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4FE290-96B3-9A4C-8FA7-40CA2D97C48A}"/>
              </a:ext>
            </a:extLst>
          </p:cNvPr>
          <p:cNvSpPr/>
          <p:nvPr/>
        </p:nvSpPr>
        <p:spPr>
          <a:xfrm>
            <a:off x="2526453" y="1451692"/>
            <a:ext cx="6746542" cy="2246769"/>
          </a:xfrm>
          <a:prstGeom prst="rect">
            <a:avLst/>
          </a:prstGeom>
        </p:spPr>
        <p:txBody>
          <a:bodyPr wrap="square">
            <a:spAutoFit/>
          </a:bodyPr>
          <a:lstStyle/>
          <a:p>
            <a:r>
              <a:rPr lang="en-US" sz="2800" b="1" dirty="0">
                <a:latin typeface="Avenir Book" panose="02000503020000020003" pitchFamily="2" charset="0"/>
              </a:rPr>
              <a:t>Takeaway:</a:t>
            </a:r>
            <a:br>
              <a:rPr lang="en-US" sz="2800" b="1" dirty="0">
                <a:latin typeface="Avenir Book" panose="02000503020000020003" pitchFamily="2" charset="0"/>
              </a:rPr>
            </a:br>
            <a:r>
              <a:rPr lang="en-US" sz="2800" b="1" dirty="0">
                <a:solidFill>
                  <a:srgbClr val="C00000"/>
                </a:solidFill>
                <a:latin typeface="Avenir Book" panose="02000503020000020003" pitchFamily="2" charset="0"/>
              </a:rPr>
              <a:t>GPT-2</a:t>
            </a:r>
            <a:r>
              <a:rPr lang="en-US" sz="2800" dirty="0">
                <a:latin typeface="Avenir Book" panose="02000503020000020003" pitchFamily="2" charset="0"/>
              </a:rPr>
              <a:t> is astounding for generating realistic-looking new text</a:t>
            </a:r>
            <a:br>
              <a:rPr lang="en-US" sz="2800" dirty="0">
                <a:latin typeface="Avenir Book" panose="02000503020000020003" pitchFamily="2" charset="0"/>
              </a:rPr>
            </a:br>
            <a:endParaRPr lang="en-US" sz="2800" dirty="0">
              <a:latin typeface="Avenir Book" panose="02000503020000020003" pitchFamily="2" charset="0"/>
            </a:endParaRPr>
          </a:p>
          <a:p>
            <a:r>
              <a:rPr lang="en-US" sz="2800" dirty="0">
                <a:latin typeface="Avenir Book" panose="02000503020000020003" pitchFamily="2" charset="0"/>
              </a:rPr>
              <a:t>Can fine-tune toward other tasks, too.</a:t>
            </a:r>
          </a:p>
        </p:txBody>
      </p:sp>
      <p:sp>
        <p:nvSpPr>
          <p:cNvPr id="9" name="Slide Number Placeholder 9">
            <a:extLst>
              <a:ext uri="{FF2B5EF4-FFF2-40B4-BE49-F238E27FC236}">
                <a16:creationId xmlns:a16="http://schemas.microsoft.com/office/drawing/2014/main" id="{758EE4B1-A3CF-F74B-873E-A845A47A4BE4}"/>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99</a:t>
            </a:fld>
            <a:endParaRPr lang="en-US"/>
          </a:p>
        </p:txBody>
      </p:sp>
    </p:spTree>
    <p:extLst>
      <p:ext uri="{BB962C8B-B14F-4D97-AF65-F5344CB8AC3E}">
        <p14:creationId xmlns:p14="http://schemas.microsoft.com/office/powerpoint/2010/main" val="1163886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5779</TotalTime>
  <Words>6688</Words>
  <Application>Microsoft Macintosh PowerPoint</Application>
  <PresentationFormat>Widescreen</PresentationFormat>
  <Paragraphs>1908</Paragraphs>
  <Slides>115</Slides>
  <Notes>114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115</vt:i4>
      </vt:variant>
    </vt:vector>
  </HeadingPairs>
  <TitlesOfParts>
    <vt:vector size="126" baseType="lpstr">
      <vt:lpstr>Arial</vt:lpstr>
      <vt:lpstr>Avenir</vt:lpstr>
      <vt:lpstr>Avenir Black</vt:lpstr>
      <vt:lpstr>Avenir Book</vt:lpstr>
      <vt:lpstr>Avenir Light</vt:lpstr>
      <vt:lpstr>Avenir Medium</vt:lpstr>
      <vt:lpstr>Calibri</vt:lpstr>
      <vt:lpstr>Cambria Math</vt:lpstr>
      <vt:lpstr>Karla</vt:lpstr>
      <vt:lpstr>Times</vt:lpstr>
      <vt:lpstr>Office Theme</vt:lpstr>
      <vt:lpstr>Lecture 25: Transformers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Goals</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PowerPoint Presentation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Self-Attention</vt:lpstr>
      <vt:lpstr>Self-Attention + FFNN</vt:lpstr>
      <vt:lpstr>Self-Attention + FFNN</vt:lpstr>
      <vt:lpstr>Self-Attention + FFNN</vt:lpstr>
      <vt:lpstr>Transformer Encoder</vt:lpstr>
      <vt:lpstr>Transformer Encoder</vt:lpstr>
      <vt:lpstr>Transformer Encoder</vt:lpstr>
      <vt:lpstr>PowerPoint Presentation</vt:lpstr>
      <vt:lpstr>Transformer Encoder</vt:lpstr>
      <vt:lpstr>Transformer Encoder</vt:lpstr>
      <vt:lpstr>Transformer Encoder</vt:lpstr>
      <vt:lpstr>Transformer Encoder</vt:lpstr>
      <vt:lpstr>Transformer Encoder</vt:lpstr>
      <vt:lpstr>PowerPoint Presentation</vt:lpstr>
      <vt:lpstr>Transformer Encoders and Decoders</vt:lpstr>
      <vt:lpstr>Transformer Encoders and Decoders</vt:lpstr>
      <vt:lpstr>Transformer Encoders and Decoders</vt:lpstr>
      <vt:lpstr>Transformer Encoders and Decoders</vt:lpstr>
      <vt:lpstr>Transformer Encoders and Decoders</vt:lpstr>
      <vt:lpstr>PowerPoint Presentation</vt:lpstr>
      <vt:lpstr>PowerPoint Presentation</vt:lpstr>
      <vt:lpstr>PowerPoint Presentation</vt:lpstr>
      <vt:lpstr>PowerPoint Presentation</vt:lpstr>
      <vt:lpstr>PowerPoint Presentation</vt:lpstr>
      <vt:lpstr>PowerPoint Presentation</vt:lpstr>
      <vt:lpstr>BERT</vt:lpstr>
      <vt:lpstr>BERT</vt:lpstr>
      <vt:lpstr>BERT</vt:lpstr>
      <vt:lpstr>BERT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BERT (a Transformer variant)</vt:lpstr>
      <vt:lpstr>PowerPoint Presentation</vt:lpstr>
      <vt:lpstr>PowerPoint Presentation</vt:lpstr>
      <vt:lpstr>Transformer</vt:lpstr>
      <vt:lpstr>GPT-2 (a Transformer variant)</vt:lpstr>
      <vt:lpstr>GPT-2 (a Transformer variant)</vt:lpstr>
      <vt:lpstr>GPT-2 (a Transformer variant)</vt:lpstr>
      <vt:lpstr>GPT-2 (a Transformer variant)</vt:lpstr>
      <vt:lpstr>GPT-2 Results</vt:lpstr>
      <vt:lpstr>GPT-2 Results</vt:lpstr>
      <vt:lpstr>GPT-2 Results</vt:lpstr>
      <vt:lpstr>GPT-2</vt:lpstr>
      <vt:lpstr>PowerPoint Presentation</vt:lpstr>
      <vt:lpstr>PowerPoint Presentation</vt:lpstr>
      <vt:lpstr>BERT (a Transformer variant)</vt:lpstr>
      <vt:lpstr>GPT-2 (a Transformer variant)</vt:lpstr>
      <vt:lpstr>Concerns</vt:lpstr>
      <vt:lpstr>Concerns</vt:lpstr>
      <vt:lpstr>Concerns</vt:lpstr>
      <vt:lpstr>Concerns</vt:lpstr>
      <vt:lpstr>PowerPoint Presentation</vt:lpstr>
      <vt:lpstr>PowerPoint Presentation</vt:lpstr>
      <vt:lpstr>Summary</vt:lpstr>
      <vt:lpstr>Summary</vt:lpstr>
      <vt:lpstr>Some definitions to remember</vt:lpstr>
      <vt:lpstr>PowerPoint Presentation</vt:lpstr>
      <vt:lpstr>PowerPoint Presentation</vt:lpstr>
      <vt:lpstr>Transformer vs CNN vs RNN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585</cp:revision>
  <cp:lastPrinted>2020-01-23T07:18:22Z</cp:lastPrinted>
  <dcterms:created xsi:type="dcterms:W3CDTF">2020-01-21T14:53:13Z</dcterms:created>
  <dcterms:modified xsi:type="dcterms:W3CDTF">2021-03-29T09:33:52Z</dcterms:modified>
</cp:coreProperties>
</file>